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82" r:id="rId10"/>
    <p:sldId id="303" r:id="rId11"/>
    <p:sldId id="304" r:id="rId12"/>
    <p:sldId id="264" r:id="rId13"/>
    <p:sldId id="268" r:id="rId14"/>
    <p:sldId id="269" r:id="rId15"/>
    <p:sldId id="290" r:id="rId16"/>
    <p:sldId id="278" r:id="rId17"/>
    <p:sldId id="289" r:id="rId18"/>
    <p:sldId id="3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02817-A0DF-4539-90E4-98F55AD76BD0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C29C-EE9B-4A16-A41D-82BF5EB2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8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B6A18A4-7E61-4C66-A8FB-BF709BBF5197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F868FB4-23A7-4C95-B6EC-120A96A7D491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FC9531A-B525-4EB6-B9E9-DFD400162E69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0B10240-C822-4443-B984-27EEE756D1B9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084E105-A804-407A-B0E0-3E361C3B175D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5998890-7F62-4B75-8384-8D5F7777836E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smtClean="0">
                <a:latin typeface="Comic Sans MS" pitchFamily="66" charset="0"/>
              </a:rPr>
              <a:t>22-4  Charging a metal sphere by induction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0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9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7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7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6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9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ECC4-C527-4D4D-906A-4D306EEDC15E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Electrostatics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Wenny</a:t>
            </a:r>
            <a:r>
              <a:rPr lang="en-US" dirty="0" smtClean="0"/>
              <a:t> </a:t>
            </a:r>
            <a:r>
              <a:rPr lang="en-US" dirty="0" err="1" smtClean="0"/>
              <a:t>Maulina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Hitunglah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total </a:t>
            </a:r>
            <a:r>
              <a:rPr lang="en-US" dirty="0" err="1" smtClean="0"/>
              <a:t>dari</a:t>
            </a:r>
            <a:r>
              <a:rPr lang="en-US" dirty="0" smtClean="0"/>
              <a:t> 40 kg proton?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2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Hitunglah </a:t>
                </a:r>
                <a:r>
                  <a:rPr lang="en-US" dirty="0" err="1" smtClean="0"/>
                  <a:t>muatan</a:t>
                </a:r>
                <a:r>
                  <a:rPr lang="en-US" dirty="0" smtClean="0"/>
                  <a:t> total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40 kg proton?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Massa 1 proton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1.673 x 10</a:t>
                </a:r>
                <a:r>
                  <a:rPr lang="en-US" baseline="30000" dirty="0" smtClean="0"/>
                  <a:t>-27</a:t>
                </a:r>
                <a:r>
                  <a:rPr lang="en-US" dirty="0" smtClean="0"/>
                  <a:t> kg. </a:t>
                </a:r>
                <a:r>
                  <a:rPr lang="en-US" dirty="0" err="1" smtClean="0"/>
                  <a:t>Sehingga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jumlah</a:t>
                </a:r>
                <a:r>
                  <a:rPr lang="en-US" dirty="0" smtClean="0"/>
                  <a:t> proton (N)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40 kg proton </a:t>
                </a:r>
                <a:r>
                  <a:rPr lang="en-US" dirty="0" err="1" smtClean="0"/>
                  <a:t>adalah</a:t>
                </a:r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err="1" smtClean="0"/>
                  <a:t>Karena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muatan</a:t>
                </a:r>
                <a:r>
                  <a:rPr lang="en-US" dirty="0" smtClean="0"/>
                  <a:t> 1 proton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1.6x10</a:t>
                </a:r>
                <a:r>
                  <a:rPr lang="en-US" baseline="30000" dirty="0" smtClean="0"/>
                  <a:t>-19</a:t>
                </a:r>
                <a:r>
                  <a:rPr lang="en-US" dirty="0" smtClean="0"/>
                  <a:t> C,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muatan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40 kg proton </a:t>
                </a:r>
                <a:r>
                  <a:rPr lang="en-US" dirty="0" err="1" smtClean="0"/>
                  <a:t>adalah</a:t>
                </a:r>
                <a:endParaRPr lang="en-US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𝑁𝑒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2.4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28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1.6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−19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=3.8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852" t="-162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3480959"/>
                <a:ext cx="73152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1.673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−27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=23.91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27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=2.4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28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𝑝𝑟𝑜𝑡𝑜𝑛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480959"/>
                <a:ext cx="7315200" cy="7862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94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2143125"/>
            <a:ext cx="6834188" cy="2368550"/>
          </a:xfrm>
          <a:solidFill>
            <a:srgbClr val="FFFF99"/>
          </a:solidFill>
          <a:ln>
            <a:solidFill>
              <a:srgbClr val="FFCC00"/>
            </a:solidFill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0" indent="0">
              <a:buFontTx/>
              <a:buNone/>
            </a:pPr>
            <a:r>
              <a:rPr lang="en-US" altLang="zh-TW" noProof="1">
                <a:solidFill>
                  <a:srgbClr val="333399"/>
                </a:solidFill>
              </a:rPr>
              <a:t>Rubbing materials does NOT create electric charges. It just transfers electrons from one material to the other.</a:t>
            </a:r>
            <a:r>
              <a:rPr lang="en-US" altLang="zh-TW" noProof="1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97763" cy="1576388"/>
          </a:xfrm>
          <a:noFill/>
          <a:ln/>
        </p:spPr>
        <p:txBody>
          <a:bodyPr/>
          <a:lstStyle/>
          <a:p>
            <a:pPr marL="754063" indent="-754063"/>
            <a:r>
              <a:rPr lang="en-US" altLang="zh-TW" noProof="1"/>
              <a:t>Where do charges come from?</a:t>
            </a:r>
          </a:p>
        </p:txBody>
      </p:sp>
    </p:spTree>
    <p:extLst>
      <p:ext uri="{BB962C8B-B14F-4D97-AF65-F5344CB8AC3E}">
        <p14:creationId xmlns:p14="http://schemas.microsoft.com/office/powerpoint/2010/main" val="41445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smtClean="0"/>
              <a:t>Type </a:t>
            </a:r>
            <a:r>
              <a:rPr lang="en-US" dirty="0"/>
              <a:t>of materials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Conductors</a:t>
            </a:r>
          </a:p>
          <a:p>
            <a:pPr lvl="1"/>
            <a:r>
              <a:rPr lang="en-US" altLang="zh-TW" noProof="1" smtClean="0">
                <a:solidFill>
                  <a:srgbClr val="333399"/>
                </a:solidFill>
                <a:latin typeface="Times New Roman" pitchFamily="18" charset="0"/>
                <a:ea typeface="新細明體" charset="-120"/>
              </a:rPr>
              <a:t>Materials </a:t>
            </a:r>
            <a:r>
              <a:rPr lang="en-US" altLang="zh-TW" noProof="1">
                <a:solidFill>
                  <a:srgbClr val="333399"/>
                </a:solidFill>
                <a:latin typeface="Times New Roman" pitchFamily="18" charset="0"/>
                <a:ea typeface="新細明體" charset="-120"/>
              </a:rPr>
              <a:t>that allow electrons to flow through them easily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Materials</a:t>
            </a:r>
            <a:r>
              <a:rPr lang="en-US" dirty="0">
                <a:solidFill>
                  <a:srgbClr val="008000"/>
                </a:solidFill>
              </a:rPr>
              <a:t>, such as </a:t>
            </a:r>
            <a:r>
              <a:rPr lang="en-US" dirty="0" smtClean="0">
                <a:solidFill>
                  <a:srgbClr val="008000"/>
                </a:solidFill>
              </a:rPr>
              <a:t>metals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/>
              <a:t>Insulators</a:t>
            </a:r>
          </a:p>
          <a:p>
            <a:pPr lvl="1"/>
            <a:r>
              <a:rPr lang="en-US" altLang="zh-TW" noProof="1" smtClean="0">
                <a:solidFill>
                  <a:srgbClr val="333399"/>
                </a:solidFill>
              </a:rPr>
              <a:t>Materials </a:t>
            </a:r>
            <a:r>
              <a:rPr lang="en-US" altLang="zh-TW" noProof="1">
                <a:solidFill>
                  <a:srgbClr val="333399"/>
                </a:solidFill>
              </a:rPr>
              <a:t>that do NOT allow electrons to flow through them easily.</a:t>
            </a:r>
            <a:endParaRPr lang="en-US" altLang="zh-TW" noProof="1"/>
          </a:p>
          <a:p>
            <a:pPr lvl="1"/>
            <a:r>
              <a:rPr lang="en-US" dirty="0">
                <a:solidFill>
                  <a:srgbClr val="008000"/>
                </a:solidFill>
              </a:rPr>
              <a:t>Materials, </a:t>
            </a:r>
            <a:r>
              <a:rPr lang="en-US" dirty="0" smtClean="0">
                <a:solidFill>
                  <a:srgbClr val="008000"/>
                </a:solidFill>
              </a:rPr>
              <a:t>such </a:t>
            </a:r>
            <a:r>
              <a:rPr lang="en-US" dirty="0">
                <a:solidFill>
                  <a:srgbClr val="008000"/>
                </a:solidFill>
              </a:rPr>
              <a:t>as rubber and </a:t>
            </a:r>
            <a:r>
              <a:rPr lang="en-US" dirty="0" smtClean="0">
                <a:solidFill>
                  <a:srgbClr val="008000"/>
                </a:solidFill>
              </a:rPr>
              <a:t>glass</a:t>
            </a:r>
          </a:p>
          <a:p>
            <a:r>
              <a:rPr lang="en-US" dirty="0" smtClean="0"/>
              <a:t>Semiconductors</a:t>
            </a:r>
            <a:endParaRPr lang="en-US" dirty="0"/>
          </a:p>
          <a:p>
            <a:pPr lvl="1"/>
            <a:r>
              <a:rPr lang="en-US" altLang="zh-TW" noProof="1" smtClean="0">
                <a:solidFill>
                  <a:srgbClr val="333399"/>
                </a:solidFill>
              </a:rPr>
              <a:t>Materials has an electrical conductivity value between a conductor and isolator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Materials</a:t>
            </a:r>
            <a:r>
              <a:rPr lang="en-US" dirty="0">
                <a:solidFill>
                  <a:srgbClr val="008000"/>
                </a:solidFill>
              </a:rPr>
              <a:t>, such as </a:t>
            </a:r>
            <a:r>
              <a:rPr lang="en-US" dirty="0" smtClean="0">
                <a:solidFill>
                  <a:srgbClr val="008000"/>
                </a:solidFill>
              </a:rPr>
              <a:t>silicon and germanium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2_04 Charging by in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/>
              <a:t>CHARGING A METAL SPHERE BY </a:t>
            </a:r>
            <a:r>
              <a:rPr lang="en-US" sz="2800" b="1" u="sng"/>
              <a:t>INDUCTION</a:t>
            </a:r>
          </a:p>
          <a:p>
            <a:pPr algn="ctr" eaLnBrk="1" hangingPunct="1">
              <a:buFontTx/>
              <a:buNone/>
            </a:pPr>
            <a:r>
              <a:rPr lang="en-US"/>
              <a:t>Charges are free to move in a conductor but are tightly bound in an insulator. </a:t>
            </a:r>
            <a:br>
              <a:rPr lang="en-US"/>
            </a:br>
            <a:r>
              <a:rPr lang="en-US"/>
              <a:t>The earth (“ground”) is a large conductor having many free charges.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/>
              <a:t>Electric Force</a:t>
            </a:r>
          </a:p>
        </p:txBody>
      </p:sp>
      <p:graphicFrame>
        <p:nvGraphicFramePr>
          <p:cNvPr id="23556" name="Object 1028"/>
          <p:cNvGraphicFramePr>
            <a:graphicFrameLocks noChangeAspect="1"/>
          </p:cNvGraphicFramePr>
          <p:nvPr/>
        </p:nvGraphicFramePr>
        <p:xfrm>
          <a:off x="3200400" y="2066925"/>
          <a:ext cx="27701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3" imgW="1384200" imgH="571320" progId="Equation.3">
                  <p:embed/>
                </p:oleObj>
              </mc:Choice>
              <mc:Fallback>
                <p:oleObj name="Equation" r:id="rId3" imgW="13842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66925"/>
                        <a:ext cx="27701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381000" y="31242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6600"/>
                </a:solidFill>
              </a:rPr>
              <a:t>This gives the force on charged object 2 due to charged object 1</a:t>
            </a:r>
          </a:p>
        </p:txBody>
      </p:sp>
      <p:sp>
        <p:nvSpPr>
          <p:cNvPr id="23558" name="Text Box 1030"/>
          <p:cNvSpPr txBox="1">
            <a:spLocks noChangeArrowheads="1"/>
          </p:cNvSpPr>
          <p:nvPr/>
        </p:nvSpPr>
        <p:spPr bwMode="auto">
          <a:xfrm>
            <a:off x="381000" y="5181600"/>
            <a:ext cx="82454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FF6600"/>
                </a:solidFill>
              </a:rPr>
              <a:t>The direction of the force is either parallel or antiparallel to this unit vector depending upon the relative signs of the charges</a:t>
            </a:r>
            <a:endParaRPr lang="en-US" sz="2800"/>
          </a:p>
        </p:txBody>
      </p:sp>
      <p:grpSp>
        <p:nvGrpSpPr>
          <p:cNvPr id="23564" name="Group 1036"/>
          <p:cNvGrpSpPr>
            <a:grpSpLocks/>
          </p:cNvGrpSpPr>
          <p:nvPr/>
        </p:nvGrpSpPr>
        <p:grpSpPr bwMode="auto">
          <a:xfrm>
            <a:off x="533400" y="4572000"/>
            <a:ext cx="8458200" cy="519113"/>
            <a:chOff x="336" y="2496"/>
            <a:chExt cx="5328" cy="327"/>
          </a:xfrm>
        </p:grpSpPr>
        <p:graphicFrame>
          <p:nvGraphicFramePr>
            <p:cNvPr id="23560" name="Object 1032"/>
            <p:cNvGraphicFramePr>
              <a:graphicFrameLocks noChangeAspect="1"/>
            </p:cNvGraphicFramePr>
            <p:nvPr/>
          </p:nvGraphicFramePr>
          <p:xfrm>
            <a:off x="336" y="2544"/>
            <a:ext cx="248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Equation" r:id="rId5" imgW="266400" imgH="291960" progId="Equation.3">
                    <p:embed/>
                  </p:oleObj>
                </mc:Choice>
                <mc:Fallback>
                  <p:oleObj name="Equation" r:id="rId5" imgW="2664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544"/>
                          <a:ext cx="248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1" name="Text Box 1033"/>
            <p:cNvSpPr txBox="1">
              <a:spLocks noChangeArrowheads="1"/>
            </p:cNvSpPr>
            <p:nvPr/>
          </p:nvSpPr>
          <p:spPr bwMode="auto">
            <a:xfrm>
              <a:off x="624" y="2496"/>
              <a:ext cx="50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6600"/>
                  </a:solidFill>
                </a:rPr>
                <a:t>is a </a:t>
              </a:r>
              <a:r>
                <a:rPr lang="en-US" sz="2800" b="1" i="1">
                  <a:solidFill>
                    <a:srgbClr val="660066"/>
                  </a:solidFill>
                </a:rPr>
                <a:t>unit vector</a:t>
              </a:r>
              <a:r>
                <a:rPr lang="en-US" sz="2800" b="1">
                  <a:solidFill>
                    <a:srgbClr val="FF6600"/>
                  </a:solidFill>
                </a:rPr>
                <a:t> pointing from object 1 to object 2</a:t>
              </a:r>
            </a:p>
          </p:txBody>
        </p:sp>
      </p:grpSp>
      <p:sp>
        <p:nvSpPr>
          <p:cNvPr id="23563" name="Text Box 1035"/>
          <p:cNvSpPr txBox="1">
            <a:spLocks noChangeArrowheads="1"/>
          </p:cNvSpPr>
          <p:nvPr/>
        </p:nvSpPr>
        <p:spPr bwMode="auto">
          <a:xfrm>
            <a:off x="382588" y="1066800"/>
            <a:ext cx="7559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FF6600"/>
                </a:solidFill>
              </a:rPr>
              <a:t>As with all forces, the electric force is a </a:t>
            </a:r>
            <a:r>
              <a:rPr lang="en-US" sz="2800" b="1"/>
              <a:t>Vector</a:t>
            </a:r>
          </a:p>
        </p:txBody>
      </p:sp>
      <p:sp>
        <p:nvSpPr>
          <p:cNvPr id="23565" name="Text Box 1037"/>
          <p:cNvSpPr txBox="1">
            <a:spLocks noChangeArrowheads="1"/>
          </p:cNvSpPr>
          <p:nvPr/>
        </p:nvSpPr>
        <p:spPr bwMode="auto">
          <a:xfrm>
            <a:off x="382588" y="1609725"/>
            <a:ext cx="5172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6600"/>
                </a:solidFill>
              </a:rPr>
              <a:t>So we rewrite Coulomb’s Law as</a:t>
            </a:r>
          </a:p>
        </p:txBody>
      </p:sp>
      <p:grpSp>
        <p:nvGrpSpPr>
          <p:cNvPr id="23580" name="Group 1052"/>
          <p:cNvGrpSpPr>
            <a:grpSpLocks/>
          </p:cNvGrpSpPr>
          <p:nvPr/>
        </p:nvGrpSpPr>
        <p:grpSpPr bwMode="auto">
          <a:xfrm>
            <a:off x="2144713" y="3581400"/>
            <a:ext cx="4103687" cy="990600"/>
            <a:chOff x="1351" y="2544"/>
            <a:chExt cx="2585" cy="624"/>
          </a:xfrm>
        </p:grpSpPr>
        <p:sp>
          <p:nvSpPr>
            <p:cNvPr id="23566" name="Rectangle 1038"/>
            <p:cNvSpPr>
              <a:spLocks noChangeArrowheads="1"/>
            </p:cNvSpPr>
            <p:nvPr/>
          </p:nvSpPr>
          <p:spPr bwMode="auto">
            <a:xfrm>
              <a:off x="3595" y="2553"/>
              <a:ext cx="341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703" tIns="63222" rIns="128703" bIns="63222">
              <a:spAutoFit/>
            </a:bodyPr>
            <a:lstStyle/>
            <a:p>
              <a:pPr defTabSz="1028700" eaLnBrk="0" hangingPunct="0">
                <a:lnSpc>
                  <a:spcPct val="90000"/>
                </a:lnSpc>
              </a:pPr>
              <a:r>
                <a:rPr lang="en-US" sz="2700" b="1" i="1">
                  <a:solidFill>
                    <a:schemeClr val="tx2"/>
                  </a:solidFill>
                </a:rPr>
                <a:t>q</a:t>
              </a:r>
              <a:r>
                <a:rPr lang="en-US" sz="2700" b="1" baseline="-250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3567" name="Rectangle 1039"/>
            <p:cNvSpPr>
              <a:spLocks noChangeArrowheads="1"/>
            </p:cNvSpPr>
            <p:nvPr/>
          </p:nvSpPr>
          <p:spPr bwMode="auto">
            <a:xfrm>
              <a:off x="1351" y="2544"/>
              <a:ext cx="341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703" tIns="63222" rIns="128703" bIns="63222">
              <a:spAutoFit/>
            </a:bodyPr>
            <a:lstStyle/>
            <a:p>
              <a:pPr defTabSz="1028700" eaLnBrk="0" hangingPunct="0">
                <a:lnSpc>
                  <a:spcPct val="90000"/>
                </a:lnSpc>
              </a:pPr>
              <a:r>
                <a:rPr lang="en-US" sz="2700" b="1" i="1">
                  <a:solidFill>
                    <a:schemeClr val="tx2"/>
                  </a:solidFill>
                </a:rPr>
                <a:t>q</a:t>
              </a:r>
              <a:r>
                <a:rPr lang="en-US" sz="2700" b="1" baseline="-25000">
                  <a:solidFill>
                    <a:schemeClr val="tx2"/>
                  </a:solidFill>
                </a:rPr>
                <a:t>1</a:t>
              </a:r>
            </a:p>
          </p:txBody>
        </p:sp>
        <p:pic>
          <p:nvPicPr>
            <p:cNvPr id="23579" name="Picture 105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2892"/>
              <a:ext cx="2346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01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58" grpId="0" autoUpdateAnimBg="0"/>
      <p:bldP spid="23563" grpId="0" autoUpdateAnimBg="0"/>
      <p:bldP spid="2356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026" name="Picture 2" descr="21_7 coulombs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7" y="914400"/>
            <a:ext cx="7232650" cy="47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/>
              <a:t>Superposition of Forces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/>
              <a:t>If there are more than two charged objects interacting with each other</a:t>
            </a:r>
          </a:p>
          <a:p>
            <a:r>
              <a:rPr lang="en-US"/>
              <a:t>The net force on any one of the charged objects is </a:t>
            </a:r>
          </a:p>
          <a:p>
            <a:r>
              <a:rPr lang="en-US"/>
              <a:t>The </a:t>
            </a:r>
            <a:r>
              <a:rPr lang="en-US" i="1">
                <a:solidFill>
                  <a:schemeClr val="tx1"/>
                </a:solidFill>
              </a:rPr>
              <a:t>vector</a:t>
            </a:r>
            <a:r>
              <a:rPr lang="en-US"/>
              <a:t> sum of the individual Coulomb forces on that charged object</a:t>
            </a:r>
          </a:p>
          <a:p>
            <a:endParaRPr 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671763" y="4802188"/>
          <a:ext cx="3271837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" imgW="1638000" imgH="685800" progId="Equation.3">
                  <p:embed/>
                </p:oleObj>
              </mc:Choice>
              <mc:Fallback>
                <p:oleObj name="Equation" r:id="rId3" imgW="1638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4802188"/>
                        <a:ext cx="3271837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5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(0,0), (4,0), </a:t>
            </a:r>
            <a:r>
              <a:rPr lang="en-US" dirty="0" err="1" smtClean="0"/>
              <a:t>dan</a:t>
            </a:r>
            <a:r>
              <a:rPr lang="en-US" dirty="0" smtClean="0"/>
              <a:t> (9,0)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.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meter.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berturut-turut</a:t>
            </a:r>
            <a:r>
              <a:rPr lang="en-US" dirty="0"/>
              <a:t> </a:t>
            </a:r>
            <a:r>
              <a:rPr lang="en-US" dirty="0" smtClean="0"/>
              <a:t>3</a:t>
            </a:r>
            <a:r>
              <a:rPr lang="el-GR" dirty="0" smtClean="0"/>
              <a:t>μ</a:t>
            </a:r>
            <a:r>
              <a:rPr lang="en-US" dirty="0" smtClean="0"/>
              <a:t>C, 6</a:t>
            </a:r>
            <a:r>
              <a:rPr lang="el-GR" dirty="0" smtClean="0"/>
              <a:t>μ</a:t>
            </a:r>
            <a:r>
              <a:rPr lang="en-US" dirty="0"/>
              <a:t>C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9</a:t>
            </a:r>
            <a:r>
              <a:rPr lang="el-GR" dirty="0" smtClean="0"/>
              <a:t>μ</a:t>
            </a:r>
            <a:r>
              <a:rPr lang="en-US" dirty="0" smtClean="0"/>
              <a:t>C. </a:t>
            </a:r>
            <a:r>
              <a:rPr lang="en-US" dirty="0" err="1" smtClean="0"/>
              <a:t>Hitunglah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6</a:t>
            </a:r>
            <a:r>
              <a:rPr lang="el-GR" dirty="0" smtClean="0"/>
              <a:t>μ</a:t>
            </a:r>
            <a:r>
              <a:rPr lang="en-US" dirty="0" smtClean="0"/>
              <a:t>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5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200025"/>
          <a:ext cx="7086600" cy="665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hoto Editor Photo" r:id="rId4" imgW="9523810" imgH="8942857" progId="MSPhotoEd.3">
                  <p:embed/>
                </p:oleObj>
              </mc:Choice>
              <mc:Fallback>
                <p:oleObj name="Photo Editor Photo" r:id="rId4" imgW="9523810" imgH="89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0025"/>
                        <a:ext cx="7086600" cy="665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61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771832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Comic Sans MS" pitchFamily="66" charset="0"/>
              </a:rPr>
              <a:t>Electric</a:t>
            </a:r>
            <a:r>
              <a:rPr lang="en-US" sz="4000" b="1" dirty="0" smtClean="0">
                <a:latin typeface="Comic Sans MS" pitchFamily="66" charset="0"/>
              </a:rPr>
              <a:t> charge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833284" y="1676400"/>
            <a:ext cx="7696200" cy="444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Protons</a:t>
            </a:r>
            <a:r>
              <a:rPr lang="en-US" dirty="0"/>
              <a:t> have </a:t>
            </a:r>
            <a:r>
              <a:rPr lang="en-US" b="1" dirty="0">
                <a:solidFill>
                  <a:srgbClr val="FF0000"/>
                </a:solidFill>
              </a:rPr>
              <a:t>positive</a:t>
            </a:r>
            <a:r>
              <a:rPr lang="en-US" dirty="0"/>
              <a:t> charge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Electrons</a:t>
            </a:r>
            <a:r>
              <a:rPr lang="en-US" dirty="0"/>
              <a:t> have </a:t>
            </a:r>
            <a:r>
              <a:rPr lang="en-US" b="1" dirty="0">
                <a:solidFill>
                  <a:srgbClr val="FF0000"/>
                </a:solidFill>
              </a:rPr>
              <a:t>negative</a:t>
            </a:r>
            <a:r>
              <a:rPr lang="en-US" dirty="0"/>
              <a:t> charge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dirty="0"/>
              <a:t>Opposite signs attract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dirty="0"/>
              <a:t>Similar signs repel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dirty="0"/>
              <a:t>Electric field – used to calculate force 	between charges</a:t>
            </a:r>
          </a:p>
        </p:txBody>
      </p:sp>
    </p:spTree>
    <p:extLst>
      <p:ext uri="{BB962C8B-B14F-4D97-AF65-F5344CB8AC3E}">
        <p14:creationId xmlns:p14="http://schemas.microsoft.com/office/powerpoint/2010/main" val="26604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21_Figure01a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8925"/>
            <a:ext cx="4017963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21_Figure01b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"/>
            <a:ext cx="4035425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2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21_Figure01c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273050"/>
            <a:ext cx="4170362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325" y="0"/>
            <a:ext cx="7497763" cy="1576388"/>
          </a:xfrm>
        </p:spPr>
        <p:txBody>
          <a:bodyPr/>
          <a:lstStyle/>
          <a:p>
            <a:pPr marL="754063" indent="-754063"/>
            <a:r>
              <a:rPr lang="en-US" altLang="zh-TW" noProof="1"/>
              <a:t>Where do charges come from?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81175"/>
            <a:ext cx="7772400" cy="8080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noProof="1"/>
              <a:t>Matter</a:t>
            </a:r>
            <a:r>
              <a:rPr lang="en-US" altLang="zh-TW">
                <a:ea typeface="新細明體" charset="-120"/>
              </a:rPr>
              <a:t> is</a:t>
            </a:r>
            <a:r>
              <a:rPr lang="en-US" altLang="zh-TW" noProof="1"/>
              <a:t> made up of </a:t>
            </a:r>
            <a:r>
              <a:rPr lang="en-US" altLang="zh-TW" noProof="1">
                <a:solidFill>
                  <a:schemeClr val="accent2"/>
                </a:solidFill>
              </a:rPr>
              <a:t>atoms</a:t>
            </a:r>
            <a:r>
              <a:rPr lang="en-US" altLang="zh-TW" noProof="1"/>
              <a:t>.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758825" y="2714625"/>
            <a:ext cx="2879725" cy="2879725"/>
            <a:chOff x="567" y="1924"/>
            <a:chExt cx="1814" cy="1814"/>
          </a:xfrm>
        </p:grpSpPr>
        <p:sp>
          <p:nvSpPr>
            <p:cNvPr id="48133" name="Oval 5"/>
            <p:cNvSpPr>
              <a:spLocks noChangeArrowheads="1"/>
            </p:cNvSpPr>
            <p:nvPr/>
          </p:nvSpPr>
          <p:spPr bwMode="auto">
            <a:xfrm>
              <a:off x="567" y="1924"/>
              <a:ext cx="1814" cy="1814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4" name="Oval 6"/>
            <p:cNvSpPr>
              <a:spLocks noChangeArrowheads="1"/>
            </p:cNvSpPr>
            <p:nvPr/>
          </p:nvSpPr>
          <p:spPr bwMode="auto">
            <a:xfrm>
              <a:off x="844" y="2213"/>
              <a:ext cx="1247" cy="1247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Oval 7"/>
            <p:cNvSpPr>
              <a:spLocks noChangeArrowheads="1"/>
            </p:cNvSpPr>
            <p:nvPr/>
          </p:nvSpPr>
          <p:spPr bwMode="auto">
            <a:xfrm>
              <a:off x="1245" y="2625"/>
              <a:ext cx="181" cy="18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Oval 8"/>
            <p:cNvSpPr>
              <a:spLocks noChangeArrowheads="1"/>
            </p:cNvSpPr>
            <p:nvPr/>
          </p:nvSpPr>
          <p:spPr bwMode="auto">
            <a:xfrm>
              <a:off x="1482" y="2648"/>
              <a:ext cx="181" cy="18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Oval 9"/>
            <p:cNvSpPr>
              <a:spLocks noChangeArrowheads="1"/>
            </p:cNvSpPr>
            <p:nvPr/>
          </p:nvSpPr>
          <p:spPr bwMode="auto">
            <a:xfrm>
              <a:off x="1341" y="2880"/>
              <a:ext cx="181" cy="18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38" name="Group 10"/>
            <p:cNvGrpSpPr>
              <a:grpSpLocks/>
            </p:cNvGrpSpPr>
            <p:nvPr/>
          </p:nvGrpSpPr>
          <p:grpSpPr bwMode="auto">
            <a:xfrm>
              <a:off x="1174" y="2725"/>
              <a:ext cx="209" cy="250"/>
              <a:chOff x="1174" y="2725"/>
              <a:chExt cx="209" cy="250"/>
            </a:xfrm>
          </p:grpSpPr>
          <p:sp>
            <p:nvSpPr>
              <p:cNvPr id="48139" name="Oval 11"/>
              <p:cNvSpPr>
                <a:spLocks noChangeArrowheads="1"/>
              </p:cNvSpPr>
              <p:nvPr/>
            </p:nvSpPr>
            <p:spPr bwMode="auto">
              <a:xfrm>
                <a:off x="1186" y="2760"/>
                <a:ext cx="181" cy="19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CC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0" name="Text Box 12"/>
              <p:cNvSpPr txBox="1">
                <a:spLocks noChangeArrowheads="1"/>
              </p:cNvSpPr>
              <p:nvPr/>
            </p:nvSpPr>
            <p:spPr bwMode="auto">
              <a:xfrm>
                <a:off x="1174" y="2725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TW" sz="2000">
                    <a:solidFill>
                      <a:schemeClr val="accent2"/>
                    </a:solidFill>
                    <a:latin typeface="Arial" charset="0"/>
                    <a:ea typeface="新細明體" charset="-120"/>
                  </a:rPr>
                  <a:t>+</a:t>
                </a:r>
                <a:endParaRPr lang="zh-TW" sz="3200" b="0">
                  <a:latin typeface="Times New Roman" pitchFamily="18" charset="0"/>
                  <a:ea typeface="新細明體" charset="-120"/>
                </a:endParaRPr>
              </a:p>
            </p:txBody>
          </p:sp>
        </p:grpSp>
        <p:grpSp>
          <p:nvGrpSpPr>
            <p:cNvPr id="48141" name="Group 13"/>
            <p:cNvGrpSpPr>
              <a:grpSpLocks/>
            </p:cNvGrpSpPr>
            <p:nvPr/>
          </p:nvGrpSpPr>
          <p:grpSpPr bwMode="auto">
            <a:xfrm>
              <a:off x="1362" y="2540"/>
              <a:ext cx="209" cy="250"/>
              <a:chOff x="4899" y="2374"/>
              <a:chExt cx="209" cy="250"/>
            </a:xfrm>
          </p:grpSpPr>
          <p:sp>
            <p:nvSpPr>
              <p:cNvPr id="48142" name="Oval 14"/>
              <p:cNvSpPr>
                <a:spLocks noChangeArrowheads="1"/>
              </p:cNvSpPr>
              <p:nvPr/>
            </p:nvSpPr>
            <p:spPr bwMode="auto">
              <a:xfrm>
                <a:off x="4912" y="2400"/>
                <a:ext cx="181" cy="181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CC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3" name="Text Box 15"/>
              <p:cNvSpPr txBox="1">
                <a:spLocks noChangeArrowheads="1"/>
              </p:cNvSpPr>
              <p:nvPr/>
            </p:nvSpPr>
            <p:spPr bwMode="auto">
              <a:xfrm>
                <a:off x="4899" y="237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TW" sz="2000">
                    <a:solidFill>
                      <a:schemeClr val="accent2"/>
                    </a:solidFill>
                    <a:latin typeface="Arial" charset="0"/>
                    <a:ea typeface="新細明體" charset="-120"/>
                  </a:rPr>
                  <a:t>+</a:t>
                </a:r>
                <a:endParaRPr lang="zh-TW" sz="3200" b="0">
                  <a:latin typeface="Times New Roman" pitchFamily="18" charset="0"/>
                  <a:ea typeface="新細明體" charset="-120"/>
                </a:endParaRPr>
              </a:p>
            </p:txBody>
          </p:sp>
        </p:grpSp>
        <p:grpSp>
          <p:nvGrpSpPr>
            <p:cNvPr id="48144" name="Group 16"/>
            <p:cNvGrpSpPr>
              <a:grpSpLocks/>
            </p:cNvGrpSpPr>
            <p:nvPr/>
          </p:nvGrpSpPr>
          <p:grpSpPr bwMode="auto">
            <a:xfrm>
              <a:off x="1510" y="2780"/>
              <a:ext cx="209" cy="250"/>
              <a:chOff x="1510" y="2780"/>
              <a:chExt cx="209" cy="250"/>
            </a:xfrm>
          </p:grpSpPr>
          <p:sp>
            <p:nvSpPr>
              <p:cNvPr id="48145" name="Oval 17"/>
              <p:cNvSpPr>
                <a:spLocks noChangeArrowheads="1"/>
              </p:cNvSpPr>
              <p:nvPr/>
            </p:nvSpPr>
            <p:spPr bwMode="auto">
              <a:xfrm>
                <a:off x="1514" y="2806"/>
                <a:ext cx="181" cy="181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CC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6" name="Text Box 18"/>
              <p:cNvSpPr txBox="1">
                <a:spLocks noChangeArrowheads="1"/>
              </p:cNvSpPr>
              <p:nvPr/>
            </p:nvSpPr>
            <p:spPr bwMode="auto">
              <a:xfrm>
                <a:off x="1510" y="2780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TW" sz="2000">
                    <a:solidFill>
                      <a:schemeClr val="accent2"/>
                    </a:solidFill>
                    <a:latin typeface="Arial" charset="0"/>
                    <a:ea typeface="新細明體" charset="-120"/>
                  </a:rPr>
                  <a:t>+</a:t>
                </a:r>
                <a:endParaRPr lang="zh-TW" sz="3200" b="0">
                  <a:latin typeface="Times New Roman" pitchFamily="18" charset="0"/>
                  <a:ea typeface="新細明體" charset="-120"/>
                </a:endParaRPr>
              </a:p>
            </p:txBody>
          </p:sp>
        </p:grpSp>
        <p:sp>
          <p:nvSpPr>
            <p:cNvPr id="48147" name="Oval 19"/>
            <p:cNvSpPr>
              <a:spLocks noChangeArrowheads="1"/>
            </p:cNvSpPr>
            <p:nvPr/>
          </p:nvSpPr>
          <p:spPr bwMode="auto">
            <a:xfrm>
              <a:off x="1353" y="2747"/>
              <a:ext cx="181" cy="18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48" name="Group 20"/>
            <p:cNvGrpSpPr>
              <a:grpSpLocks/>
            </p:cNvGrpSpPr>
            <p:nvPr/>
          </p:nvGrpSpPr>
          <p:grpSpPr bwMode="auto">
            <a:xfrm>
              <a:off x="1146" y="2152"/>
              <a:ext cx="205" cy="250"/>
              <a:chOff x="4665" y="2379"/>
              <a:chExt cx="205" cy="250"/>
            </a:xfrm>
          </p:grpSpPr>
          <p:sp>
            <p:nvSpPr>
              <p:cNvPr id="48149" name="Oval 21"/>
              <p:cNvSpPr>
                <a:spLocks noChangeArrowheads="1"/>
              </p:cNvSpPr>
              <p:nvPr/>
            </p:nvSpPr>
            <p:spPr bwMode="auto">
              <a:xfrm>
                <a:off x="4665" y="2416"/>
                <a:ext cx="181" cy="18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Text Box 22"/>
              <p:cNvSpPr txBox="1">
                <a:spLocks noChangeArrowheads="1"/>
              </p:cNvSpPr>
              <p:nvPr/>
            </p:nvSpPr>
            <p:spPr bwMode="auto">
              <a:xfrm>
                <a:off x="4665" y="237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TW" sz="2000">
                    <a:solidFill>
                      <a:srgbClr val="333399"/>
                    </a:solidFill>
                    <a:latin typeface="Arial" charset="0"/>
                    <a:ea typeface="新細明體" charset="-120"/>
                  </a:rPr>
                  <a:t>–</a:t>
                </a:r>
                <a:endParaRPr lang="zh-TW" sz="3200" b="0">
                  <a:latin typeface="Times New Roman" pitchFamily="18" charset="0"/>
                  <a:ea typeface="新細明體" charset="-120"/>
                </a:endParaRPr>
              </a:p>
            </p:txBody>
          </p:sp>
        </p:grpSp>
        <p:grpSp>
          <p:nvGrpSpPr>
            <p:cNvPr id="48151" name="Group 23"/>
            <p:cNvGrpSpPr>
              <a:grpSpLocks/>
            </p:cNvGrpSpPr>
            <p:nvPr/>
          </p:nvGrpSpPr>
          <p:grpSpPr bwMode="auto">
            <a:xfrm>
              <a:off x="1603" y="3278"/>
              <a:ext cx="205" cy="250"/>
              <a:chOff x="4665" y="2379"/>
              <a:chExt cx="205" cy="250"/>
            </a:xfrm>
          </p:grpSpPr>
          <p:sp>
            <p:nvSpPr>
              <p:cNvPr id="48152" name="Oval 24"/>
              <p:cNvSpPr>
                <a:spLocks noChangeArrowheads="1"/>
              </p:cNvSpPr>
              <p:nvPr/>
            </p:nvSpPr>
            <p:spPr bwMode="auto">
              <a:xfrm>
                <a:off x="4665" y="2416"/>
                <a:ext cx="181" cy="18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3" name="Text Box 25"/>
              <p:cNvSpPr txBox="1">
                <a:spLocks noChangeArrowheads="1"/>
              </p:cNvSpPr>
              <p:nvPr/>
            </p:nvSpPr>
            <p:spPr bwMode="auto">
              <a:xfrm>
                <a:off x="4665" y="237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TW" sz="2000">
                    <a:solidFill>
                      <a:srgbClr val="333399"/>
                    </a:solidFill>
                    <a:latin typeface="Arial" charset="0"/>
                    <a:ea typeface="新細明體" charset="-120"/>
                  </a:rPr>
                  <a:t>–</a:t>
                </a:r>
                <a:endParaRPr lang="zh-TW" sz="3200" b="0">
                  <a:latin typeface="Times New Roman" pitchFamily="18" charset="0"/>
                  <a:ea typeface="新細明體" charset="-120"/>
                </a:endParaRPr>
              </a:p>
            </p:txBody>
          </p:sp>
        </p:grpSp>
        <p:grpSp>
          <p:nvGrpSpPr>
            <p:cNvPr id="48154" name="Group 26"/>
            <p:cNvGrpSpPr>
              <a:grpSpLocks/>
            </p:cNvGrpSpPr>
            <p:nvPr/>
          </p:nvGrpSpPr>
          <p:grpSpPr bwMode="auto">
            <a:xfrm>
              <a:off x="680" y="3284"/>
              <a:ext cx="205" cy="250"/>
              <a:chOff x="4665" y="2379"/>
              <a:chExt cx="205" cy="250"/>
            </a:xfrm>
          </p:grpSpPr>
          <p:sp>
            <p:nvSpPr>
              <p:cNvPr id="48155" name="Oval 27"/>
              <p:cNvSpPr>
                <a:spLocks noChangeArrowheads="1"/>
              </p:cNvSpPr>
              <p:nvPr/>
            </p:nvSpPr>
            <p:spPr bwMode="auto">
              <a:xfrm>
                <a:off x="4665" y="2416"/>
                <a:ext cx="181" cy="18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6" name="Text Box 28"/>
              <p:cNvSpPr txBox="1">
                <a:spLocks noChangeArrowheads="1"/>
              </p:cNvSpPr>
              <p:nvPr/>
            </p:nvSpPr>
            <p:spPr bwMode="auto">
              <a:xfrm>
                <a:off x="4665" y="237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TW" sz="2000">
                    <a:solidFill>
                      <a:srgbClr val="333399"/>
                    </a:solidFill>
                    <a:latin typeface="Arial" charset="0"/>
                    <a:ea typeface="新細明體" charset="-120"/>
                  </a:rPr>
                  <a:t>–</a:t>
                </a:r>
                <a:endParaRPr lang="zh-TW" sz="3200" b="0">
                  <a:latin typeface="Times New Roman" pitchFamily="18" charset="0"/>
                  <a:ea typeface="新細明體" charset="-120"/>
                </a:endParaRPr>
              </a:p>
            </p:txBody>
          </p:sp>
        </p:grpSp>
      </p:grpSp>
      <p:grpSp>
        <p:nvGrpSpPr>
          <p:cNvPr id="48157" name="Group 29"/>
          <p:cNvGrpSpPr>
            <a:grpSpLocks/>
          </p:cNvGrpSpPr>
          <p:nvPr/>
        </p:nvGrpSpPr>
        <p:grpSpPr bwMode="auto">
          <a:xfrm>
            <a:off x="3941763" y="2914650"/>
            <a:ext cx="331787" cy="396875"/>
            <a:chOff x="2564" y="2052"/>
            <a:chExt cx="209" cy="250"/>
          </a:xfrm>
        </p:grpSpPr>
        <p:sp>
          <p:nvSpPr>
            <p:cNvPr id="48158" name="Oval 30"/>
            <p:cNvSpPr>
              <a:spLocks noChangeArrowheads="1"/>
            </p:cNvSpPr>
            <p:nvPr/>
          </p:nvSpPr>
          <p:spPr bwMode="auto">
            <a:xfrm>
              <a:off x="2576" y="2079"/>
              <a:ext cx="181" cy="19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Text Box 31"/>
            <p:cNvSpPr txBox="1">
              <a:spLocks noChangeArrowheads="1"/>
            </p:cNvSpPr>
            <p:nvPr/>
          </p:nvSpPr>
          <p:spPr bwMode="auto">
            <a:xfrm>
              <a:off x="2564" y="205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sz="2000">
                  <a:solidFill>
                    <a:schemeClr val="accent2"/>
                  </a:solidFill>
                  <a:latin typeface="Arial" charset="0"/>
                  <a:ea typeface="新細明體" charset="-120"/>
                </a:rPr>
                <a:t>+</a:t>
              </a:r>
              <a:endParaRPr lang="zh-TW" sz="3200" b="0">
                <a:latin typeface="Times New Roman" pitchFamily="18" charset="0"/>
                <a:ea typeface="新細明體" charset="-120"/>
              </a:endParaRPr>
            </a:p>
          </p:txBody>
        </p:sp>
      </p:grpSp>
      <p:sp>
        <p:nvSpPr>
          <p:cNvPr id="48160" name="Oval 32"/>
          <p:cNvSpPr>
            <a:spLocks noChangeArrowheads="1"/>
          </p:cNvSpPr>
          <p:nvPr/>
        </p:nvSpPr>
        <p:spPr bwMode="auto">
          <a:xfrm>
            <a:off x="3937000" y="3630613"/>
            <a:ext cx="287338" cy="287337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3976688" y="4708525"/>
            <a:ext cx="325437" cy="396875"/>
            <a:chOff x="4665" y="2379"/>
            <a:chExt cx="205" cy="250"/>
          </a:xfrm>
        </p:grpSpPr>
        <p:sp>
          <p:nvSpPr>
            <p:cNvPr id="48162" name="Oval 34"/>
            <p:cNvSpPr>
              <a:spLocks noChangeArrowheads="1"/>
            </p:cNvSpPr>
            <p:nvPr/>
          </p:nvSpPr>
          <p:spPr bwMode="auto">
            <a:xfrm>
              <a:off x="4665" y="2416"/>
              <a:ext cx="181" cy="181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3" name="Text Box 35"/>
            <p:cNvSpPr txBox="1">
              <a:spLocks noChangeArrowheads="1"/>
            </p:cNvSpPr>
            <p:nvPr/>
          </p:nvSpPr>
          <p:spPr bwMode="auto">
            <a:xfrm>
              <a:off x="4665" y="237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sz="2000">
                  <a:solidFill>
                    <a:srgbClr val="333399"/>
                  </a:solidFill>
                  <a:latin typeface="Arial" charset="0"/>
                  <a:ea typeface="新細明體" charset="-120"/>
                </a:rPr>
                <a:t>–</a:t>
              </a:r>
              <a:endParaRPr lang="zh-TW" sz="3200" b="0">
                <a:latin typeface="Times New Roman" pitchFamily="18" charset="0"/>
                <a:ea typeface="新細明體" charset="-120"/>
              </a:endParaRPr>
            </a:p>
          </p:txBody>
        </p:sp>
      </p:grpSp>
      <p:sp>
        <p:nvSpPr>
          <p:cNvPr id="48164" name="Rectangle 36"/>
          <p:cNvSpPr>
            <a:spLocks noChangeArrowheads="1"/>
          </p:cNvSpPr>
          <p:nvPr/>
        </p:nvSpPr>
        <p:spPr bwMode="auto">
          <a:xfrm>
            <a:off x="4262438" y="2782888"/>
            <a:ext cx="458152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400" b="0" noProof="1">
                <a:latin typeface="Times New Roman" pitchFamily="18" charset="0"/>
                <a:ea typeface="新細明體" charset="-120"/>
              </a:rPr>
              <a:t>Proton</a:t>
            </a:r>
            <a:r>
              <a:rPr lang="en-US" altLang="zh-TW" sz="2400" b="0">
                <a:latin typeface="Times New Roman" pitchFamily="18" charset="0"/>
                <a:ea typeface="新細明體" charset="-120"/>
              </a:rPr>
              <a:t> (positive charge)</a:t>
            </a:r>
            <a:r>
              <a:rPr lang="en-US" altLang="zh-TW" sz="2400" b="0" noProof="1">
                <a:latin typeface="Times New Roman" pitchFamily="18" charset="0"/>
                <a:ea typeface="新細明體" charset="-120"/>
              </a:rPr>
              <a:t> </a:t>
            </a:r>
          </a:p>
        </p:txBody>
      </p:sp>
      <p:sp>
        <p:nvSpPr>
          <p:cNvPr id="48165" name="Rectangle 37"/>
          <p:cNvSpPr>
            <a:spLocks noChangeArrowheads="1"/>
          </p:cNvSpPr>
          <p:nvPr/>
        </p:nvSpPr>
        <p:spPr bwMode="auto">
          <a:xfrm>
            <a:off x="4252913" y="3436938"/>
            <a:ext cx="43068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400" b="0" noProof="1">
                <a:latin typeface="Times New Roman" pitchFamily="18" charset="0"/>
                <a:ea typeface="新細明體" charset="-120"/>
              </a:rPr>
              <a:t>neutron (neutral</a:t>
            </a:r>
            <a:r>
              <a:rPr lang="en-US" altLang="zh-TW" sz="2400" b="0">
                <a:latin typeface="Times New Roman" pitchFamily="18" charset="0"/>
                <a:ea typeface="新細明體" charset="-120"/>
              </a:rPr>
              <a:t>)</a:t>
            </a:r>
            <a:endParaRPr lang="en-US" altLang="zh-TW" sz="2400" b="0" noProof="1">
              <a:latin typeface="Times New Roman" pitchFamily="18" charset="0"/>
              <a:ea typeface="新細明體" charset="-120"/>
            </a:endParaRPr>
          </a:p>
        </p:txBody>
      </p:sp>
      <p:sp>
        <p:nvSpPr>
          <p:cNvPr id="48166" name="Rectangle 38"/>
          <p:cNvSpPr>
            <a:spLocks noChangeArrowheads="1"/>
          </p:cNvSpPr>
          <p:nvPr/>
        </p:nvSpPr>
        <p:spPr bwMode="auto">
          <a:xfrm>
            <a:off x="4271963" y="4622800"/>
            <a:ext cx="4743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400" b="0" noProof="1">
                <a:latin typeface="Times New Roman" pitchFamily="18" charset="0"/>
                <a:ea typeface="新細明體" charset="-120"/>
              </a:rPr>
              <a:t>electron (</a:t>
            </a:r>
            <a:r>
              <a:rPr lang="en-US" altLang="zh-TW" sz="2400" b="0">
                <a:latin typeface="Times New Roman" pitchFamily="18" charset="0"/>
                <a:ea typeface="新細明體" charset="-120"/>
              </a:rPr>
              <a:t>negative charge</a:t>
            </a:r>
            <a:r>
              <a:rPr lang="en-US" altLang="zh-TW" sz="2400" b="0" noProof="1">
                <a:latin typeface="Times New Roman" pitchFamily="18" charset="0"/>
                <a:ea typeface="新細明體" charset="-120"/>
              </a:rPr>
              <a:t>)</a:t>
            </a:r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1743075" y="5619750"/>
            <a:ext cx="1103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noProof="1">
                <a:solidFill>
                  <a:schemeClr val="accent2"/>
                </a:solidFill>
                <a:latin typeface="Tahoma" pitchFamily="34" charset="0"/>
                <a:ea typeface="新細明體" charset="-120"/>
              </a:rPr>
              <a:t>atom</a:t>
            </a:r>
            <a:endParaRPr lang="en-US" altLang="zh-TW" sz="3200" noProof="1">
              <a:solidFill>
                <a:srgbClr val="333399"/>
              </a:solidFill>
              <a:latin typeface="Times New Roman" pitchFamily="18" charset="0"/>
              <a:ea typeface="新細明體" charset="-120"/>
            </a:endParaRPr>
          </a:p>
        </p:txBody>
      </p:sp>
      <p:grpSp>
        <p:nvGrpSpPr>
          <p:cNvPr id="48168" name="Group 40"/>
          <p:cNvGrpSpPr>
            <a:grpSpLocks/>
          </p:cNvGrpSpPr>
          <p:nvPr/>
        </p:nvGrpSpPr>
        <p:grpSpPr bwMode="auto">
          <a:xfrm>
            <a:off x="1622425" y="3611563"/>
            <a:ext cx="2184400" cy="2078037"/>
            <a:chOff x="1022" y="2275"/>
            <a:chExt cx="1376" cy="1309"/>
          </a:xfrm>
        </p:grpSpPr>
        <p:sp>
          <p:nvSpPr>
            <p:cNvPr id="48169" name="Oval 41"/>
            <p:cNvSpPr>
              <a:spLocks noChangeArrowheads="1"/>
            </p:cNvSpPr>
            <p:nvPr/>
          </p:nvSpPr>
          <p:spPr bwMode="auto">
            <a:xfrm rot="269939">
              <a:off x="1022" y="2275"/>
              <a:ext cx="691" cy="654"/>
            </a:xfrm>
            <a:prstGeom prst="ellipse">
              <a:avLst/>
            </a:prstGeom>
            <a:noFill/>
            <a:ln w="31750">
              <a:solidFill>
                <a:srgbClr val="33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0" name="Line 42"/>
            <p:cNvSpPr>
              <a:spLocks noChangeShapeType="1"/>
            </p:cNvSpPr>
            <p:nvPr/>
          </p:nvSpPr>
          <p:spPr bwMode="auto">
            <a:xfrm rot="269939">
              <a:off x="1585" y="2853"/>
              <a:ext cx="813" cy="731"/>
            </a:xfrm>
            <a:prstGeom prst="line">
              <a:avLst/>
            </a:prstGeom>
            <a:noFill/>
            <a:ln w="31750">
              <a:solidFill>
                <a:srgbClr val="33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71" name="Text Box 43"/>
          <p:cNvSpPr txBox="1">
            <a:spLocks noChangeArrowheads="1"/>
          </p:cNvSpPr>
          <p:nvPr/>
        </p:nvSpPr>
        <p:spPr bwMode="auto">
          <a:xfrm>
            <a:off x="3643313" y="5584825"/>
            <a:ext cx="176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 noProof="1">
                <a:solidFill>
                  <a:srgbClr val="333399"/>
                </a:solidFill>
                <a:latin typeface="Tahoma" pitchFamily="34" charset="0"/>
                <a:ea typeface="新細明體" charset="-120"/>
              </a:rPr>
              <a:t>nucleus</a:t>
            </a:r>
            <a:endParaRPr lang="en-US" altLang="zh-TW" sz="3200" noProof="1">
              <a:solidFill>
                <a:srgbClr val="333399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94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0" grpId="0" animBg="1"/>
      <p:bldP spid="48164" grpId="0" autoUpdateAnimBg="0"/>
      <p:bldP spid="48165" grpId="0" autoUpdateAnimBg="0"/>
      <p:bldP spid="4816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61363" cy="82391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noProof="1"/>
              <a:t>If electrons  </a:t>
            </a:r>
            <a:r>
              <a:rPr lang="en-US" altLang="zh-TW" b="1" noProof="1">
                <a:solidFill>
                  <a:schemeClr val="accent2"/>
                </a:solidFill>
              </a:rPr>
              <a:t>=</a:t>
            </a:r>
            <a:r>
              <a:rPr lang="en-US" altLang="zh-TW" b="1" noProof="1"/>
              <a:t> proton</a:t>
            </a:r>
            <a:r>
              <a:rPr lang="en-US" altLang="zh-TW" b="1">
                <a:ea typeface="新細明體" charset="-120"/>
              </a:rPr>
              <a:t>s</a:t>
            </a:r>
            <a:r>
              <a:rPr lang="en-US" altLang="zh-TW" b="1" noProof="1"/>
              <a:t> </a:t>
            </a:r>
            <a:r>
              <a:rPr lang="en-US" altLang="zh-TW" b="1" noProof="1">
                <a:sym typeface="Symbol" pitchFamily="18" charset="2"/>
              </a:rPr>
              <a:t></a:t>
            </a:r>
            <a:r>
              <a:rPr lang="en-US" altLang="zh-TW" b="1" noProof="1">
                <a:solidFill>
                  <a:schemeClr val="accent2"/>
                </a:solidFill>
                <a:sym typeface="Symbol" pitchFamily="18" charset="2"/>
              </a:rPr>
              <a:t>neutral</a:t>
            </a:r>
            <a:endParaRPr lang="en-US" altLang="zh-TW" b="1" noProof="1"/>
          </a:p>
          <a:p>
            <a:pPr>
              <a:buFontTx/>
              <a:buNone/>
            </a:pPr>
            <a:endParaRPr lang="en-US" altLang="zh-TW" b="1" noProof="1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97763" cy="1576388"/>
          </a:xfrm>
          <a:noFill/>
          <a:ln/>
        </p:spPr>
        <p:txBody>
          <a:bodyPr/>
          <a:lstStyle/>
          <a:p>
            <a:pPr marL="754063" indent="-754063"/>
            <a:r>
              <a:rPr lang="en-US" altLang="zh-TW" noProof="1"/>
              <a:t>Where do charges come from?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57200" y="2667000"/>
            <a:ext cx="8462963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If electrons </a:t>
            </a:r>
            <a:r>
              <a:rPr lang="en-US" altLang="zh-TW" sz="2800" noProof="1">
                <a:solidFill>
                  <a:schemeClr val="accent2"/>
                </a:solidFill>
                <a:latin typeface="Times New Roman" pitchFamily="18" charset="0"/>
                <a:ea typeface="新細明體" charset="-120"/>
              </a:rPr>
              <a:t>&gt;</a:t>
            </a:r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 proton</a:t>
            </a:r>
            <a:r>
              <a:rPr lang="en-US" altLang="zh-TW" sz="2800">
                <a:latin typeface="Times New Roman" pitchFamily="18" charset="0"/>
                <a:ea typeface="新細明體" charset="-120"/>
              </a:rPr>
              <a:t>s</a:t>
            </a:r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sz="2800" noProof="1">
                <a:latin typeface="Times New Roman" pitchFamily="18" charset="0"/>
                <a:ea typeface="新細明體" charset="-120"/>
                <a:sym typeface="Symbol" pitchFamily="18" charset="2"/>
              </a:rPr>
              <a:t> </a:t>
            </a:r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gaining electrons,</a:t>
            </a:r>
            <a:r>
              <a:rPr lang="en-US" altLang="zh-TW" sz="2800" noProof="1">
                <a:latin typeface="Times New Roman" pitchFamily="18" charset="0"/>
                <a:ea typeface="新細明體" charset="-120"/>
                <a:sym typeface="Symbol" pitchFamily="18" charset="2"/>
              </a:rPr>
              <a:t> </a:t>
            </a:r>
            <a:r>
              <a:rPr lang="en-US" altLang="zh-TW" sz="2400" b="0">
                <a:solidFill>
                  <a:schemeClr val="accent2"/>
                </a:solidFill>
                <a:ea typeface="新細明體" charset="-120"/>
              </a:rPr>
              <a:t>negative</a:t>
            </a:r>
            <a:r>
              <a:rPr lang="en-US" altLang="zh-TW" b="0" noProof="1">
                <a:sym typeface="Symbol" pitchFamily="18" charset="2"/>
              </a:rPr>
              <a:t> </a:t>
            </a:r>
            <a:r>
              <a:rPr lang="en-US" altLang="zh-TW" sz="2800" noProof="1">
                <a:latin typeface="Times New Roman" pitchFamily="18" charset="0"/>
                <a:ea typeface="新細明體" charset="-120"/>
                <a:sym typeface="Symbol" pitchFamily="18" charset="2"/>
              </a:rPr>
              <a:t>charge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57200" y="3959225"/>
            <a:ext cx="8501063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If electrons  </a:t>
            </a:r>
            <a:r>
              <a:rPr lang="en-US" altLang="zh-TW" sz="2800" noProof="1">
                <a:solidFill>
                  <a:schemeClr val="accent2"/>
                </a:solidFill>
                <a:latin typeface="Times New Roman" pitchFamily="18" charset="0"/>
                <a:ea typeface="新細明體" charset="-120"/>
              </a:rPr>
              <a:t>&lt;</a:t>
            </a:r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 proton</a:t>
            </a:r>
            <a:r>
              <a:rPr lang="en-US" altLang="zh-TW" sz="2800">
                <a:latin typeface="Times New Roman" pitchFamily="18" charset="0"/>
                <a:ea typeface="新細明體" charset="-120"/>
              </a:rPr>
              <a:t>s</a:t>
            </a:r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sz="2800" noProof="1">
                <a:latin typeface="Times New Roman" pitchFamily="18" charset="0"/>
                <a:ea typeface="新細明體" charset="-120"/>
                <a:sym typeface="Symbol" pitchFamily="18" charset="2"/>
              </a:rPr>
              <a:t> </a:t>
            </a:r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losing electrons,</a:t>
            </a:r>
            <a:r>
              <a:rPr lang="en-US" altLang="zh-TW" sz="2800" noProof="1">
                <a:latin typeface="Times New Roman" pitchFamily="18" charset="0"/>
                <a:ea typeface="新細明體" charset="-120"/>
                <a:sym typeface="Symbol" pitchFamily="18" charset="2"/>
              </a:rPr>
              <a:t> 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新細明體" charset="-120"/>
              </a:rPr>
              <a:t>positive</a:t>
            </a:r>
            <a:r>
              <a:rPr lang="en-US" altLang="zh-TW" sz="2800" noProof="1">
                <a:latin typeface="Times New Roman" pitchFamily="18" charset="0"/>
                <a:ea typeface="新細明體" charset="-120"/>
                <a:sym typeface="Symbol" pitchFamily="18" charset="2"/>
              </a:rPr>
              <a:t> charge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955925" y="1101725"/>
            <a:ext cx="18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</a:t>
            </a:r>
            <a:r>
              <a:rPr lang="en-US" dirty="0"/>
              <a:t>Charge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1148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unit of electric charge is the coulomb (C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smallest amount of charge that can be added or removed from an object is the elementary charge, </a:t>
            </a:r>
            <a:r>
              <a:rPr lang="en-US" sz="2400" i="1" dirty="0">
                <a:latin typeface="Arial" charset="0"/>
              </a:rPr>
              <a:t>e </a:t>
            </a:r>
            <a:r>
              <a:rPr lang="en-US" sz="2400" dirty="0">
                <a:latin typeface="Arial" charset="0"/>
              </a:rPr>
              <a:t>= 1.6 </a:t>
            </a:r>
            <a:r>
              <a:rPr lang="en-US" sz="2400" dirty="0">
                <a:latin typeface="Arial" charset="0"/>
                <a:sym typeface="Symbol" pitchFamily="18" charset="2"/>
              </a:rPr>
              <a:t> 10</a:t>
            </a:r>
            <a:r>
              <a:rPr lang="en-US" sz="2400" baseline="30000" dirty="0">
                <a:latin typeface="Arial" charset="0"/>
                <a:sym typeface="Symbol" pitchFamily="18" charset="2"/>
              </a:rPr>
              <a:t>-19 </a:t>
            </a:r>
            <a:r>
              <a:rPr lang="en-US" sz="2400" dirty="0">
                <a:latin typeface="Arial" charset="0"/>
                <a:sym typeface="Symbol" pitchFamily="18" charset="2"/>
              </a:rPr>
              <a:t>C</a:t>
            </a:r>
            <a:r>
              <a:rPr lang="en-US" sz="2400" dirty="0"/>
              <a:t>. 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charge of a proton is </a:t>
            </a:r>
            <a:r>
              <a:rPr lang="en-US" sz="2400" b="1" dirty="0"/>
              <a:t>+</a:t>
            </a:r>
            <a:r>
              <a:rPr lang="en-US" sz="2400" i="1" dirty="0">
                <a:latin typeface="Arial" charset="0"/>
              </a:rPr>
              <a:t>e, </a:t>
            </a:r>
            <a:r>
              <a:rPr lang="en-US" sz="2400" dirty="0"/>
              <a:t>an electron  </a:t>
            </a:r>
            <a:r>
              <a:rPr lang="en-US" sz="2800" dirty="0"/>
              <a:t>-</a:t>
            </a:r>
            <a:r>
              <a:rPr lang="en-US" sz="2400" i="1" dirty="0" smtClean="0">
                <a:latin typeface="Arial" charset="0"/>
              </a:rPr>
              <a:t>e.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charge of an object, </a:t>
            </a:r>
            <a:r>
              <a:rPr lang="en-US" sz="2400" i="1" dirty="0">
                <a:latin typeface="Arial" charset="0"/>
              </a:rPr>
              <a:t>Q</a:t>
            </a:r>
            <a:r>
              <a:rPr lang="en-US" sz="2400" dirty="0"/>
              <a:t>, is always a multiple of this elementary charge:  </a:t>
            </a:r>
            <a:r>
              <a:rPr lang="en-US" sz="2400" i="1" dirty="0">
                <a:latin typeface="Arial" charset="0"/>
              </a:rPr>
              <a:t>Q = N</a:t>
            </a:r>
            <a:r>
              <a:rPr lang="en-US" sz="800" i="1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e</a:t>
            </a:r>
            <a:r>
              <a:rPr lang="en-US" sz="2400" dirty="0"/>
              <a:t>, where  </a:t>
            </a:r>
            <a:r>
              <a:rPr lang="en-US" sz="2400" i="1" dirty="0">
                <a:latin typeface="Arial" charset="0"/>
              </a:rPr>
              <a:t>N</a:t>
            </a:r>
            <a:r>
              <a:rPr lang="en-US" sz="2400" dirty="0"/>
              <a:t>  is an integer. </a:t>
            </a:r>
          </a:p>
        </p:txBody>
      </p:sp>
      <p:pic>
        <p:nvPicPr>
          <p:cNvPr id="773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419600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0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77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561</Words>
  <Application>Microsoft Office PowerPoint</Application>
  <PresentationFormat>On-screen Show (4:3)</PresentationFormat>
  <Paragraphs>77</Paragraphs>
  <Slides>18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Photo Editor Photo</vt:lpstr>
      <vt:lpstr>Equation</vt:lpstr>
      <vt:lpstr>Electrostatics</vt:lpstr>
      <vt:lpstr>PowerPoint Presentation</vt:lpstr>
      <vt:lpstr>Electric charge</vt:lpstr>
      <vt:lpstr>PowerPoint Presentation</vt:lpstr>
      <vt:lpstr>PowerPoint Presentation</vt:lpstr>
      <vt:lpstr>PowerPoint Presentation</vt:lpstr>
      <vt:lpstr>Where do charges come from?</vt:lpstr>
      <vt:lpstr>Where do charges come from?</vt:lpstr>
      <vt:lpstr>Electric Charge</vt:lpstr>
      <vt:lpstr>Example</vt:lpstr>
      <vt:lpstr>Example</vt:lpstr>
      <vt:lpstr>Where do charges come from?</vt:lpstr>
      <vt:lpstr>Type of materials</vt:lpstr>
      <vt:lpstr> </vt:lpstr>
      <vt:lpstr>Electric Force</vt:lpstr>
      <vt:lpstr>PowerPoint Presentation</vt:lpstr>
      <vt:lpstr>Superposition of Forces</vt:lpstr>
      <vt:lpstr>Example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Electrostatics</dc:title>
  <dc:creator>User</dc:creator>
  <cp:lastModifiedBy>User</cp:lastModifiedBy>
  <cp:revision>31</cp:revision>
  <dcterms:created xsi:type="dcterms:W3CDTF">2015-02-28T23:50:40Z</dcterms:created>
  <dcterms:modified xsi:type="dcterms:W3CDTF">2016-02-19T03:36:44Z</dcterms:modified>
</cp:coreProperties>
</file>