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0" r:id="rId4"/>
    <p:sldId id="266" r:id="rId5"/>
    <p:sldId id="268" r:id="rId6"/>
    <p:sldId id="261" r:id="rId7"/>
    <p:sldId id="259" r:id="rId8"/>
    <p:sldId id="271" r:id="rId9"/>
    <p:sldId id="272" r:id="rId10"/>
    <p:sldId id="260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41A14-107A-4FBD-A9AB-6D656CF54910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FD816-280E-4897-9C90-4003A03B3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8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FBF5C-4AEA-439B-AB12-82BE53FA3F6D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C9751-B78D-40BF-AD14-C7453BA472D2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7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2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33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913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DDC93-0E13-4CD6-9547-D83D3DD1B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4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5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8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6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3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1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9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3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7C63C-3471-473C-BDB6-68B0389947C8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C014-5916-408A-A52E-20BC14F8B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1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Electromagnetic Induction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Wenny</a:t>
            </a:r>
            <a:r>
              <a:rPr lang="en-US" dirty="0" smtClean="0"/>
              <a:t> </a:t>
            </a:r>
            <a:r>
              <a:rPr lang="en-US" dirty="0" err="1" smtClean="0"/>
              <a:t>Maulina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800" dirty="0" smtClean="0"/>
              <a:t>A </a:t>
            </a:r>
            <a:r>
              <a:rPr lang="en-US" sz="2800" dirty="0"/>
              <a:t>coil has 200 turns of area 30 cm</a:t>
            </a:r>
            <a:r>
              <a:rPr lang="en-US" sz="2800" baseline="30000" dirty="0"/>
              <a:t>2</a:t>
            </a:r>
            <a:r>
              <a:rPr lang="en-US" sz="2800" dirty="0"/>
              <a:t>. It flips from vertical to horizontal position in a time of 0.03 s. What is the induced </a:t>
            </a:r>
            <a:r>
              <a:rPr lang="en-US" sz="2800" dirty="0" err="1"/>
              <a:t>emf</a:t>
            </a:r>
            <a:r>
              <a:rPr lang="en-US" sz="2800" dirty="0"/>
              <a:t> if the constant B-field is 4 </a:t>
            </a:r>
            <a:r>
              <a:rPr lang="en-US" sz="2800" dirty="0" err="1"/>
              <a:t>mT</a:t>
            </a:r>
            <a:r>
              <a:rPr lang="en-US" sz="2800" dirty="0"/>
              <a:t>?</a:t>
            </a:r>
          </a:p>
        </p:txBody>
      </p:sp>
      <p:grpSp>
        <p:nvGrpSpPr>
          <p:cNvPr id="819280" name="Group 80"/>
          <p:cNvGrpSpPr>
            <a:grpSpLocks/>
          </p:cNvGrpSpPr>
          <p:nvPr/>
        </p:nvGrpSpPr>
        <p:grpSpPr bwMode="auto">
          <a:xfrm>
            <a:off x="5105400" y="1827213"/>
            <a:ext cx="3352800" cy="2743201"/>
            <a:chOff x="3216" y="1151"/>
            <a:chExt cx="2112" cy="1728"/>
          </a:xfrm>
        </p:grpSpPr>
        <p:grpSp>
          <p:nvGrpSpPr>
            <p:cNvPr id="819257" name="Group 57"/>
            <p:cNvGrpSpPr>
              <a:grpSpLocks/>
            </p:cNvGrpSpPr>
            <p:nvPr/>
          </p:nvGrpSpPr>
          <p:grpSpPr bwMode="auto">
            <a:xfrm>
              <a:off x="3216" y="1151"/>
              <a:ext cx="2112" cy="1728"/>
              <a:chOff x="3216" y="1343"/>
              <a:chExt cx="2112" cy="1728"/>
            </a:xfrm>
          </p:grpSpPr>
          <p:grpSp>
            <p:nvGrpSpPr>
              <p:cNvPr id="819258" name="Group 58"/>
              <p:cNvGrpSpPr>
                <a:grpSpLocks/>
              </p:cNvGrpSpPr>
              <p:nvPr/>
            </p:nvGrpSpPr>
            <p:grpSpPr bwMode="auto">
              <a:xfrm>
                <a:off x="3216" y="1343"/>
                <a:ext cx="2112" cy="1728"/>
                <a:chOff x="2928" y="1536"/>
                <a:chExt cx="2112" cy="1825"/>
              </a:xfrm>
            </p:grpSpPr>
            <p:sp>
              <p:nvSpPr>
                <p:cNvPr id="819259" name="Rectangle 59"/>
                <p:cNvSpPr>
                  <a:spLocks noChangeArrowheads="1"/>
                </p:cNvSpPr>
                <p:nvPr/>
              </p:nvSpPr>
              <p:spPr bwMode="auto">
                <a:xfrm>
                  <a:off x="2928" y="1536"/>
                  <a:ext cx="2112" cy="1825"/>
                </a:xfrm>
                <a:prstGeom prst="rect">
                  <a:avLst/>
                </a:prstGeom>
                <a:solidFill>
                  <a:srgbClr val="FFFFCC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60" name="Rectangle 60"/>
                <p:cNvSpPr>
                  <a:spLocks noChangeArrowheads="1"/>
                </p:cNvSpPr>
                <p:nvPr/>
              </p:nvSpPr>
              <p:spPr bwMode="auto">
                <a:xfrm>
                  <a:off x="3024" y="2112"/>
                  <a:ext cx="336" cy="816"/>
                </a:xfrm>
                <a:prstGeom prst="rect">
                  <a:avLst/>
                </a:prstGeom>
                <a:solidFill>
                  <a:schemeClr val="hlink"/>
                </a:solidFill>
                <a:ln w="38100">
                  <a:miter lim="800000"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chemeClr val="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819261" name="Rectangle 61"/>
                <p:cNvSpPr>
                  <a:spLocks noChangeArrowheads="1"/>
                </p:cNvSpPr>
                <p:nvPr/>
              </p:nvSpPr>
              <p:spPr bwMode="auto">
                <a:xfrm>
                  <a:off x="4320" y="2113"/>
                  <a:ext cx="336" cy="816"/>
                </a:xfrm>
                <a:prstGeom prst="rect">
                  <a:avLst/>
                </a:prstGeom>
                <a:solidFill>
                  <a:schemeClr val="hlink"/>
                </a:solidFill>
                <a:ln w="38100">
                  <a:miter lim="800000"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chemeClr val="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81926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368" y="2307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S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81926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072" y="2307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N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grpSp>
              <p:nvGrpSpPr>
                <p:cNvPr id="819264" name="Group 64"/>
                <p:cNvGrpSpPr>
                  <a:grpSpLocks/>
                </p:cNvGrpSpPr>
                <p:nvPr/>
              </p:nvGrpSpPr>
              <p:grpSpPr bwMode="auto">
                <a:xfrm rot="-2421467">
                  <a:off x="3792" y="1921"/>
                  <a:ext cx="289" cy="924"/>
                  <a:chOff x="3838" y="1910"/>
                  <a:chExt cx="289" cy="924"/>
                </a:xfrm>
              </p:grpSpPr>
              <p:sp>
                <p:nvSpPr>
                  <p:cNvPr id="81926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838" y="1921"/>
                    <a:ext cx="240" cy="913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926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887" y="1921"/>
                    <a:ext cx="240" cy="912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926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3861" y="1910"/>
                    <a:ext cx="240" cy="912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819268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936" y="2064"/>
                  <a:ext cx="336" cy="336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69" name="Line 69"/>
                <p:cNvSpPr>
                  <a:spLocks noChangeShapeType="1"/>
                </p:cNvSpPr>
                <p:nvPr/>
              </p:nvSpPr>
              <p:spPr bwMode="auto">
                <a:xfrm>
                  <a:off x="3648" y="2064"/>
                  <a:ext cx="576" cy="672"/>
                </a:xfrm>
                <a:prstGeom prst="line">
                  <a:avLst/>
                </a:prstGeom>
                <a:noFill/>
                <a:ln w="19050">
                  <a:solidFill>
                    <a:srgbClr val="FF0066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70" name="Line 70"/>
                <p:cNvSpPr>
                  <a:spLocks noChangeShapeType="1"/>
                </p:cNvSpPr>
                <p:nvPr/>
              </p:nvSpPr>
              <p:spPr bwMode="auto">
                <a:xfrm>
                  <a:off x="3909" y="2438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71" name="Line 71"/>
                <p:cNvSpPr>
                  <a:spLocks noChangeShapeType="1"/>
                </p:cNvSpPr>
                <p:nvPr/>
              </p:nvSpPr>
              <p:spPr bwMode="auto">
                <a:xfrm>
                  <a:off x="3616" y="244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927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4176" y="1776"/>
                  <a:ext cx="240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n</a:t>
                  </a:r>
                </a:p>
              </p:txBody>
            </p:sp>
            <p:sp>
              <p:nvSpPr>
                <p:cNvPr id="81927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043" y="2160"/>
                  <a:ext cx="240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Symbol" pitchFamily="18" charset="2"/>
                    </a:rPr>
                    <a:t>q</a:t>
                  </a:r>
                </a:p>
              </p:txBody>
            </p:sp>
            <p:sp>
              <p:nvSpPr>
                <p:cNvPr id="81927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936" y="2401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B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  <p:sp>
            <p:nvSpPr>
              <p:cNvPr id="819275" name="Text Box 75"/>
              <p:cNvSpPr txBox="1">
                <a:spLocks noChangeArrowheads="1"/>
              </p:cNvSpPr>
              <p:nvPr/>
            </p:nvSpPr>
            <p:spPr bwMode="auto">
              <a:xfrm>
                <a:off x="3360" y="1419"/>
                <a:ext cx="16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effectLst/>
                  </a:rPr>
                  <a:t>N = 200 turns</a:t>
                </a:r>
              </a:p>
            </p:txBody>
          </p:sp>
          <p:sp>
            <p:nvSpPr>
              <p:cNvPr id="819276" name="Line 76"/>
              <p:cNvSpPr>
                <a:spLocks noChangeShapeType="1"/>
              </p:cNvSpPr>
              <p:nvPr/>
            </p:nvSpPr>
            <p:spPr bwMode="auto">
              <a:xfrm flipH="1">
                <a:off x="4176" y="1680"/>
                <a:ext cx="96" cy="2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9277" name="Text Box 77"/>
              <p:cNvSpPr txBox="1">
                <a:spLocks noChangeArrowheads="1"/>
              </p:cNvSpPr>
              <p:nvPr/>
            </p:nvSpPr>
            <p:spPr bwMode="auto">
              <a:xfrm>
                <a:off x="3312" y="2736"/>
                <a:ext cx="1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effectLst/>
                  </a:rPr>
                  <a:t>B = 4 mT;  0</a:t>
                </a:r>
                <a:r>
                  <a:rPr lang="en-US" baseline="30000">
                    <a:solidFill>
                      <a:srgbClr val="000000"/>
                    </a:solidFill>
                    <a:effectLst/>
                  </a:rPr>
                  <a:t>0</a:t>
                </a:r>
                <a:r>
                  <a:rPr lang="en-US">
                    <a:solidFill>
                      <a:srgbClr val="000000"/>
                    </a:solidFill>
                    <a:effectLst/>
                  </a:rPr>
                  <a:t> to 90</a:t>
                </a:r>
                <a:r>
                  <a:rPr lang="en-US" baseline="30000">
                    <a:solidFill>
                      <a:srgbClr val="000000"/>
                    </a:solidFill>
                    <a:effectLst/>
                  </a:rPr>
                  <a:t>0</a:t>
                </a:r>
                <a:endParaRPr lang="en-US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819278" name="Arc 78"/>
            <p:cNvSpPr>
              <a:spLocks/>
            </p:cNvSpPr>
            <p:nvPr/>
          </p:nvSpPr>
          <p:spPr bwMode="auto">
            <a:xfrm flipV="1">
              <a:off x="4368" y="2208"/>
              <a:ext cx="288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9279" name="Arc 79"/>
            <p:cNvSpPr>
              <a:spLocks/>
            </p:cNvSpPr>
            <p:nvPr/>
          </p:nvSpPr>
          <p:spPr bwMode="auto">
            <a:xfrm flipH="1">
              <a:off x="3840" y="1488"/>
              <a:ext cx="288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19281" name="Text Box 81"/>
          <p:cNvSpPr txBox="1">
            <a:spLocks noChangeArrowheads="1"/>
          </p:cNvSpPr>
          <p:nvPr/>
        </p:nvSpPr>
        <p:spPr bwMode="auto">
          <a:xfrm>
            <a:off x="990600" y="2133600"/>
            <a:ext cx="388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>
                <a:latin typeface="Symbol" pitchFamily="18" charset="2"/>
              </a:rPr>
              <a:t>D</a:t>
            </a:r>
            <a:r>
              <a:rPr lang="en-US"/>
              <a:t>A = 30 cm</a:t>
            </a:r>
            <a:r>
              <a:rPr lang="en-US" baseline="30000"/>
              <a:t>2 </a:t>
            </a:r>
            <a:r>
              <a:rPr lang="en-US"/>
              <a:t>– 0 = 30 cm</a:t>
            </a:r>
            <a:r>
              <a:rPr lang="en-US" baseline="30000"/>
              <a:t>2</a:t>
            </a:r>
            <a:endParaRPr lang="en-US">
              <a:latin typeface="Symbol" pitchFamily="18" charset="2"/>
            </a:endParaRPr>
          </a:p>
        </p:txBody>
      </p:sp>
      <p:sp>
        <p:nvSpPr>
          <p:cNvPr id="819282" name="Text Box 82"/>
          <p:cNvSpPr txBox="1">
            <a:spLocks noChangeArrowheads="1"/>
          </p:cNvSpPr>
          <p:nvPr/>
        </p:nvSpPr>
        <p:spPr bwMode="auto">
          <a:xfrm>
            <a:off x="838200" y="2743200"/>
            <a:ext cx="419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Symbol" pitchFamily="18" charset="2"/>
              </a:rPr>
              <a:t>DF</a:t>
            </a:r>
            <a:r>
              <a:rPr lang="en-US" dirty="0"/>
              <a:t> = B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A = </a:t>
            </a:r>
            <a:r>
              <a:rPr lang="en-US" dirty="0" smtClean="0"/>
              <a:t>(4 </a:t>
            </a:r>
            <a:r>
              <a:rPr lang="en-US" dirty="0" err="1"/>
              <a:t>mT</a:t>
            </a:r>
            <a:r>
              <a:rPr lang="en-US" dirty="0"/>
              <a:t>)(30 cm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819283" name="Text Box 83"/>
          <p:cNvSpPr txBox="1">
            <a:spLocks noChangeArrowheads="1"/>
          </p:cNvSpPr>
          <p:nvPr/>
        </p:nvSpPr>
        <p:spPr bwMode="auto">
          <a:xfrm>
            <a:off x="990600" y="3429000"/>
            <a:ext cx="419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Symbol" pitchFamily="18" charset="2"/>
              </a:rPr>
              <a:t>DF</a:t>
            </a:r>
            <a:r>
              <a:rPr lang="en-US" dirty="0"/>
              <a:t> = (0.004 T)(0.0030 m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819284" name="Text Box 84"/>
          <p:cNvSpPr txBox="1">
            <a:spLocks noChangeArrowheads="1"/>
          </p:cNvSpPr>
          <p:nvPr/>
        </p:nvSpPr>
        <p:spPr bwMode="auto">
          <a:xfrm>
            <a:off x="1447800" y="4114800"/>
            <a:ext cx="2895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>
                <a:latin typeface="Symbol" pitchFamily="18" charset="2"/>
              </a:rPr>
              <a:t>DF</a:t>
            </a:r>
            <a:r>
              <a:rPr lang="en-US"/>
              <a:t> = 1.2 x 10</a:t>
            </a:r>
            <a:r>
              <a:rPr lang="en-US" baseline="30000"/>
              <a:t>-5</a:t>
            </a:r>
            <a:r>
              <a:rPr lang="en-US"/>
              <a:t> Wb</a:t>
            </a:r>
          </a:p>
        </p:txBody>
      </p:sp>
      <p:graphicFrame>
        <p:nvGraphicFramePr>
          <p:cNvPr id="819285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019483"/>
              </p:ext>
            </p:extLst>
          </p:nvPr>
        </p:nvGraphicFramePr>
        <p:xfrm>
          <a:off x="990600" y="4876800"/>
          <a:ext cx="43434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2158920" imgH="419040" progId="Equation.DSMT4">
                  <p:embed/>
                </p:oleObj>
              </mc:Choice>
              <mc:Fallback>
                <p:oleObj name="Equation" r:id="rId5" imgW="2158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4343400" cy="846138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89" name="Text Box 89"/>
          <p:cNvSpPr txBox="1">
            <a:spLocks noChangeArrowheads="1"/>
          </p:cNvSpPr>
          <p:nvPr/>
        </p:nvSpPr>
        <p:spPr bwMode="auto">
          <a:xfrm>
            <a:off x="5943600" y="5029200"/>
            <a:ext cx="1981200" cy="676275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137160" bIns="137160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effectLst/>
                <a:latin typeface="Script MT Bold" pitchFamily="66" charset="0"/>
              </a:rPr>
              <a:t>E </a:t>
            </a:r>
            <a:r>
              <a:rPr lang="en-US">
                <a:solidFill>
                  <a:srgbClr val="000000"/>
                </a:solidFill>
                <a:effectLst/>
              </a:rPr>
              <a:t>= -0.080 V</a:t>
            </a:r>
          </a:p>
        </p:txBody>
      </p:sp>
      <p:sp>
        <p:nvSpPr>
          <p:cNvPr id="819290" name="Text Box 90"/>
          <p:cNvSpPr txBox="1">
            <a:spLocks noChangeArrowheads="1"/>
          </p:cNvSpPr>
          <p:nvPr/>
        </p:nvSpPr>
        <p:spPr bwMode="auto">
          <a:xfrm>
            <a:off x="990600" y="5943600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/>
              <a:t>The negative sign indicates the polarity of the voltage.</a:t>
            </a:r>
          </a:p>
        </p:txBody>
      </p:sp>
    </p:spTree>
    <p:extLst>
      <p:ext uri="{BB962C8B-B14F-4D97-AF65-F5344CB8AC3E}">
        <p14:creationId xmlns:p14="http://schemas.microsoft.com/office/powerpoint/2010/main" val="317227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9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819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02" grpId="0" autoUpdateAnimBg="0"/>
      <p:bldP spid="819281" grpId="0" autoUpdateAnimBg="0"/>
      <p:bldP spid="819282" grpId="0" autoUpdateAnimBg="0"/>
      <p:bldP spid="819283" grpId="0" autoUpdateAnimBg="0"/>
      <p:bldP spid="819284" grpId="0" autoUpdateAnimBg="0"/>
      <p:bldP spid="819289" grpId="0" animBg="1" autoUpdateAnimBg="0"/>
      <p:bldP spid="81929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111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316598"/>
                </a:solidFill>
              </a:rPr>
              <a:t>Faraday’s Law example – Changing area of loop</a:t>
            </a: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457200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724400"/>
            <a:ext cx="520541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638800"/>
            <a:ext cx="220980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1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316598"/>
                </a:solidFill>
              </a:rPr>
              <a:t>Faraday’s Law example – Changing Orientation of Loop:</a:t>
            </a:r>
            <a:br>
              <a:rPr lang="en-US" sz="2800" b="1" dirty="0" smtClean="0">
                <a:solidFill>
                  <a:srgbClr val="316598"/>
                </a:solidFill>
              </a:rPr>
            </a:br>
            <a:r>
              <a:rPr lang="en-US" sz="2800" b="1" dirty="0" smtClean="0">
                <a:solidFill>
                  <a:srgbClr val="316598"/>
                </a:solidFill>
              </a:rPr>
              <a:t>Generators</a:t>
            </a: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261100" cy="347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648200"/>
            <a:ext cx="40068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81600"/>
            <a:ext cx="5680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Box 8"/>
          <p:cNvSpPr txBox="1">
            <a:spLocks noChangeArrowheads="1"/>
          </p:cNvSpPr>
          <p:nvPr/>
        </p:nvSpPr>
        <p:spPr bwMode="auto">
          <a:xfrm>
            <a:off x="838200" y="762000"/>
            <a:ext cx="5024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Assume loop rotates at constant angular frequency:</a:t>
            </a:r>
          </a:p>
        </p:txBody>
      </p:sp>
    </p:spTree>
    <p:extLst>
      <p:ext uri="{BB962C8B-B14F-4D97-AF65-F5344CB8AC3E}">
        <p14:creationId xmlns:p14="http://schemas.microsoft.com/office/powerpoint/2010/main" val="5255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81" name="Rectangle 29"/>
          <p:cNvSpPr>
            <a:spLocks noChangeArrowheads="1"/>
          </p:cNvSpPr>
          <p:nvPr/>
        </p:nvSpPr>
        <p:spPr bwMode="auto">
          <a:xfrm>
            <a:off x="1066800" y="990600"/>
            <a:ext cx="3352800" cy="2743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15200" cy="1143000"/>
          </a:xfrm>
        </p:spPr>
        <p:txBody>
          <a:bodyPr/>
          <a:lstStyle/>
          <a:p>
            <a:pPr algn="ctr"/>
            <a:r>
              <a:rPr lang="en-US"/>
              <a:t>Magnetic Flux Density</a:t>
            </a:r>
          </a:p>
        </p:txBody>
      </p:sp>
      <p:grpSp>
        <p:nvGrpSpPr>
          <p:cNvPr id="817155" name="Group 3"/>
          <p:cNvGrpSpPr>
            <a:grpSpLocks/>
          </p:cNvGrpSpPr>
          <p:nvPr/>
        </p:nvGrpSpPr>
        <p:grpSpPr bwMode="auto">
          <a:xfrm>
            <a:off x="4724400" y="914400"/>
            <a:ext cx="3581400" cy="2819400"/>
            <a:chOff x="2880" y="672"/>
            <a:chExt cx="2256" cy="1776"/>
          </a:xfrm>
        </p:grpSpPr>
        <p:sp>
          <p:nvSpPr>
            <p:cNvPr id="817156" name="Rectangle 4"/>
            <p:cNvSpPr>
              <a:spLocks noChangeArrowheads="1"/>
            </p:cNvSpPr>
            <p:nvPr/>
          </p:nvSpPr>
          <p:spPr bwMode="auto">
            <a:xfrm>
              <a:off x="2880" y="720"/>
              <a:ext cx="2112" cy="1728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7157" name="Text Box 5"/>
            <p:cNvSpPr txBox="1">
              <a:spLocks noChangeArrowheads="1"/>
            </p:cNvSpPr>
            <p:nvPr/>
          </p:nvSpPr>
          <p:spPr bwMode="auto">
            <a:xfrm>
              <a:off x="4608" y="672"/>
              <a:ext cx="5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kumimoji="0" lang="en-US" sz="3200">
                  <a:solidFill>
                    <a:srgbClr val="000000"/>
                  </a:solidFill>
                  <a:effectLst/>
                  <a:latin typeface="Symbol" pitchFamily="18" charset="2"/>
                </a:rPr>
                <a:t>Df</a:t>
              </a:r>
            </a:p>
          </p:txBody>
        </p:sp>
        <p:sp>
          <p:nvSpPr>
            <p:cNvPr id="817158" name="Text Box 6"/>
            <p:cNvSpPr txBox="1">
              <a:spLocks noChangeArrowheads="1"/>
            </p:cNvSpPr>
            <p:nvPr/>
          </p:nvSpPr>
          <p:spPr bwMode="auto">
            <a:xfrm>
              <a:off x="2976" y="1872"/>
              <a:ext cx="134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kumimoji="0" lang="en-US">
                  <a:solidFill>
                    <a:srgbClr val="000000"/>
                  </a:solidFill>
                  <a:effectLst/>
                  <a:latin typeface="Times New Roman" pitchFamily="18" charset="0"/>
                </a:rPr>
                <a:t>Magnetic Flux density:</a:t>
              </a:r>
            </a:p>
          </p:txBody>
        </p:sp>
        <p:sp>
          <p:nvSpPr>
            <p:cNvPr id="817159" name="Text Box 7"/>
            <p:cNvSpPr txBox="1">
              <a:spLocks noChangeArrowheads="1"/>
            </p:cNvSpPr>
            <p:nvPr/>
          </p:nvSpPr>
          <p:spPr bwMode="auto">
            <a:xfrm>
              <a:off x="4032" y="864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kumimoji="0" lang="en-US" sz="2800">
                  <a:solidFill>
                    <a:srgbClr val="000000"/>
                  </a:solidFill>
                  <a:effectLst/>
                  <a:latin typeface="Symbol" pitchFamily="18" charset="2"/>
                </a:rPr>
                <a:t>D</a:t>
              </a:r>
              <a:r>
                <a:rPr kumimoji="0" lang="en-US" sz="2800">
                  <a:solidFill>
                    <a:srgbClr val="000000"/>
                  </a:solidFill>
                  <a:effectLst/>
                </a:rPr>
                <a:t>A</a:t>
              </a:r>
              <a:endParaRPr kumimoji="0" lang="en-US" sz="2800">
                <a:solidFill>
                  <a:srgbClr val="000000"/>
                </a:solidFill>
                <a:effectLst/>
                <a:latin typeface="Symbol" pitchFamily="18" charset="2"/>
              </a:endParaRPr>
            </a:p>
          </p:txBody>
        </p:sp>
        <p:grpSp>
          <p:nvGrpSpPr>
            <p:cNvPr id="817160" name="Group 8"/>
            <p:cNvGrpSpPr>
              <a:grpSpLocks/>
            </p:cNvGrpSpPr>
            <p:nvPr/>
          </p:nvGrpSpPr>
          <p:grpSpPr bwMode="auto">
            <a:xfrm>
              <a:off x="2987" y="1467"/>
              <a:ext cx="864" cy="240"/>
              <a:chOff x="2928" y="2003"/>
              <a:chExt cx="1236" cy="136"/>
            </a:xfrm>
          </p:grpSpPr>
          <p:sp>
            <p:nvSpPr>
              <p:cNvPr id="817161" name="Rectangle 9"/>
              <p:cNvSpPr>
                <a:spLocks noChangeArrowheads="1"/>
              </p:cNvSpPr>
              <p:nvPr/>
            </p:nvSpPr>
            <p:spPr bwMode="auto">
              <a:xfrm>
                <a:off x="3582" y="2005"/>
                <a:ext cx="582" cy="134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7162" name="Rectangle 10"/>
              <p:cNvSpPr>
                <a:spLocks noChangeArrowheads="1"/>
              </p:cNvSpPr>
              <p:nvPr/>
            </p:nvSpPr>
            <p:spPr bwMode="auto">
              <a:xfrm>
                <a:off x="2928" y="2003"/>
                <a:ext cx="638" cy="134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7163" name="Arc 11"/>
            <p:cNvSpPr>
              <a:spLocks/>
            </p:cNvSpPr>
            <p:nvPr/>
          </p:nvSpPr>
          <p:spPr bwMode="auto">
            <a:xfrm flipV="1">
              <a:off x="3888" y="948"/>
              <a:ext cx="672" cy="57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7164" name="Arc 12"/>
            <p:cNvSpPr>
              <a:spLocks/>
            </p:cNvSpPr>
            <p:nvPr/>
          </p:nvSpPr>
          <p:spPr bwMode="auto">
            <a:xfrm flipV="1">
              <a:off x="3888" y="816"/>
              <a:ext cx="576" cy="6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4765"/>
                <a:gd name="T2" fmla="*/ 21367 w 21600"/>
                <a:gd name="T3" fmla="*/ 24765 h 24765"/>
                <a:gd name="T4" fmla="*/ 0 w 21600"/>
                <a:gd name="T5" fmla="*/ 21600 h 24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76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659"/>
                    <a:pt x="21522" y="23717"/>
                    <a:pt x="21366" y="24764"/>
                  </a:cubicBezTo>
                </a:path>
                <a:path w="21600" h="2476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659"/>
                    <a:pt x="21522" y="23717"/>
                    <a:pt x="21366" y="2476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7165" name="Arc 13"/>
            <p:cNvSpPr>
              <a:spLocks/>
            </p:cNvSpPr>
            <p:nvPr/>
          </p:nvSpPr>
          <p:spPr bwMode="auto">
            <a:xfrm flipV="1">
              <a:off x="3888" y="1044"/>
              <a:ext cx="720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17166" name="Group 14"/>
            <p:cNvGrpSpPr>
              <a:grpSpLocks/>
            </p:cNvGrpSpPr>
            <p:nvPr/>
          </p:nvGrpSpPr>
          <p:grpSpPr bwMode="auto">
            <a:xfrm flipV="1">
              <a:off x="3888" y="1596"/>
              <a:ext cx="720" cy="756"/>
              <a:chOff x="3888" y="1296"/>
              <a:chExt cx="720" cy="756"/>
            </a:xfrm>
          </p:grpSpPr>
          <p:sp>
            <p:nvSpPr>
              <p:cNvPr id="817167" name="Arc 15"/>
              <p:cNvSpPr>
                <a:spLocks/>
              </p:cNvSpPr>
              <p:nvPr/>
            </p:nvSpPr>
            <p:spPr bwMode="auto">
              <a:xfrm flipV="1">
                <a:off x="3888" y="1428"/>
                <a:ext cx="672" cy="57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7168" name="Arc 16"/>
              <p:cNvSpPr>
                <a:spLocks/>
              </p:cNvSpPr>
              <p:nvPr/>
            </p:nvSpPr>
            <p:spPr bwMode="auto">
              <a:xfrm flipV="1">
                <a:off x="3888" y="1296"/>
                <a:ext cx="576" cy="66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4765"/>
                  <a:gd name="T2" fmla="*/ 21367 w 21600"/>
                  <a:gd name="T3" fmla="*/ 24765 h 24765"/>
                  <a:gd name="T4" fmla="*/ 0 w 21600"/>
                  <a:gd name="T5" fmla="*/ 21600 h 24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76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659"/>
                      <a:pt x="21522" y="23717"/>
                      <a:pt x="21366" y="24764"/>
                    </a:cubicBezTo>
                  </a:path>
                  <a:path w="21600" h="2476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659"/>
                      <a:pt x="21522" y="23717"/>
                      <a:pt x="21366" y="24764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7169" name="Arc 17"/>
              <p:cNvSpPr>
                <a:spLocks/>
              </p:cNvSpPr>
              <p:nvPr/>
            </p:nvSpPr>
            <p:spPr bwMode="auto">
              <a:xfrm flipV="1">
                <a:off x="3888" y="1524"/>
                <a:ext cx="720" cy="52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7170" name="Arc 18"/>
            <p:cNvSpPr>
              <a:spLocks/>
            </p:cNvSpPr>
            <p:nvPr/>
          </p:nvSpPr>
          <p:spPr bwMode="auto">
            <a:xfrm>
              <a:off x="3888" y="1584"/>
              <a:ext cx="864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02"/>
                <a:gd name="T1" fmla="*/ 0 h 21600"/>
                <a:gd name="T2" fmla="*/ 21502 w 21502"/>
                <a:gd name="T3" fmla="*/ 19544 h 21600"/>
                <a:gd name="T4" fmla="*/ 0 w 2150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02" h="21600" fill="none" extrusionOk="0">
                  <a:moveTo>
                    <a:pt x="-1" y="0"/>
                  </a:moveTo>
                  <a:cubicBezTo>
                    <a:pt x="11132" y="0"/>
                    <a:pt x="20442" y="8461"/>
                    <a:pt x="21501" y="19544"/>
                  </a:cubicBezTo>
                </a:path>
                <a:path w="21502" h="21600" stroke="0" extrusionOk="0">
                  <a:moveTo>
                    <a:pt x="-1" y="0"/>
                  </a:moveTo>
                  <a:cubicBezTo>
                    <a:pt x="11132" y="0"/>
                    <a:pt x="20442" y="8461"/>
                    <a:pt x="21501" y="1954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7171" name="Arc 19"/>
            <p:cNvSpPr>
              <a:spLocks/>
            </p:cNvSpPr>
            <p:nvPr/>
          </p:nvSpPr>
          <p:spPr bwMode="auto">
            <a:xfrm flipV="1">
              <a:off x="3888" y="1056"/>
              <a:ext cx="864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502"/>
                <a:gd name="T1" fmla="*/ 0 h 21600"/>
                <a:gd name="T2" fmla="*/ 21502 w 21502"/>
                <a:gd name="T3" fmla="*/ 19544 h 21600"/>
                <a:gd name="T4" fmla="*/ 0 w 2150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02" h="21600" fill="none" extrusionOk="0">
                  <a:moveTo>
                    <a:pt x="-1" y="0"/>
                  </a:moveTo>
                  <a:cubicBezTo>
                    <a:pt x="11132" y="0"/>
                    <a:pt x="20442" y="8461"/>
                    <a:pt x="21501" y="19544"/>
                  </a:cubicBezTo>
                </a:path>
                <a:path w="21502" h="21600" stroke="0" extrusionOk="0">
                  <a:moveTo>
                    <a:pt x="-1" y="0"/>
                  </a:moveTo>
                  <a:cubicBezTo>
                    <a:pt x="11132" y="0"/>
                    <a:pt x="20442" y="8461"/>
                    <a:pt x="21501" y="1954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7172" name="Line 20"/>
            <p:cNvSpPr>
              <a:spLocks noChangeShapeType="1"/>
            </p:cNvSpPr>
            <p:nvPr/>
          </p:nvSpPr>
          <p:spPr bwMode="auto">
            <a:xfrm>
              <a:off x="3984" y="1584"/>
              <a:ext cx="86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7173" name="AutoShape 21"/>
            <p:cNvSpPr>
              <a:spLocks noChangeArrowheads="1"/>
            </p:cNvSpPr>
            <p:nvPr/>
          </p:nvSpPr>
          <p:spPr bwMode="auto">
            <a:xfrm rot="1321261" flipH="1">
              <a:off x="4176" y="1248"/>
              <a:ext cx="432" cy="192"/>
            </a:xfrm>
            <a:prstGeom prst="parallelogram">
              <a:avLst>
                <a:gd name="adj" fmla="val 56250"/>
              </a:avLst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817174" name="Object 22"/>
            <p:cNvGraphicFramePr>
              <a:graphicFrameLocks noChangeAspect="1"/>
            </p:cNvGraphicFramePr>
            <p:nvPr/>
          </p:nvGraphicFramePr>
          <p:xfrm>
            <a:off x="3216" y="864"/>
            <a:ext cx="586" cy="5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3" imgW="444240" imgH="393480" progId="Equation.DSMT4">
                    <p:embed/>
                  </p:oleObj>
                </mc:Choice>
                <mc:Fallback>
                  <p:oleObj name="Equation" r:id="rId3" imgW="4442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864"/>
                          <a:ext cx="586" cy="5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17175" name="Text Box 23"/>
          <p:cNvSpPr txBox="1">
            <a:spLocks noChangeArrowheads="1"/>
          </p:cNvSpPr>
          <p:nvPr/>
        </p:nvSpPr>
        <p:spPr bwMode="auto">
          <a:xfrm>
            <a:off x="1219200" y="1066800"/>
            <a:ext cx="2971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Tahoma" pitchFamily="34" charset="0"/>
              </a:rPr>
              <a:t>Magnetic flux lines 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dirty="0">
                <a:latin typeface="Tahoma" pitchFamily="34" charset="0"/>
              </a:rPr>
              <a:t> are continuous and closed.</a:t>
            </a:r>
          </a:p>
        </p:txBody>
      </p:sp>
      <p:sp>
        <p:nvSpPr>
          <p:cNvPr id="817176" name="Text Box 24"/>
          <p:cNvSpPr txBox="1">
            <a:spLocks noChangeArrowheads="1"/>
          </p:cNvSpPr>
          <p:nvPr/>
        </p:nvSpPr>
        <p:spPr bwMode="auto">
          <a:xfrm>
            <a:off x="1219200" y="2362200"/>
            <a:ext cx="289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Tahoma" pitchFamily="34" charset="0"/>
              </a:rPr>
              <a:t>Direction is that of the B vector at any point.</a:t>
            </a:r>
          </a:p>
        </p:txBody>
      </p:sp>
      <p:graphicFrame>
        <p:nvGraphicFramePr>
          <p:cNvPr id="817178" name="Object 26"/>
          <p:cNvGraphicFramePr>
            <a:graphicFrameLocks noChangeAspect="1"/>
          </p:cNvGraphicFramePr>
          <p:nvPr/>
        </p:nvGraphicFramePr>
        <p:xfrm>
          <a:off x="4953000" y="4114800"/>
          <a:ext cx="26670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104840" imgH="393480" progId="Equation.DSMT4">
                  <p:embed/>
                </p:oleObj>
              </mc:Choice>
              <mc:Fallback>
                <p:oleObj name="Equation" r:id="rId5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14800"/>
                        <a:ext cx="2667000" cy="95091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7179" name="Text Box 27"/>
          <p:cNvSpPr txBox="1">
            <a:spLocks noChangeArrowheads="1"/>
          </p:cNvSpPr>
          <p:nvPr/>
        </p:nvSpPr>
        <p:spPr bwMode="auto">
          <a:xfrm>
            <a:off x="1066800" y="4038600"/>
            <a:ext cx="3429000" cy="892552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tIns="137160" bIns="137160">
            <a:spAutoFit/>
          </a:bodyPr>
          <a:lstStyle/>
          <a:p>
            <a:pPr algn="just"/>
            <a:r>
              <a:rPr lang="en-US" sz="2000" dirty="0">
                <a:solidFill>
                  <a:srgbClr val="000000"/>
                </a:solidFill>
                <a:effectLst/>
              </a:rPr>
              <a:t>When area A is </a:t>
            </a:r>
            <a:r>
              <a:rPr lang="en-US" sz="2000" u="sng" dirty="0">
                <a:solidFill>
                  <a:srgbClr val="000000"/>
                </a:solidFill>
                <a:effectLst/>
              </a:rPr>
              <a:t>perpendicular</a:t>
            </a:r>
            <a:r>
              <a:rPr lang="en-US" sz="2000" dirty="0">
                <a:solidFill>
                  <a:srgbClr val="000000"/>
                </a:solidFill>
                <a:effectLst/>
              </a:rPr>
              <a:t> to flux:</a:t>
            </a:r>
          </a:p>
        </p:txBody>
      </p:sp>
      <p:sp>
        <p:nvSpPr>
          <p:cNvPr id="817180" name="Text Box 28"/>
          <p:cNvSpPr txBox="1">
            <a:spLocks noChangeArrowheads="1"/>
          </p:cNvSpPr>
          <p:nvPr/>
        </p:nvSpPr>
        <p:spPr bwMode="auto">
          <a:xfrm>
            <a:off x="762000" y="5486400"/>
            <a:ext cx="7620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/>
              <a:t>The unit of flux density is the </a:t>
            </a:r>
            <a:r>
              <a:rPr lang="en-US" sz="2000" dirty="0" smtClean="0"/>
              <a:t>weber.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89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315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Calculating Flux When Area is Not Perpendicular to Field</a:t>
            </a:r>
          </a:p>
        </p:txBody>
      </p:sp>
      <p:sp>
        <p:nvSpPr>
          <p:cNvPr id="818200" name="Text Box 24"/>
          <p:cNvSpPr txBox="1">
            <a:spLocks noChangeArrowheads="1"/>
          </p:cNvSpPr>
          <p:nvPr/>
        </p:nvSpPr>
        <p:spPr bwMode="auto">
          <a:xfrm>
            <a:off x="762000" y="1981200"/>
            <a:ext cx="3505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000" dirty="0"/>
              <a:t>The flux penetrating the area A when the normal vector n makes an angle of </a:t>
            </a:r>
            <a:r>
              <a:rPr lang="en-US" sz="2000" dirty="0">
                <a:latin typeface="Symbol" pitchFamily="18" charset="2"/>
              </a:rPr>
              <a:t>q</a:t>
            </a:r>
            <a:r>
              <a:rPr lang="en-US" sz="2000" dirty="0"/>
              <a:t> with the B-field is:</a:t>
            </a:r>
          </a:p>
        </p:txBody>
      </p:sp>
      <p:graphicFrame>
        <p:nvGraphicFramePr>
          <p:cNvPr id="818201" name="Object 25"/>
          <p:cNvGraphicFramePr>
            <a:graphicFrameLocks noChangeAspect="1"/>
          </p:cNvGraphicFramePr>
          <p:nvPr/>
        </p:nvGraphicFramePr>
        <p:xfrm>
          <a:off x="1257300" y="3733800"/>
          <a:ext cx="25146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838080" imgH="177480" progId="Equation.DSMT4">
                  <p:embed/>
                </p:oleObj>
              </mc:Choice>
              <mc:Fallback>
                <p:oleObj name="Equation" r:id="rId3" imgW="838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3733800"/>
                        <a:ext cx="2514600" cy="5619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chemeClr val="bg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8202" name="Text Box 26"/>
          <p:cNvSpPr txBox="1">
            <a:spLocks noChangeArrowheads="1"/>
          </p:cNvSpPr>
          <p:nvPr/>
        </p:nvSpPr>
        <p:spPr bwMode="auto">
          <a:xfrm>
            <a:off x="685800" y="4800600"/>
            <a:ext cx="7696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dirty="0"/>
              <a:t>The angle </a:t>
            </a:r>
            <a:r>
              <a:rPr lang="en-US" dirty="0">
                <a:latin typeface="Symbol" pitchFamily="18" charset="2"/>
              </a:rPr>
              <a:t>q</a:t>
            </a:r>
            <a:r>
              <a:rPr lang="en-US" dirty="0"/>
              <a:t> is the complement of the angle 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 that the plane of the area makes with B field.  (Cos </a:t>
            </a:r>
            <a:r>
              <a:rPr lang="en-US" dirty="0">
                <a:latin typeface="Symbol" pitchFamily="18" charset="2"/>
              </a:rPr>
              <a:t>q</a:t>
            </a:r>
            <a:r>
              <a:rPr lang="en-US" dirty="0"/>
              <a:t> = Sin </a:t>
            </a:r>
            <a:r>
              <a:rPr lang="en-US" dirty="0">
                <a:latin typeface="Symbol" pitchFamily="18" charset="2"/>
              </a:rPr>
              <a:t>a</a:t>
            </a:r>
            <a:r>
              <a:rPr lang="en-US" dirty="0"/>
              <a:t>)</a:t>
            </a:r>
          </a:p>
        </p:txBody>
      </p:sp>
      <p:grpSp>
        <p:nvGrpSpPr>
          <p:cNvPr id="818208" name="Group 32"/>
          <p:cNvGrpSpPr>
            <a:grpSpLocks/>
          </p:cNvGrpSpPr>
          <p:nvPr/>
        </p:nvGrpSpPr>
        <p:grpSpPr bwMode="auto">
          <a:xfrm>
            <a:off x="4495800" y="1905000"/>
            <a:ext cx="3962400" cy="2590800"/>
            <a:chOff x="2832" y="1200"/>
            <a:chExt cx="2496" cy="1632"/>
          </a:xfrm>
        </p:grpSpPr>
        <p:sp>
          <p:nvSpPr>
            <p:cNvPr id="818179" name="Rectangle 3"/>
            <p:cNvSpPr>
              <a:spLocks noChangeArrowheads="1"/>
            </p:cNvSpPr>
            <p:nvPr/>
          </p:nvSpPr>
          <p:spPr bwMode="auto">
            <a:xfrm>
              <a:off x="2832" y="1200"/>
              <a:ext cx="2496" cy="16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8180" name="Rectangle 4"/>
            <p:cNvSpPr>
              <a:spLocks noChangeArrowheads="1"/>
            </p:cNvSpPr>
            <p:nvPr/>
          </p:nvSpPr>
          <p:spPr bwMode="auto">
            <a:xfrm>
              <a:off x="3024" y="1728"/>
              <a:ext cx="336" cy="816"/>
            </a:xfrm>
            <a:prstGeom prst="rect">
              <a:avLst/>
            </a:prstGeom>
            <a:solidFill>
              <a:schemeClr val="hlink"/>
            </a:solidFill>
            <a:ln w="381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endParaRPr lang="en-US"/>
            </a:p>
          </p:txBody>
        </p:sp>
        <p:sp>
          <p:nvSpPr>
            <p:cNvPr id="818181" name="Rectangle 5"/>
            <p:cNvSpPr>
              <a:spLocks noChangeArrowheads="1"/>
            </p:cNvSpPr>
            <p:nvPr/>
          </p:nvSpPr>
          <p:spPr bwMode="auto">
            <a:xfrm>
              <a:off x="4656" y="1728"/>
              <a:ext cx="336" cy="816"/>
            </a:xfrm>
            <a:prstGeom prst="rect">
              <a:avLst/>
            </a:prstGeom>
            <a:solidFill>
              <a:schemeClr val="hlink"/>
            </a:solidFill>
            <a:ln w="38100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endParaRPr lang="en-US"/>
            </a:p>
          </p:txBody>
        </p:sp>
        <p:grpSp>
          <p:nvGrpSpPr>
            <p:cNvPr id="818182" name="Group 6"/>
            <p:cNvGrpSpPr>
              <a:grpSpLocks/>
            </p:cNvGrpSpPr>
            <p:nvPr/>
          </p:nvGrpSpPr>
          <p:grpSpPr bwMode="auto">
            <a:xfrm>
              <a:off x="3984" y="1776"/>
              <a:ext cx="96" cy="617"/>
              <a:chOff x="4114" y="1783"/>
              <a:chExt cx="68" cy="617"/>
            </a:xfrm>
          </p:grpSpPr>
          <p:sp>
            <p:nvSpPr>
              <p:cNvPr id="818183" name="Rectangle 7"/>
              <p:cNvSpPr>
                <a:spLocks noChangeArrowheads="1"/>
              </p:cNvSpPr>
              <p:nvPr/>
            </p:nvSpPr>
            <p:spPr bwMode="auto">
              <a:xfrm rot="19411501" flipH="1">
                <a:off x="4114" y="1783"/>
                <a:ext cx="68" cy="617"/>
              </a:xfrm>
              <a:prstGeom prst="rect">
                <a:avLst/>
              </a:prstGeom>
              <a:solidFill>
                <a:schemeClr val="tx2"/>
              </a:solidFill>
              <a:ln w="38100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tx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  <a:flatTx/>
              </a:bodyPr>
              <a:lstStyle/>
              <a:p>
                <a:endParaRPr lang="en-US"/>
              </a:p>
            </p:txBody>
          </p:sp>
          <p:sp>
            <p:nvSpPr>
              <p:cNvPr id="818184" name="Rectangle 8"/>
              <p:cNvSpPr>
                <a:spLocks noChangeArrowheads="1"/>
              </p:cNvSpPr>
              <p:nvPr/>
            </p:nvSpPr>
            <p:spPr bwMode="auto">
              <a:xfrm rot="19339142" flipH="1">
                <a:off x="4114" y="1817"/>
                <a:ext cx="68" cy="571"/>
              </a:xfrm>
              <a:prstGeom prst="rect">
                <a:avLst/>
              </a:prstGeom>
              <a:solidFill>
                <a:schemeClr val="tx2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8185" name="Line 9"/>
            <p:cNvSpPr>
              <a:spLocks noChangeShapeType="1"/>
            </p:cNvSpPr>
            <p:nvPr/>
          </p:nvSpPr>
          <p:spPr bwMode="auto">
            <a:xfrm flipV="1">
              <a:off x="4128" y="1674"/>
              <a:ext cx="336" cy="2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86" name="Line 10"/>
            <p:cNvSpPr>
              <a:spLocks noChangeShapeType="1"/>
            </p:cNvSpPr>
            <p:nvPr/>
          </p:nvSpPr>
          <p:spPr bwMode="auto">
            <a:xfrm>
              <a:off x="4128" y="1968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87" name="Line 11"/>
            <p:cNvSpPr>
              <a:spLocks noChangeShapeType="1"/>
            </p:cNvSpPr>
            <p:nvPr/>
          </p:nvSpPr>
          <p:spPr bwMode="auto">
            <a:xfrm flipH="1">
              <a:off x="3456" y="1968"/>
              <a:ext cx="3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88" name="Line 12"/>
            <p:cNvSpPr>
              <a:spLocks noChangeShapeType="1"/>
            </p:cNvSpPr>
            <p:nvPr/>
          </p:nvSpPr>
          <p:spPr bwMode="auto">
            <a:xfrm>
              <a:off x="3456" y="1776"/>
              <a:ext cx="115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89" name="Line 13"/>
            <p:cNvSpPr>
              <a:spLocks noChangeShapeType="1"/>
            </p:cNvSpPr>
            <p:nvPr/>
          </p:nvSpPr>
          <p:spPr bwMode="auto">
            <a:xfrm>
              <a:off x="3456" y="2160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0" name="Line 14"/>
            <p:cNvSpPr>
              <a:spLocks noChangeShapeType="1"/>
            </p:cNvSpPr>
            <p:nvPr/>
          </p:nvSpPr>
          <p:spPr bwMode="auto">
            <a:xfrm>
              <a:off x="4272" y="2160"/>
              <a:ext cx="38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1" name="Line 15"/>
            <p:cNvSpPr>
              <a:spLocks noChangeShapeType="1"/>
            </p:cNvSpPr>
            <p:nvPr/>
          </p:nvSpPr>
          <p:spPr bwMode="auto">
            <a:xfrm>
              <a:off x="3408" y="2352"/>
              <a:ext cx="1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2" name="Line 16"/>
            <p:cNvSpPr>
              <a:spLocks noChangeShapeType="1"/>
            </p:cNvSpPr>
            <p:nvPr/>
          </p:nvSpPr>
          <p:spPr bwMode="auto">
            <a:xfrm>
              <a:off x="3408" y="2064"/>
              <a:ext cx="1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3" name="Line 17"/>
            <p:cNvSpPr>
              <a:spLocks noChangeShapeType="1"/>
            </p:cNvSpPr>
            <p:nvPr/>
          </p:nvSpPr>
          <p:spPr bwMode="auto">
            <a:xfrm>
              <a:off x="3408" y="1872"/>
              <a:ext cx="1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4" name="Line 18"/>
            <p:cNvSpPr>
              <a:spLocks noChangeShapeType="1"/>
            </p:cNvSpPr>
            <p:nvPr/>
          </p:nvSpPr>
          <p:spPr bwMode="auto">
            <a:xfrm>
              <a:off x="3408" y="2256"/>
              <a:ext cx="1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5" name="Line 19"/>
            <p:cNvSpPr>
              <a:spLocks noChangeShapeType="1"/>
            </p:cNvSpPr>
            <p:nvPr/>
          </p:nvSpPr>
          <p:spPr bwMode="auto">
            <a:xfrm>
              <a:off x="3696" y="2352"/>
              <a:ext cx="1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8196" name="Text Box 20"/>
            <p:cNvSpPr txBox="1">
              <a:spLocks noChangeArrowheads="1"/>
            </p:cNvSpPr>
            <p:nvPr/>
          </p:nvSpPr>
          <p:spPr bwMode="auto">
            <a:xfrm>
              <a:off x="4416" y="144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effectLst/>
                </a:rPr>
                <a:t>n</a:t>
              </a:r>
            </a:p>
          </p:txBody>
        </p:sp>
        <p:sp>
          <p:nvSpPr>
            <p:cNvPr id="818197" name="Text Box 21"/>
            <p:cNvSpPr txBox="1">
              <a:spLocks noChangeArrowheads="1"/>
            </p:cNvSpPr>
            <p:nvPr/>
          </p:nvSpPr>
          <p:spPr bwMode="auto">
            <a:xfrm>
              <a:off x="3936" y="1707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effectLst/>
                </a:rPr>
                <a:t>A</a:t>
              </a:r>
            </a:p>
          </p:txBody>
        </p:sp>
        <p:sp>
          <p:nvSpPr>
            <p:cNvPr id="818198" name="Text Box 22"/>
            <p:cNvSpPr txBox="1">
              <a:spLocks noChangeArrowheads="1"/>
            </p:cNvSpPr>
            <p:nvPr/>
          </p:nvSpPr>
          <p:spPr bwMode="auto">
            <a:xfrm>
              <a:off x="4261" y="1718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effectLst/>
                  <a:latin typeface="Symbol" pitchFamily="18" charset="2"/>
                </a:rPr>
                <a:t>q</a:t>
              </a:r>
            </a:p>
          </p:txBody>
        </p:sp>
        <p:sp>
          <p:nvSpPr>
            <p:cNvPr id="818199" name="Arc 23"/>
            <p:cNvSpPr>
              <a:spLocks/>
            </p:cNvSpPr>
            <p:nvPr/>
          </p:nvSpPr>
          <p:spPr bwMode="auto">
            <a:xfrm>
              <a:off x="4176" y="1872"/>
              <a:ext cx="96" cy="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18203" name="Text Box 27"/>
            <p:cNvSpPr txBox="1">
              <a:spLocks noChangeArrowheads="1"/>
            </p:cNvSpPr>
            <p:nvPr/>
          </p:nvSpPr>
          <p:spPr bwMode="auto">
            <a:xfrm>
              <a:off x="3824" y="2121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effectLst/>
                  <a:latin typeface="Symbol" pitchFamily="18" charset="2"/>
                </a:rPr>
                <a:t>a</a:t>
              </a:r>
            </a:p>
          </p:txBody>
        </p:sp>
        <p:sp>
          <p:nvSpPr>
            <p:cNvPr id="818204" name="Arc 28"/>
            <p:cNvSpPr>
              <a:spLocks/>
            </p:cNvSpPr>
            <p:nvPr/>
          </p:nvSpPr>
          <p:spPr bwMode="auto">
            <a:xfrm rot="5400000" flipH="1" flipV="1">
              <a:off x="4016" y="2232"/>
              <a:ext cx="96" cy="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818207" name="Group 31"/>
            <p:cNvGrpSpPr>
              <a:grpSpLocks/>
            </p:cNvGrpSpPr>
            <p:nvPr/>
          </p:nvGrpSpPr>
          <p:grpSpPr bwMode="auto">
            <a:xfrm>
              <a:off x="3648" y="2400"/>
              <a:ext cx="912" cy="288"/>
              <a:chOff x="3648" y="2400"/>
              <a:chExt cx="912" cy="288"/>
            </a:xfrm>
          </p:grpSpPr>
          <p:sp>
            <p:nvSpPr>
              <p:cNvPr id="818205" name="Line 29"/>
              <p:cNvSpPr>
                <a:spLocks noChangeShapeType="1"/>
              </p:cNvSpPr>
              <p:nvPr/>
            </p:nvSpPr>
            <p:spPr bwMode="auto">
              <a:xfrm>
                <a:off x="3648" y="2544"/>
                <a:ext cx="576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8206" name="Text Box 30"/>
              <p:cNvSpPr txBox="1">
                <a:spLocks noChangeArrowheads="1"/>
              </p:cNvSpPr>
              <p:nvPr/>
            </p:nvSpPr>
            <p:spPr bwMode="auto">
              <a:xfrm>
                <a:off x="4272" y="24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i="1">
                    <a:solidFill>
                      <a:srgbClr val="000000"/>
                    </a:solidFill>
                    <a:effectLst/>
                  </a:rPr>
                  <a:t>B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4674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EM </a:t>
            </a:r>
            <a:r>
              <a:rPr lang="en-US" dirty="0"/>
              <a:t>Induction?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484" y="1856140"/>
            <a:ext cx="5638800" cy="1524000"/>
          </a:xfrm>
        </p:spPr>
        <p:txBody>
          <a:bodyPr/>
          <a:lstStyle/>
          <a:p>
            <a:pPr marL="3175" indent="-3175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/>
              <a:t>Electromagnetic Induction is the process of using magnetic fields to produce voltage, and in a complete circuit, a current.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40567"/>
            <a:ext cx="1747684" cy="235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28484" y="3881705"/>
            <a:ext cx="8001000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en-US" sz="2000" b="1" dirty="0">
                <a:solidFill>
                  <a:srgbClr val="FF0000"/>
                </a:solidFill>
              </a:rPr>
              <a:t>Michael Faraday</a:t>
            </a:r>
            <a:r>
              <a:rPr lang="en-US" sz="2000" dirty="0"/>
              <a:t> first discovered it, using some of the works of Hans Christian </a:t>
            </a:r>
            <a:r>
              <a:rPr lang="en-US" sz="2000" dirty="0" err="1"/>
              <a:t>Oersted</a:t>
            </a:r>
            <a:r>
              <a:rPr lang="en-US" sz="2000" dirty="0"/>
              <a:t>. His work started at first using different combinations of wires and magnetic strengths and currents, but it wasn't until he tried </a:t>
            </a:r>
            <a:r>
              <a:rPr lang="en-US" sz="2000" u="sng" dirty="0">
                <a:solidFill>
                  <a:srgbClr val="FF0000"/>
                </a:solidFill>
              </a:rPr>
              <a:t>moving</a:t>
            </a:r>
            <a:r>
              <a:rPr lang="en-US" sz="2000" dirty="0"/>
              <a:t> the wires that he got any success.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44500" y="5289363"/>
            <a:ext cx="792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2000" dirty="0"/>
              <a:t>It turns out that electromagnetic induction is created by just that - </a:t>
            </a:r>
            <a:r>
              <a:rPr lang="en-US" sz="2000" u="sng" dirty="0">
                <a:solidFill>
                  <a:srgbClr val="FF0000"/>
                </a:solidFill>
              </a:rPr>
              <a:t>the moving of a conductive substance through a magnetic field. </a:t>
            </a:r>
          </a:p>
        </p:txBody>
      </p:sp>
    </p:spTree>
    <p:extLst>
      <p:ext uri="{BB962C8B-B14F-4D97-AF65-F5344CB8AC3E}">
        <p14:creationId xmlns:p14="http://schemas.microsoft.com/office/powerpoint/2010/main" val="7028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79F"/>
                </a:solidFill>
              </a:rPr>
              <a:t>Faraday’s Experiments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46482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19200"/>
            <a:ext cx="4314825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66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sz="3600" b="1">
                <a:solidFill>
                  <a:srgbClr val="00279F"/>
                </a:solidFill>
              </a:rPr>
              <a:t>Electromagnetic Induction</a:t>
            </a:r>
            <a:br>
              <a:rPr lang="en-US" sz="3600" b="1">
                <a:solidFill>
                  <a:srgbClr val="00279F"/>
                </a:solidFill>
              </a:rPr>
            </a:br>
            <a:r>
              <a:rPr lang="en-US" sz="3600" b="1">
                <a:solidFill>
                  <a:srgbClr val="00279F"/>
                </a:solidFill>
              </a:rPr>
              <a:t>Faraday’s Law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228600" y="1676400"/>
            <a:ext cx="8610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8600" y="29718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/>
              <a:t>The induced emf in a circuit is proportional to the rate of change</a:t>
            </a:r>
          </a:p>
          <a:p>
            <a:pPr algn="ctr"/>
            <a:r>
              <a:rPr lang="en-US" b="1"/>
              <a:t>of magnetic flux, through any surface bounded by that circuit.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482975" y="4862513"/>
            <a:ext cx="2216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i="1">
                <a:solidFill>
                  <a:srgbClr val="000000"/>
                </a:solidFill>
                <a:latin typeface="Symbol" pitchFamily="18" charset="2"/>
              </a:rPr>
              <a:t>e</a:t>
            </a:r>
            <a:r>
              <a:rPr lang="en-US" sz="2800" b="1">
                <a:solidFill>
                  <a:srgbClr val="00279F"/>
                </a:solidFill>
              </a:rPr>
              <a:t> </a:t>
            </a:r>
            <a:r>
              <a:rPr lang="en-US" sz="2800" b="1">
                <a:sym typeface="MS LineDraw" pitchFamily="49" charset="2"/>
              </a:rPr>
              <a:t>= - d</a:t>
            </a:r>
            <a:r>
              <a:rPr lang="en-US" sz="2800" b="1">
                <a:sym typeface="Symbol" pitchFamily="18" charset="2"/>
              </a:rPr>
              <a:t></a:t>
            </a:r>
            <a:r>
              <a:rPr lang="en-US" sz="2800" b="1" baseline="-25000">
                <a:sym typeface="Symbol" pitchFamily="18" charset="2"/>
              </a:rPr>
              <a:t>B</a:t>
            </a:r>
            <a:r>
              <a:rPr lang="en-US" sz="2800" b="1">
                <a:sym typeface="Symbol" pitchFamily="18" charset="2"/>
              </a:rPr>
              <a:t> / dt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28600" y="2895600"/>
            <a:ext cx="8686800" cy="9906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352800" y="4648200"/>
            <a:ext cx="2362200" cy="9906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2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1143000"/>
          </a:xfrm>
        </p:spPr>
        <p:txBody>
          <a:bodyPr/>
          <a:lstStyle/>
          <a:p>
            <a:pPr algn="ctr"/>
            <a:r>
              <a:rPr lang="en-US"/>
              <a:t>Induced EMF: Observations</a:t>
            </a:r>
          </a:p>
        </p:txBody>
      </p:sp>
      <p:grpSp>
        <p:nvGrpSpPr>
          <p:cNvPr id="814183" name="Group 103"/>
          <p:cNvGrpSpPr>
            <a:grpSpLocks/>
          </p:cNvGrpSpPr>
          <p:nvPr/>
        </p:nvGrpSpPr>
        <p:grpSpPr bwMode="auto">
          <a:xfrm>
            <a:off x="5257800" y="1371600"/>
            <a:ext cx="3657600" cy="2076450"/>
            <a:chOff x="3312" y="1104"/>
            <a:chExt cx="2304" cy="1308"/>
          </a:xfrm>
        </p:grpSpPr>
        <p:pic>
          <p:nvPicPr>
            <p:cNvPr id="814157" name="Picture 7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1152"/>
              <a:ext cx="2096" cy="1260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grpSp>
          <p:nvGrpSpPr>
            <p:cNvPr id="814087" name="Group 7"/>
            <p:cNvGrpSpPr>
              <a:grpSpLocks/>
            </p:cNvGrpSpPr>
            <p:nvPr/>
          </p:nvGrpSpPr>
          <p:grpSpPr bwMode="auto">
            <a:xfrm>
              <a:off x="4681" y="1702"/>
              <a:ext cx="480" cy="336"/>
              <a:chOff x="4080" y="1536"/>
              <a:chExt cx="480" cy="336"/>
            </a:xfrm>
          </p:grpSpPr>
          <p:sp>
            <p:nvSpPr>
              <p:cNvPr id="814088" name="Rectangle 8"/>
              <p:cNvSpPr>
                <a:spLocks noChangeArrowheads="1"/>
              </p:cNvSpPr>
              <p:nvPr/>
            </p:nvSpPr>
            <p:spPr bwMode="auto">
              <a:xfrm>
                <a:off x="4080" y="1824"/>
                <a:ext cx="480" cy="4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4089" name="AutoShape 9"/>
              <p:cNvSpPr>
                <a:spLocks noChangeArrowheads="1"/>
              </p:cNvSpPr>
              <p:nvPr/>
            </p:nvSpPr>
            <p:spPr bwMode="auto">
              <a:xfrm flipV="1">
                <a:off x="4080" y="1536"/>
                <a:ext cx="480" cy="288"/>
              </a:xfrm>
              <a:custGeom>
                <a:avLst/>
                <a:gdLst>
                  <a:gd name="G0" fmla="+- 2834 0 0"/>
                  <a:gd name="G1" fmla="+- 21600 0 2834"/>
                  <a:gd name="G2" fmla="*/ 2834 1 2"/>
                  <a:gd name="G3" fmla="+- 21600 0 G2"/>
                  <a:gd name="G4" fmla="+/ 2834 21600 2"/>
                  <a:gd name="G5" fmla="+/ G1 0 2"/>
                  <a:gd name="G6" fmla="*/ 21600 21600 2834"/>
                  <a:gd name="G7" fmla="*/ G6 1 2"/>
                  <a:gd name="G8" fmla="+- 21600 0 G7"/>
                  <a:gd name="G9" fmla="*/ 21600 1 2"/>
                  <a:gd name="G10" fmla="+- 2834 0 G9"/>
                  <a:gd name="G11" fmla="?: G10 G8 0"/>
                  <a:gd name="G12" fmla="?: G10 G7 21600"/>
                  <a:gd name="T0" fmla="*/ 20183 w 21600"/>
                  <a:gd name="T1" fmla="*/ 10800 h 21600"/>
                  <a:gd name="T2" fmla="*/ 10800 w 21600"/>
                  <a:gd name="T3" fmla="*/ 21600 h 21600"/>
                  <a:gd name="T4" fmla="*/ 1417 w 21600"/>
                  <a:gd name="T5" fmla="*/ 10800 h 21600"/>
                  <a:gd name="T6" fmla="*/ 10800 w 21600"/>
                  <a:gd name="T7" fmla="*/ 0 h 21600"/>
                  <a:gd name="T8" fmla="*/ 3217 w 21600"/>
                  <a:gd name="T9" fmla="*/ 3217 h 21600"/>
                  <a:gd name="T10" fmla="*/ 18383 w 21600"/>
                  <a:gd name="T11" fmla="*/ 1838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834" y="21600"/>
                    </a:lnTo>
                    <a:lnTo>
                      <a:pt x="1876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4090" name="Rectangle 10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48" cy="48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4091" name="Rectangle 11"/>
              <p:cNvSpPr>
                <a:spLocks noChangeArrowheads="1"/>
              </p:cNvSpPr>
              <p:nvPr/>
            </p:nvSpPr>
            <p:spPr bwMode="auto">
              <a:xfrm>
                <a:off x="4416" y="1776"/>
                <a:ext cx="48" cy="48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14092" name="AutoShape 12"/>
              <p:cNvSpPr>
                <a:spLocks noChangeArrowheads="1"/>
              </p:cNvSpPr>
              <p:nvPr/>
            </p:nvSpPr>
            <p:spPr bwMode="auto">
              <a:xfrm flipV="1">
                <a:off x="4176" y="1584"/>
                <a:ext cx="288" cy="144"/>
              </a:xfrm>
              <a:custGeom>
                <a:avLst/>
                <a:gdLst>
                  <a:gd name="G0" fmla="+- 2834 0 0"/>
                  <a:gd name="G1" fmla="+- 21600 0 2834"/>
                  <a:gd name="G2" fmla="*/ 2834 1 2"/>
                  <a:gd name="G3" fmla="+- 21600 0 G2"/>
                  <a:gd name="G4" fmla="+/ 2834 21600 2"/>
                  <a:gd name="G5" fmla="+/ G1 0 2"/>
                  <a:gd name="G6" fmla="*/ 21600 21600 2834"/>
                  <a:gd name="G7" fmla="*/ G6 1 2"/>
                  <a:gd name="G8" fmla="+- 21600 0 G7"/>
                  <a:gd name="G9" fmla="*/ 21600 1 2"/>
                  <a:gd name="G10" fmla="+- 2834 0 G9"/>
                  <a:gd name="G11" fmla="?: G10 G8 0"/>
                  <a:gd name="G12" fmla="?: G10 G7 21600"/>
                  <a:gd name="T0" fmla="*/ 20183 w 21600"/>
                  <a:gd name="T1" fmla="*/ 10800 h 21600"/>
                  <a:gd name="T2" fmla="*/ 10800 w 21600"/>
                  <a:gd name="T3" fmla="*/ 21600 h 21600"/>
                  <a:gd name="T4" fmla="*/ 1417 w 21600"/>
                  <a:gd name="T5" fmla="*/ 10800 h 21600"/>
                  <a:gd name="T6" fmla="*/ 10800 w 21600"/>
                  <a:gd name="T7" fmla="*/ 0 h 21600"/>
                  <a:gd name="T8" fmla="*/ 3217 w 21600"/>
                  <a:gd name="T9" fmla="*/ 3217 h 21600"/>
                  <a:gd name="T10" fmla="*/ 18383 w 21600"/>
                  <a:gd name="T11" fmla="*/ 18383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834" y="21600"/>
                    </a:lnTo>
                    <a:lnTo>
                      <a:pt x="1876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tx1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814093" name="Group 13"/>
              <p:cNvGrpSpPr>
                <a:grpSpLocks/>
              </p:cNvGrpSpPr>
              <p:nvPr/>
            </p:nvGrpSpPr>
            <p:grpSpPr bwMode="auto">
              <a:xfrm flipV="1">
                <a:off x="4187" y="1631"/>
                <a:ext cx="240" cy="48"/>
                <a:chOff x="3312" y="1632"/>
                <a:chExt cx="240" cy="48"/>
              </a:xfrm>
            </p:grpSpPr>
            <p:sp>
              <p:nvSpPr>
                <p:cNvPr id="814094" name="Arc 14"/>
                <p:cNvSpPr>
                  <a:spLocks/>
                </p:cNvSpPr>
                <p:nvPr/>
              </p:nvSpPr>
              <p:spPr bwMode="auto">
                <a:xfrm flipV="1">
                  <a:off x="3408" y="1632"/>
                  <a:ext cx="144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814095" name="Arc 15"/>
                <p:cNvSpPr>
                  <a:spLocks/>
                </p:cNvSpPr>
                <p:nvPr/>
              </p:nvSpPr>
              <p:spPr bwMode="auto">
                <a:xfrm flipH="1" flipV="1">
                  <a:off x="3312" y="1632"/>
                  <a:ext cx="144" cy="4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14096" name="Line 16"/>
              <p:cNvSpPr>
                <a:spLocks noChangeShapeType="1"/>
              </p:cNvSpPr>
              <p:nvPr/>
            </p:nvSpPr>
            <p:spPr bwMode="auto">
              <a:xfrm flipV="1">
                <a:off x="4297" y="1607"/>
                <a:ext cx="96" cy="9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14158" name="Line 78"/>
            <p:cNvSpPr>
              <a:spLocks noChangeShapeType="1"/>
            </p:cNvSpPr>
            <p:nvPr/>
          </p:nvSpPr>
          <p:spPr bwMode="auto">
            <a:xfrm>
              <a:off x="4524" y="1573"/>
              <a:ext cx="76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59" name="Line 79"/>
            <p:cNvSpPr>
              <a:spLocks noChangeShapeType="1"/>
            </p:cNvSpPr>
            <p:nvPr/>
          </p:nvSpPr>
          <p:spPr bwMode="auto">
            <a:xfrm>
              <a:off x="4332" y="1957"/>
              <a:ext cx="48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61" name="Line 81"/>
            <p:cNvSpPr>
              <a:spLocks noChangeShapeType="1"/>
            </p:cNvSpPr>
            <p:nvPr/>
          </p:nvSpPr>
          <p:spPr bwMode="auto">
            <a:xfrm>
              <a:off x="5280" y="1584"/>
              <a:ext cx="0" cy="38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62" name="Line 82"/>
            <p:cNvSpPr>
              <a:spLocks noChangeShapeType="1"/>
            </p:cNvSpPr>
            <p:nvPr/>
          </p:nvSpPr>
          <p:spPr bwMode="auto">
            <a:xfrm>
              <a:off x="5051" y="1957"/>
              <a:ext cx="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63" name="Line 83"/>
            <p:cNvSpPr>
              <a:spLocks noChangeShapeType="1"/>
            </p:cNvSpPr>
            <p:nvPr/>
          </p:nvSpPr>
          <p:spPr bwMode="auto">
            <a:xfrm>
              <a:off x="3456" y="1392"/>
              <a:ext cx="33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64" name="Text Box 84"/>
            <p:cNvSpPr txBox="1">
              <a:spLocks noChangeArrowheads="1"/>
            </p:cNvSpPr>
            <p:nvPr/>
          </p:nvSpPr>
          <p:spPr bwMode="auto">
            <a:xfrm>
              <a:off x="3504" y="110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>
                  <a:solidFill>
                    <a:srgbClr val="000000"/>
                  </a:solidFill>
                  <a:effectLst/>
                </a:rPr>
                <a:t>B</a:t>
              </a:r>
            </a:p>
          </p:txBody>
        </p:sp>
        <p:sp>
          <p:nvSpPr>
            <p:cNvPr id="814165" name="Text Box 85"/>
            <p:cNvSpPr txBox="1">
              <a:spLocks noChangeArrowheads="1"/>
            </p:cNvSpPr>
            <p:nvPr/>
          </p:nvSpPr>
          <p:spPr bwMode="auto">
            <a:xfrm>
              <a:off x="3792" y="1200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000000"/>
                  </a:solidFill>
                  <a:effectLst/>
                </a:rPr>
                <a:t>Flux lines </a:t>
              </a:r>
              <a:r>
                <a:rPr lang="en-US">
                  <a:solidFill>
                    <a:srgbClr val="000000"/>
                  </a:solidFill>
                  <a:effectLst/>
                  <a:latin typeface="Symbol" pitchFamily="18" charset="2"/>
                </a:rPr>
                <a:t>F</a:t>
              </a:r>
              <a:r>
                <a:rPr lang="en-US">
                  <a:solidFill>
                    <a:srgbClr val="000000"/>
                  </a:solidFill>
                  <a:effectLst/>
                </a:rPr>
                <a:t> in Wb</a:t>
              </a:r>
            </a:p>
          </p:txBody>
        </p:sp>
        <p:sp>
          <p:nvSpPr>
            <p:cNvPr id="814166" name="Line 86"/>
            <p:cNvSpPr>
              <a:spLocks noChangeShapeType="1"/>
            </p:cNvSpPr>
            <p:nvPr/>
          </p:nvSpPr>
          <p:spPr bwMode="auto">
            <a:xfrm flipH="1">
              <a:off x="3792" y="1440"/>
              <a:ext cx="288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67" name="Text Box 87"/>
            <p:cNvSpPr txBox="1">
              <a:spLocks noChangeArrowheads="1"/>
            </p:cNvSpPr>
            <p:nvPr/>
          </p:nvSpPr>
          <p:spPr bwMode="auto">
            <a:xfrm>
              <a:off x="3360" y="2112"/>
              <a:ext cx="19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  <a:effectLst/>
                </a:rPr>
                <a:t>N</a:t>
              </a:r>
              <a:r>
                <a:rPr lang="en-US">
                  <a:solidFill>
                    <a:srgbClr val="000000"/>
                  </a:solidFill>
                  <a:effectLst/>
                </a:rPr>
                <a:t>  turns; velocity</a:t>
              </a:r>
              <a:r>
                <a:rPr lang="en-US" i="1">
                  <a:solidFill>
                    <a:srgbClr val="000000"/>
                  </a:solidFill>
                  <a:effectLst/>
                </a:rPr>
                <a:t>v</a:t>
              </a:r>
            </a:p>
          </p:txBody>
        </p:sp>
        <p:sp>
          <p:nvSpPr>
            <p:cNvPr id="814169" name="Line 89"/>
            <p:cNvSpPr>
              <a:spLocks noChangeShapeType="1"/>
            </p:cNvSpPr>
            <p:nvPr/>
          </p:nvSpPr>
          <p:spPr bwMode="auto">
            <a:xfrm flipH="1">
              <a:off x="4656" y="1632"/>
              <a:ext cx="33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14170" name="Line 90"/>
            <p:cNvSpPr>
              <a:spLocks noChangeShapeType="1"/>
            </p:cNvSpPr>
            <p:nvPr/>
          </p:nvSpPr>
          <p:spPr bwMode="auto">
            <a:xfrm>
              <a:off x="4320" y="2016"/>
              <a:ext cx="24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14180" name="Group 100"/>
          <p:cNvGrpSpPr>
            <a:grpSpLocks/>
          </p:cNvGrpSpPr>
          <p:nvPr/>
        </p:nvGrpSpPr>
        <p:grpSpPr bwMode="auto">
          <a:xfrm>
            <a:off x="5257800" y="3657602"/>
            <a:ext cx="3276600" cy="1905001"/>
            <a:chOff x="3312" y="2544"/>
            <a:chExt cx="2064" cy="1200"/>
          </a:xfrm>
        </p:grpSpPr>
        <p:sp>
          <p:nvSpPr>
            <p:cNvPr id="814175" name="Rectangle 95"/>
            <p:cNvSpPr>
              <a:spLocks noChangeArrowheads="1"/>
            </p:cNvSpPr>
            <p:nvPr/>
          </p:nvSpPr>
          <p:spPr bwMode="auto">
            <a:xfrm>
              <a:off x="3312" y="2544"/>
              <a:ext cx="2064" cy="1200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4176" name="Text Box 96"/>
            <p:cNvSpPr txBox="1">
              <a:spLocks noChangeArrowheads="1"/>
            </p:cNvSpPr>
            <p:nvPr/>
          </p:nvSpPr>
          <p:spPr bwMode="auto">
            <a:xfrm>
              <a:off x="3600" y="259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effectLst/>
                </a:rPr>
                <a:t>Faraday’s Law:</a:t>
              </a:r>
            </a:p>
          </p:txBody>
        </p:sp>
      </p:grpSp>
      <p:grpSp>
        <p:nvGrpSpPr>
          <p:cNvPr id="814178" name="Group 98"/>
          <p:cNvGrpSpPr>
            <a:grpSpLocks/>
          </p:cNvGrpSpPr>
          <p:nvPr/>
        </p:nvGrpSpPr>
        <p:grpSpPr bwMode="auto">
          <a:xfrm>
            <a:off x="609600" y="1371600"/>
            <a:ext cx="4419600" cy="4191001"/>
            <a:chOff x="384" y="1104"/>
            <a:chExt cx="2784" cy="2640"/>
          </a:xfrm>
          <a:solidFill>
            <a:schemeClr val="bg1"/>
          </a:solidFill>
        </p:grpSpPr>
        <p:sp>
          <p:nvSpPr>
            <p:cNvPr id="814173" name="Rectangle 93"/>
            <p:cNvSpPr>
              <a:spLocks noChangeArrowheads="1"/>
            </p:cNvSpPr>
            <p:nvPr/>
          </p:nvSpPr>
          <p:spPr bwMode="auto">
            <a:xfrm>
              <a:off x="384" y="1104"/>
              <a:ext cx="2784" cy="264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4177" name="Text Box 97"/>
            <p:cNvSpPr txBox="1">
              <a:spLocks noChangeArrowheads="1"/>
            </p:cNvSpPr>
            <p:nvPr/>
          </p:nvSpPr>
          <p:spPr bwMode="auto">
            <a:xfrm>
              <a:off x="528" y="1200"/>
              <a:ext cx="2496" cy="233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dirty="0"/>
                <a:t>Faraday’s observations:</a:t>
              </a:r>
            </a:p>
          </p:txBody>
        </p:sp>
      </p:grpSp>
      <p:sp>
        <p:nvSpPr>
          <p:cNvPr id="814179" name="Text Box 99"/>
          <p:cNvSpPr txBox="1">
            <a:spLocks noChangeArrowheads="1"/>
          </p:cNvSpPr>
          <p:nvPr/>
        </p:nvSpPr>
        <p:spPr bwMode="auto">
          <a:xfrm>
            <a:off x="609600" y="2133600"/>
            <a:ext cx="4343400" cy="32316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>
            <a:lvl1pPr marL="233363" indent="-23336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Tahoma" pitchFamily="34" charset="0"/>
              </a:rPr>
              <a:t>Relative motion induces </a:t>
            </a:r>
            <a:r>
              <a:rPr lang="en-US" dirty="0" err="1">
                <a:latin typeface="Tahoma" pitchFamily="34" charset="0"/>
              </a:rPr>
              <a:t>emf</a:t>
            </a:r>
            <a:r>
              <a:rPr lang="en-US" dirty="0">
                <a:latin typeface="Tahoma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Tahoma" pitchFamily="34" charset="0"/>
              </a:rPr>
              <a:t>Direction of </a:t>
            </a:r>
            <a:r>
              <a:rPr lang="en-US" dirty="0" err="1">
                <a:latin typeface="Tahoma" pitchFamily="34" charset="0"/>
              </a:rPr>
              <a:t>emf</a:t>
            </a:r>
            <a:r>
              <a:rPr lang="en-US" dirty="0">
                <a:latin typeface="Tahoma" pitchFamily="34" charset="0"/>
              </a:rPr>
              <a:t> depends on direction of motion.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err="1">
                <a:latin typeface="Tahoma" pitchFamily="34" charset="0"/>
              </a:rPr>
              <a:t>Emf</a:t>
            </a:r>
            <a:r>
              <a:rPr lang="en-US" dirty="0">
                <a:latin typeface="Tahoma" pitchFamily="34" charset="0"/>
              </a:rPr>
              <a:t> is proportional to rate at which lines are cut (</a:t>
            </a:r>
            <a:r>
              <a:rPr lang="en-US" i="1" dirty="0">
                <a:latin typeface="Tahoma" pitchFamily="34" charset="0"/>
              </a:rPr>
              <a:t>v).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 err="1">
                <a:latin typeface="Tahoma" pitchFamily="34" charset="0"/>
              </a:rPr>
              <a:t>Emf</a:t>
            </a:r>
            <a:r>
              <a:rPr lang="en-US" i="1" dirty="0">
                <a:latin typeface="Tahoma" pitchFamily="34" charset="0"/>
              </a:rPr>
              <a:t> </a:t>
            </a:r>
            <a:r>
              <a:rPr lang="en-US" dirty="0">
                <a:latin typeface="Tahoma" pitchFamily="34" charset="0"/>
              </a:rPr>
              <a:t>is proportional to the number of turns </a:t>
            </a:r>
            <a:r>
              <a:rPr lang="en-US" i="1" dirty="0">
                <a:latin typeface="Tahoma" pitchFamily="34" charset="0"/>
              </a:rPr>
              <a:t>N</a:t>
            </a:r>
            <a:r>
              <a:rPr lang="en-US" dirty="0">
                <a:latin typeface="Tahoma" pitchFamily="34" charset="0"/>
              </a:rPr>
              <a:t>.</a:t>
            </a:r>
          </a:p>
        </p:txBody>
      </p:sp>
      <p:graphicFrame>
        <p:nvGraphicFramePr>
          <p:cNvPr id="814181" name="Object 101"/>
          <p:cNvGraphicFramePr>
            <a:graphicFrameLocks noChangeAspect="1"/>
          </p:cNvGraphicFramePr>
          <p:nvPr/>
        </p:nvGraphicFramePr>
        <p:xfrm>
          <a:off x="5943600" y="4419600"/>
          <a:ext cx="18288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723600" imgH="393480" progId="Equation.DSMT4">
                  <p:embed/>
                </p:oleObj>
              </mc:Choice>
              <mc:Fallback>
                <p:oleObj name="Equation" r:id="rId4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19600"/>
                        <a:ext cx="182880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4182" name="Line 102"/>
          <p:cNvSpPr>
            <a:spLocks noChangeShapeType="1"/>
          </p:cNvSpPr>
          <p:nvPr/>
        </p:nvSpPr>
        <p:spPr bwMode="auto">
          <a:xfrm>
            <a:off x="5257800" y="4343400"/>
            <a:ext cx="3276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4184" name="Text Box 104"/>
          <p:cNvSpPr txBox="1">
            <a:spLocks noChangeArrowheads="1"/>
          </p:cNvSpPr>
          <p:nvPr/>
        </p:nvSpPr>
        <p:spPr bwMode="auto">
          <a:xfrm>
            <a:off x="1143000" y="5943600"/>
            <a:ext cx="7239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000" dirty="0"/>
              <a:t>The negative sign means that </a:t>
            </a:r>
            <a:r>
              <a:rPr lang="en-US" sz="2000" dirty="0">
                <a:latin typeface="Script MT Bold" pitchFamily="66" charset="0"/>
              </a:rPr>
              <a:t>E</a:t>
            </a:r>
            <a:r>
              <a:rPr lang="en-US" sz="2000" dirty="0"/>
              <a:t> opposes its cause.</a:t>
            </a:r>
          </a:p>
        </p:txBody>
      </p:sp>
    </p:spTree>
    <p:extLst>
      <p:ext uri="{BB962C8B-B14F-4D97-AF65-F5344CB8AC3E}">
        <p14:creationId xmlns:p14="http://schemas.microsoft.com/office/powerpoint/2010/main" val="27767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Lenz’s Law</a:t>
            </a:r>
          </a:p>
        </p:txBody>
      </p:sp>
      <p:sp>
        <p:nvSpPr>
          <p:cNvPr id="820227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79248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/>
            <a:r>
              <a:rPr lang="en-US" sz="2400" u="sng"/>
              <a:t>Lenz’s law:</a:t>
            </a:r>
            <a:r>
              <a:rPr lang="en-US" sz="2400"/>
              <a:t> An induced current will be in such a direction as to produce a magnetic field that will oppose the motion of the magnetic field that is producing it.</a:t>
            </a:r>
          </a:p>
        </p:txBody>
      </p:sp>
      <p:sp>
        <p:nvSpPr>
          <p:cNvPr id="820229" name="Rectangle 5"/>
          <p:cNvSpPr>
            <a:spLocks noChangeArrowheads="1"/>
          </p:cNvSpPr>
          <p:nvPr/>
        </p:nvSpPr>
        <p:spPr bwMode="auto">
          <a:xfrm>
            <a:off x="4876800" y="3352800"/>
            <a:ext cx="3962400" cy="2514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56" name="Text Box 32"/>
          <p:cNvSpPr txBox="1">
            <a:spLocks noChangeArrowheads="1"/>
          </p:cNvSpPr>
          <p:nvPr/>
        </p:nvSpPr>
        <p:spPr bwMode="auto">
          <a:xfrm>
            <a:off x="5029200" y="5105400"/>
            <a:ext cx="365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  <a:effectLst/>
              </a:rPr>
              <a:t>Flux decreasing by right move induces loop flux to the left.</a:t>
            </a:r>
          </a:p>
        </p:txBody>
      </p:sp>
      <p:sp>
        <p:nvSpPr>
          <p:cNvPr id="820259" name="Rectangle 35"/>
          <p:cNvSpPr>
            <a:spLocks noChangeArrowheads="1"/>
          </p:cNvSpPr>
          <p:nvPr/>
        </p:nvSpPr>
        <p:spPr bwMode="auto">
          <a:xfrm>
            <a:off x="685800" y="3352800"/>
            <a:ext cx="3962400" cy="2514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20279" name="Group 55"/>
          <p:cNvGrpSpPr>
            <a:grpSpLocks/>
          </p:cNvGrpSpPr>
          <p:nvPr/>
        </p:nvGrpSpPr>
        <p:grpSpPr bwMode="auto">
          <a:xfrm>
            <a:off x="2590800" y="3886200"/>
            <a:ext cx="1600200" cy="1006475"/>
            <a:chOff x="1632" y="2448"/>
            <a:chExt cx="1008" cy="634"/>
          </a:xfrm>
        </p:grpSpPr>
        <p:sp>
          <p:nvSpPr>
            <p:cNvPr id="820260" name="Rectangle 36"/>
            <p:cNvSpPr>
              <a:spLocks noChangeArrowheads="1"/>
            </p:cNvSpPr>
            <p:nvPr/>
          </p:nvSpPr>
          <p:spPr bwMode="auto">
            <a:xfrm>
              <a:off x="1765" y="2710"/>
              <a:ext cx="384" cy="144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261" name="Rectangle 37"/>
            <p:cNvSpPr>
              <a:spLocks noChangeArrowheads="1"/>
            </p:cNvSpPr>
            <p:nvPr/>
          </p:nvSpPr>
          <p:spPr bwMode="auto">
            <a:xfrm>
              <a:off x="2149" y="2710"/>
              <a:ext cx="384" cy="144"/>
            </a:xfrm>
            <a:prstGeom prst="rect">
              <a:avLst/>
            </a:prstGeom>
            <a:solidFill>
              <a:srgbClr val="FF0066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262" name="Text Box 38"/>
            <p:cNvSpPr txBox="1">
              <a:spLocks noChangeArrowheads="1"/>
            </p:cNvSpPr>
            <p:nvPr/>
          </p:nvSpPr>
          <p:spPr bwMode="auto">
            <a:xfrm>
              <a:off x="1728" y="283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N</a:t>
              </a:r>
            </a:p>
          </p:txBody>
        </p:sp>
        <p:sp>
          <p:nvSpPr>
            <p:cNvPr id="820263" name="Text Box 39"/>
            <p:cNvSpPr txBox="1">
              <a:spLocks noChangeArrowheads="1"/>
            </p:cNvSpPr>
            <p:nvPr/>
          </p:nvSpPr>
          <p:spPr bwMode="auto">
            <a:xfrm>
              <a:off x="2352" y="283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S</a:t>
              </a:r>
            </a:p>
          </p:txBody>
        </p:sp>
        <p:sp>
          <p:nvSpPr>
            <p:cNvPr id="820264" name="Line 40"/>
            <p:cNvSpPr>
              <a:spLocks noChangeShapeType="1"/>
            </p:cNvSpPr>
            <p:nvPr/>
          </p:nvSpPr>
          <p:spPr bwMode="auto">
            <a:xfrm flipH="1">
              <a:off x="1632" y="2784"/>
              <a:ext cx="43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68" name="Text Box 44"/>
            <p:cNvSpPr txBox="1">
              <a:spLocks noChangeArrowheads="1"/>
            </p:cNvSpPr>
            <p:nvPr/>
          </p:nvSpPr>
          <p:spPr bwMode="auto">
            <a:xfrm>
              <a:off x="1680" y="2448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Left motion</a:t>
              </a:r>
            </a:p>
          </p:txBody>
        </p:sp>
      </p:grpSp>
      <p:grpSp>
        <p:nvGrpSpPr>
          <p:cNvPr id="820280" name="Group 56"/>
          <p:cNvGrpSpPr>
            <a:grpSpLocks/>
          </p:cNvGrpSpPr>
          <p:nvPr/>
        </p:nvGrpSpPr>
        <p:grpSpPr bwMode="auto">
          <a:xfrm>
            <a:off x="1219200" y="3429000"/>
            <a:ext cx="1524000" cy="1752600"/>
            <a:chOff x="768" y="2160"/>
            <a:chExt cx="960" cy="1104"/>
          </a:xfrm>
        </p:grpSpPr>
        <p:pic>
          <p:nvPicPr>
            <p:cNvPr id="820265" name="Picture 4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C0"/>
                </a:clrFrom>
                <a:clrTo>
                  <a:srgbClr val="FFFFC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400"/>
              <a:ext cx="523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266" name="Line 42"/>
            <p:cNvSpPr>
              <a:spLocks noChangeShapeType="1"/>
            </p:cNvSpPr>
            <p:nvPr/>
          </p:nvSpPr>
          <p:spPr bwMode="auto">
            <a:xfrm>
              <a:off x="1152" y="2784"/>
              <a:ext cx="3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67" name="Text Box 43"/>
            <p:cNvSpPr txBox="1">
              <a:spLocks noChangeArrowheads="1"/>
            </p:cNvSpPr>
            <p:nvPr/>
          </p:nvSpPr>
          <p:spPr bwMode="auto">
            <a:xfrm>
              <a:off x="816" y="297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i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</a:t>
              </a:r>
            </a:p>
          </p:txBody>
        </p:sp>
        <p:sp>
          <p:nvSpPr>
            <p:cNvPr id="820269" name="Text Box 45"/>
            <p:cNvSpPr txBox="1">
              <a:spLocks noChangeArrowheads="1"/>
            </p:cNvSpPr>
            <p:nvPr/>
          </p:nvSpPr>
          <p:spPr bwMode="auto">
            <a:xfrm>
              <a:off x="864" y="2160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Induced </a:t>
              </a:r>
              <a:r>
                <a:rPr lang="en-US" sz="2000" i="1">
                  <a:solidFill>
                    <a:srgbClr val="000000"/>
                  </a:solidFill>
                  <a:effectLst/>
                </a:rPr>
                <a:t>B</a:t>
              </a:r>
              <a:endParaRPr lang="en-US" sz="2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820270" name="Line 46"/>
            <p:cNvSpPr>
              <a:spLocks noChangeShapeType="1"/>
            </p:cNvSpPr>
            <p:nvPr/>
          </p:nvSpPr>
          <p:spPr bwMode="auto">
            <a:xfrm flipH="1">
              <a:off x="1344" y="2400"/>
              <a:ext cx="48" cy="33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20271" name="Text Box 47"/>
          <p:cNvSpPr txBox="1">
            <a:spLocks noChangeArrowheads="1"/>
          </p:cNvSpPr>
          <p:nvPr/>
        </p:nvSpPr>
        <p:spPr bwMode="auto">
          <a:xfrm>
            <a:off x="838200" y="5105400"/>
            <a:ext cx="365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  <a:effectLst/>
              </a:rPr>
              <a:t>Flux increasing to left induces loop flux to the right.</a:t>
            </a:r>
          </a:p>
        </p:txBody>
      </p:sp>
      <p:grpSp>
        <p:nvGrpSpPr>
          <p:cNvPr id="820281" name="Group 57"/>
          <p:cNvGrpSpPr>
            <a:grpSpLocks/>
          </p:cNvGrpSpPr>
          <p:nvPr/>
        </p:nvGrpSpPr>
        <p:grpSpPr bwMode="auto">
          <a:xfrm>
            <a:off x="6858000" y="3886200"/>
            <a:ext cx="1828800" cy="1006475"/>
            <a:chOff x="4320" y="2448"/>
            <a:chExt cx="1152" cy="634"/>
          </a:xfrm>
        </p:grpSpPr>
        <p:sp>
          <p:nvSpPr>
            <p:cNvPr id="820231" name="Rectangle 7"/>
            <p:cNvSpPr>
              <a:spLocks noChangeArrowheads="1"/>
            </p:cNvSpPr>
            <p:nvPr/>
          </p:nvSpPr>
          <p:spPr bwMode="auto">
            <a:xfrm>
              <a:off x="4405" y="2710"/>
              <a:ext cx="384" cy="144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232" name="Rectangle 8"/>
            <p:cNvSpPr>
              <a:spLocks noChangeArrowheads="1"/>
            </p:cNvSpPr>
            <p:nvPr/>
          </p:nvSpPr>
          <p:spPr bwMode="auto">
            <a:xfrm>
              <a:off x="4789" y="2710"/>
              <a:ext cx="384" cy="144"/>
            </a:xfrm>
            <a:prstGeom prst="rect">
              <a:avLst/>
            </a:prstGeom>
            <a:solidFill>
              <a:srgbClr val="FF0066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233" name="Text Box 9"/>
            <p:cNvSpPr txBox="1">
              <a:spLocks noChangeArrowheads="1"/>
            </p:cNvSpPr>
            <p:nvPr/>
          </p:nvSpPr>
          <p:spPr bwMode="auto">
            <a:xfrm>
              <a:off x="4368" y="283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N</a:t>
              </a:r>
            </a:p>
          </p:txBody>
        </p:sp>
        <p:sp>
          <p:nvSpPr>
            <p:cNvPr id="820234" name="Text Box 10"/>
            <p:cNvSpPr txBox="1">
              <a:spLocks noChangeArrowheads="1"/>
            </p:cNvSpPr>
            <p:nvPr/>
          </p:nvSpPr>
          <p:spPr bwMode="auto">
            <a:xfrm>
              <a:off x="4992" y="283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S</a:t>
              </a:r>
            </a:p>
          </p:txBody>
        </p:sp>
        <p:sp>
          <p:nvSpPr>
            <p:cNvPr id="820252" name="Text Box 28"/>
            <p:cNvSpPr txBox="1">
              <a:spLocks noChangeArrowheads="1"/>
            </p:cNvSpPr>
            <p:nvPr/>
          </p:nvSpPr>
          <p:spPr bwMode="auto">
            <a:xfrm>
              <a:off x="4320" y="2448"/>
              <a:ext cx="11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>
                  <a:solidFill>
                    <a:srgbClr val="000000"/>
                  </a:solidFill>
                  <a:effectLst/>
                </a:rPr>
                <a:t>Right motion</a:t>
              </a:r>
            </a:p>
          </p:txBody>
        </p:sp>
        <p:sp>
          <p:nvSpPr>
            <p:cNvPr id="820272" name="Line 48"/>
            <p:cNvSpPr>
              <a:spLocks noChangeShapeType="1"/>
            </p:cNvSpPr>
            <p:nvPr/>
          </p:nvSpPr>
          <p:spPr bwMode="auto">
            <a:xfrm>
              <a:off x="4560" y="2448"/>
              <a:ext cx="43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20303" name="Group 79"/>
          <p:cNvGrpSpPr>
            <a:grpSpLocks/>
          </p:cNvGrpSpPr>
          <p:nvPr/>
        </p:nvGrpSpPr>
        <p:grpSpPr bwMode="auto">
          <a:xfrm>
            <a:off x="4953000" y="3505200"/>
            <a:ext cx="1371600" cy="1582738"/>
            <a:chOff x="3120" y="2208"/>
            <a:chExt cx="864" cy="997"/>
          </a:xfrm>
        </p:grpSpPr>
        <p:sp>
          <p:nvSpPr>
            <p:cNvPr id="820286" name="Rectangle 62"/>
            <p:cNvSpPr>
              <a:spLocks noChangeArrowheads="1"/>
            </p:cNvSpPr>
            <p:nvPr/>
          </p:nvSpPr>
          <p:spPr bwMode="auto">
            <a:xfrm>
              <a:off x="3468" y="3047"/>
              <a:ext cx="240" cy="144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pic>
          <p:nvPicPr>
            <p:cNvPr id="820289" name="Picture 6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BD"/>
                </a:clrFrom>
                <a:clrTo>
                  <a:srgbClr val="FFFFB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2400"/>
              <a:ext cx="523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0290" name="Line 66"/>
            <p:cNvSpPr>
              <a:spLocks noChangeShapeType="1"/>
            </p:cNvSpPr>
            <p:nvPr/>
          </p:nvSpPr>
          <p:spPr bwMode="auto">
            <a:xfrm flipH="1">
              <a:off x="3360" y="2806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91" name="Line 67"/>
            <p:cNvSpPr>
              <a:spLocks noChangeShapeType="1"/>
            </p:cNvSpPr>
            <p:nvPr/>
          </p:nvSpPr>
          <p:spPr bwMode="auto">
            <a:xfrm>
              <a:off x="3744" y="2806"/>
              <a:ext cx="9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298" name="Text Box 74"/>
            <p:cNvSpPr txBox="1">
              <a:spLocks noChangeArrowheads="1"/>
            </p:cNvSpPr>
            <p:nvPr/>
          </p:nvSpPr>
          <p:spPr bwMode="auto">
            <a:xfrm>
              <a:off x="3710" y="244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kumimoji="0" lang="en-US" i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</a:t>
              </a:r>
            </a:p>
          </p:txBody>
        </p:sp>
        <p:sp>
          <p:nvSpPr>
            <p:cNvPr id="820299" name="Text Box 75"/>
            <p:cNvSpPr txBox="1">
              <a:spLocks noChangeArrowheads="1"/>
            </p:cNvSpPr>
            <p:nvPr/>
          </p:nvSpPr>
          <p:spPr bwMode="auto">
            <a:xfrm>
              <a:off x="3120" y="2208"/>
              <a:ext cx="86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kumimoji="0" lang="en-US" sz="2000">
                  <a:solidFill>
                    <a:srgbClr val="000000"/>
                  </a:solidFill>
                  <a:effectLst/>
                </a:rPr>
                <a:t>Induced </a:t>
              </a:r>
              <a:r>
                <a:rPr kumimoji="0" lang="en-US" sz="2000" i="1">
                  <a:solidFill>
                    <a:srgbClr val="000000"/>
                  </a:solidFill>
                  <a:effectLst/>
                </a:rPr>
                <a:t>B</a:t>
              </a:r>
              <a:endParaRPr kumimoji="0" lang="en-US" sz="2000">
                <a:solidFill>
                  <a:srgbClr val="000000"/>
                </a:solidFill>
                <a:effectLst/>
              </a:endParaRPr>
            </a:p>
          </p:txBody>
        </p:sp>
        <p:sp>
          <p:nvSpPr>
            <p:cNvPr id="820300" name="Line 76"/>
            <p:cNvSpPr>
              <a:spLocks noChangeShapeType="1"/>
            </p:cNvSpPr>
            <p:nvPr/>
          </p:nvSpPr>
          <p:spPr bwMode="auto">
            <a:xfrm>
              <a:off x="3456" y="2352"/>
              <a:ext cx="144" cy="3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20301" name="Rectangle 77"/>
            <p:cNvSpPr>
              <a:spLocks noChangeArrowheads="1"/>
            </p:cNvSpPr>
            <p:nvPr/>
          </p:nvSpPr>
          <p:spPr bwMode="auto">
            <a:xfrm>
              <a:off x="3755" y="2687"/>
              <a:ext cx="144" cy="96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0302" name="Rectangle 78"/>
            <p:cNvSpPr>
              <a:spLocks noChangeArrowheads="1"/>
            </p:cNvSpPr>
            <p:nvPr/>
          </p:nvSpPr>
          <p:spPr bwMode="auto">
            <a:xfrm>
              <a:off x="3479" y="2713"/>
              <a:ext cx="192" cy="48"/>
            </a:xfrm>
            <a:prstGeom prst="rect">
              <a:avLst/>
            </a:prstGeom>
            <a:solidFill>
              <a:srgbClr val="FFFFCC"/>
            </a:solidFill>
            <a:ln w="38100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405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0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820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0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20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6" grpId="0" autoUpdateAnimBg="0"/>
      <p:bldP spid="820227" grpId="0" animBg="1" autoUpdateAnimBg="0"/>
      <p:bldP spid="820229" grpId="0" animBg="1"/>
      <p:bldP spid="820256" grpId="0" autoUpdateAnimBg="0"/>
      <p:bldP spid="820259" grpId="0" animBg="1"/>
      <p:bldP spid="82027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762000" y="1524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/>
              <a:t>A coil has 200 turns of area 30 cm</a:t>
            </a:r>
            <a:r>
              <a:rPr lang="en-US" sz="2800" baseline="30000" smtClean="0"/>
              <a:t>2</a:t>
            </a:r>
            <a:r>
              <a:rPr lang="en-US" sz="2800" smtClean="0"/>
              <a:t>. It flips from vertical to horizontal position in a time of 0.03 s. What is the induced emf if the constant B-field is 4 mT?</a:t>
            </a:r>
            <a:endParaRPr lang="en-US" sz="2800" dirty="0"/>
          </a:p>
        </p:txBody>
      </p:sp>
      <p:grpSp>
        <p:nvGrpSpPr>
          <p:cNvPr id="39" name="Group 80"/>
          <p:cNvGrpSpPr>
            <a:grpSpLocks/>
          </p:cNvGrpSpPr>
          <p:nvPr/>
        </p:nvGrpSpPr>
        <p:grpSpPr bwMode="auto">
          <a:xfrm>
            <a:off x="5295900" y="3049817"/>
            <a:ext cx="3352800" cy="2743201"/>
            <a:chOff x="3216" y="1151"/>
            <a:chExt cx="2112" cy="1728"/>
          </a:xfrm>
        </p:grpSpPr>
        <p:grpSp>
          <p:nvGrpSpPr>
            <p:cNvPr id="40" name="Group 57"/>
            <p:cNvGrpSpPr>
              <a:grpSpLocks/>
            </p:cNvGrpSpPr>
            <p:nvPr/>
          </p:nvGrpSpPr>
          <p:grpSpPr bwMode="auto">
            <a:xfrm>
              <a:off x="3216" y="1151"/>
              <a:ext cx="2112" cy="1728"/>
              <a:chOff x="3216" y="1343"/>
              <a:chExt cx="2112" cy="1728"/>
            </a:xfrm>
          </p:grpSpPr>
          <p:grpSp>
            <p:nvGrpSpPr>
              <p:cNvPr id="43" name="Group 58"/>
              <p:cNvGrpSpPr>
                <a:grpSpLocks/>
              </p:cNvGrpSpPr>
              <p:nvPr/>
            </p:nvGrpSpPr>
            <p:grpSpPr bwMode="auto">
              <a:xfrm>
                <a:off x="3216" y="1343"/>
                <a:ext cx="2112" cy="1728"/>
                <a:chOff x="2928" y="1536"/>
                <a:chExt cx="2112" cy="1825"/>
              </a:xfrm>
            </p:grpSpPr>
            <p:sp>
              <p:nvSpPr>
                <p:cNvPr id="47" name="Rectangle 59"/>
                <p:cNvSpPr>
                  <a:spLocks noChangeArrowheads="1"/>
                </p:cNvSpPr>
                <p:nvPr/>
              </p:nvSpPr>
              <p:spPr bwMode="auto">
                <a:xfrm>
                  <a:off x="2928" y="1536"/>
                  <a:ext cx="2112" cy="1825"/>
                </a:xfrm>
                <a:prstGeom prst="rect">
                  <a:avLst/>
                </a:prstGeom>
                <a:solidFill>
                  <a:srgbClr val="FFFFCC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Rectangle 60"/>
                <p:cNvSpPr>
                  <a:spLocks noChangeArrowheads="1"/>
                </p:cNvSpPr>
                <p:nvPr/>
              </p:nvSpPr>
              <p:spPr bwMode="auto">
                <a:xfrm>
                  <a:off x="3024" y="2112"/>
                  <a:ext cx="336" cy="816"/>
                </a:xfrm>
                <a:prstGeom prst="rect">
                  <a:avLst/>
                </a:prstGeom>
                <a:solidFill>
                  <a:schemeClr val="hlink"/>
                </a:solidFill>
                <a:ln w="38100">
                  <a:miter lim="800000"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chemeClr val="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Rectangle 61"/>
                <p:cNvSpPr>
                  <a:spLocks noChangeArrowheads="1"/>
                </p:cNvSpPr>
                <p:nvPr/>
              </p:nvSpPr>
              <p:spPr bwMode="auto">
                <a:xfrm>
                  <a:off x="4320" y="2113"/>
                  <a:ext cx="336" cy="816"/>
                </a:xfrm>
                <a:prstGeom prst="rect">
                  <a:avLst/>
                </a:prstGeom>
                <a:solidFill>
                  <a:schemeClr val="hlink"/>
                </a:solidFill>
                <a:ln w="38100">
                  <a:miter lim="800000"/>
                  <a:headEnd/>
                  <a:tailEnd/>
                </a:ln>
                <a:effectLst/>
                <a:scene3d>
                  <a:camera prst="legacyObliqueTopRight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chemeClr val="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368" y="2307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S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5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072" y="2307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N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grpSp>
              <p:nvGrpSpPr>
                <p:cNvPr id="52" name="Group 64"/>
                <p:cNvGrpSpPr>
                  <a:grpSpLocks/>
                </p:cNvGrpSpPr>
                <p:nvPr/>
              </p:nvGrpSpPr>
              <p:grpSpPr bwMode="auto">
                <a:xfrm rot="-2421467">
                  <a:off x="3792" y="1921"/>
                  <a:ext cx="289" cy="924"/>
                  <a:chOff x="3838" y="1910"/>
                  <a:chExt cx="289" cy="924"/>
                </a:xfrm>
              </p:grpSpPr>
              <p:sp>
                <p:nvSpPr>
                  <p:cNvPr id="60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838" y="1921"/>
                    <a:ext cx="240" cy="913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887" y="1921"/>
                    <a:ext cx="240" cy="912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3861" y="1910"/>
                    <a:ext cx="240" cy="912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53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3936" y="2064"/>
                  <a:ext cx="336" cy="336"/>
                </a:xfrm>
                <a:prstGeom prst="line">
                  <a:avLst/>
                </a:prstGeom>
                <a:noFill/>
                <a:ln w="38100">
                  <a:solidFill>
                    <a:srgbClr val="FF0066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Line 69"/>
                <p:cNvSpPr>
                  <a:spLocks noChangeShapeType="1"/>
                </p:cNvSpPr>
                <p:nvPr/>
              </p:nvSpPr>
              <p:spPr bwMode="auto">
                <a:xfrm>
                  <a:off x="3648" y="2064"/>
                  <a:ext cx="576" cy="672"/>
                </a:xfrm>
                <a:prstGeom prst="line">
                  <a:avLst/>
                </a:prstGeom>
                <a:noFill/>
                <a:ln w="19050">
                  <a:solidFill>
                    <a:srgbClr val="FF0066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Line 70"/>
                <p:cNvSpPr>
                  <a:spLocks noChangeShapeType="1"/>
                </p:cNvSpPr>
                <p:nvPr/>
              </p:nvSpPr>
              <p:spPr bwMode="auto">
                <a:xfrm>
                  <a:off x="3909" y="2438"/>
                  <a:ext cx="38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Line 71"/>
                <p:cNvSpPr>
                  <a:spLocks noChangeShapeType="1"/>
                </p:cNvSpPr>
                <p:nvPr/>
              </p:nvSpPr>
              <p:spPr bwMode="auto">
                <a:xfrm>
                  <a:off x="3616" y="2448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4176" y="1776"/>
                  <a:ext cx="240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n</a:t>
                  </a:r>
                </a:p>
              </p:txBody>
            </p:sp>
            <p:sp>
              <p:nvSpPr>
                <p:cNvPr id="58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043" y="2160"/>
                  <a:ext cx="240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FF0066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Symbol" pitchFamily="18" charset="2"/>
                    </a:rPr>
                    <a:t>q</a:t>
                  </a:r>
                </a:p>
              </p:txBody>
            </p:sp>
            <p:sp>
              <p:nvSpPr>
                <p:cNvPr id="59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936" y="2401"/>
                  <a:ext cx="288" cy="3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>
                      <a:solidFill>
                        <a:srgbClr val="000000"/>
                      </a:solidFill>
                      <a:effectLst/>
                    </a:rPr>
                    <a:t>B</a:t>
                  </a:r>
                  <a:endParaRPr lang="en-US"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  <p:sp>
            <p:nvSpPr>
              <p:cNvPr id="44" name="Text Box 75"/>
              <p:cNvSpPr txBox="1">
                <a:spLocks noChangeArrowheads="1"/>
              </p:cNvSpPr>
              <p:nvPr/>
            </p:nvSpPr>
            <p:spPr bwMode="auto">
              <a:xfrm>
                <a:off x="3360" y="1419"/>
                <a:ext cx="16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effectLst/>
                  </a:rPr>
                  <a:t>N = 200 turns</a:t>
                </a:r>
              </a:p>
            </p:txBody>
          </p:sp>
          <p:sp>
            <p:nvSpPr>
              <p:cNvPr id="45" name="Line 76"/>
              <p:cNvSpPr>
                <a:spLocks noChangeShapeType="1"/>
              </p:cNvSpPr>
              <p:nvPr/>
            </p:nvSpPr>
            <p:spPr bwMode="auto">
              <a:xfrm flipH="1">
                <a:off x="4176" y="1680"/>
                <a:ext cx="96" cy="2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Text Box 77"/>
              <p:cNvSpPr txBox="1">
                <a:spLocks noChangeArrowheads="1"/>
              </p:cNvSpPr>
              <p:nvPr/>
            </p:nvSpPr>
            <p:spPr bwMode="auto">
              <a:xfrm>
                <a:off x="3312" y="2736"/>
                <a:ext cx="192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  <a:effectLst/>
                  </a:rPr>
                  <a:t>B = 4 mT;  0</a:t>
                </a:r>
                <a:r>
                  <a:rPr lang="en-US" baseline="30000">
                    <a:solidFill>
                      <a:srgbClr val="000000"/>
                    </a:solidFill>
                    <a:effectLst/>
                  </a:rPr>
                  <a:t>0</a:t>
                </a:r>
                <a:r>
                  <a:rPr lang="en-US">
                    <a:solidFill>
                      <a:srgbClr val="000000"/>
                    </a:solidFill>
                    <a:effectLst/>
                  </a:rPr>
                  <a:t> to 90</a:t>
                </a:r>
                <a:r>
                  <a:rPr lang="en-US" baseline="30000">
                    <a:solidFill>
                      <a:srgbClr val="000000"/>
                    </a:solidFill>
                    <a:effectLst/>
                  </a:rPr>
                  <a:t>0</a:t>
                </a:r>
                <a:endParaRPr lang="en-US">
                  <a:solidFill>
                    <a:srgbClr val="000000"/>
                  </a:solidFill>
                  <a:effectLst/>
                </a:endParaRPr>
              </a:p>
            </p:txBody>
          </p:sp>
        </p:grpSp>
        <p:sp>
          <p:nvSpPr>
            <p:cNvPr id="41" name="Arc 78"/>
            <p:cNvSpPr>
              <a:spLocks/>
            </p:cNvSpPr>
            <p:nvPr/>
          </p:nvSpPr>
          <p:spPr bwMode="auto">
            <a:xfrm flipV="1">
              <a:off x="4368" y="2208"/>
              <a:ext cx="288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" name="Arc 79"/>
            <p:cNvSpPr>
              <a:spLocks/>
            </p:cNvSpPr>
            <p:nvPr/>
          </p:nvSpPr>
          <p:spPr bwMode="auto">
            <a:xfrm flipH="1">
              <a:off x="3840" y="1488"/>
              <a:ext cx="288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405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20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ungle Menu Comma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6" grpId="0" autoUpdateAnimBg="0"/>
      <p:bldP spid="38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572</Words>
  <Application>Microsoft Office PowerPoint</Application>
  <PresentationFormat>On-screen Show (4:3)</PresentationFormat>
  <Paragraphs>80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MathType 4.0 Equation</vt:lpstr>
      <vt:lpstr>Electromagnetic Induction</vt:lpstr>
      <vt:lpstr>Magnetic Flux Density</vt:lpstr>
      <vt:lpstr>Calculating Flux When Area is Not Perpendicular to Field</vt:lpstr>
      <vt:lpstr>What is EM Induction?</vt:lpstr>
      <vt:lpstr>Faraday’s Experiments</vt:lpstr>
      <vt:lpstr>Electromagnetic Induction Faraday’s Law</vt:lpstr>
      <vt:lpstr>Induced EMF: Observations</vt:lpstr>
      <vt:lpstr>Lenz’s Law</vt:lpstr>
      <vt:lpstr>Example</vt:lpstr>
      <vt:lpstr>A coil has 200 turns of area 30 cm2. It flips from vertical to horizontal position in a time of 0.03 s. What is the induced emf if the constant B-field is 4 mT?</vt:lpstr>
      <vt:lpstr>Faraday’s Law example – Changing area of loop</vt:lpstr>
      <vt:lpstr>Faraday’s Law example – Changing Orientation of Loop: Generators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Induction</dc:title>
  <dc:creator>User</dc:creator>
  <cp:lastModifiedBy>User</cp:lastModifiedBy>
  <cp:revision>11</cp:revision>
  <dcterms:created xsi:type="dcterms:W3CDTF">2015-03-29T18:29:42Z</dcterms:created>
  <dcterms:modified xsi:type="dcterms:W3CDTF">2015-03-29T22:33:50Z</dcterms:modified>
</cp:coreProperties>
</file>