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4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6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3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3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6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4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4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9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1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7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AF378-7850-4CC7-81DE-73867B01C4EA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38F1B-8538-47CA-8045-18D217B5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1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Inductance inductor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Wenny</a:t>
            </a:r>
            <a:r>
              <a:rPr lang="en-US" dirty="0" smtClean="0"/>
              <a:t> </a:t>
            </a:r>
            <a:r>
              <a:rPr lang="en-US" dirty="0" err="1" smtClean="0"/>
              <a:t>Maulina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/>
              <a:t>Inductors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98500" y="762000"/>
            <a:ext cx="80645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altLang="zh-TW" sz="2400" dirty="0" smtClean="0">
                <a:solidFill>
                  <a:schemeClr val="tx1"/>
                </a:solidFill>
              </a:rPr>
              <a:t>An </a:t>
            </a:r>
            <a:r>
              <a:rPr lang="en-US" altLang="zh-TW" sz="2400" b="1" dirty="0">
                <a:solidFill>
                  <a:schemeClr val="tx1"/>
                </a:solidFill>
              </a:rPr>
              <a:t>inductor </a:t>
            </a:r>
            <a:r>
              <a:rPr lang="en-US" altLang="zh-TW" sz="2400" dirty="0" smtClean="0">
                <a:solidFill>
                  <a:schemeClr val="tx1"/>
                </a:solidFill>
              </a:rPr>
              <a:t>can </a:t>
            </a:r>
            <a:r>
              <a:rPr lang="en-US" altLang="zh-TW" sz="2400" dirty="0">
                <a:solidFill>
                  <a:schemeClr val="tx1"/>
                </a:solidFill>
              </a:rPr>
              <a:t>be used to </a:t>
            </a:r>
            <a:r>
              <a:rPr lang="en-US" altLang="zh-TW" sz="2400" i="1" dirty="0">
                <a:solidFill>
                  <a:schemeClr val="tx1"/>
                </a:solidFill>
              </a:rPr>
              <a:t>produce a desired magnetic field. </a:t>
            </a:r>
            <a:endParaRPr lang="en-US" altLang="zh-TW" sz="2400" i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An </a:t>
            </a:r>
            <a:r>
              <a:rPr lang="en-US" sz="2400" dirty="0">
                <a:solidFill>
                  <a:schemeClr val="tx1"/>
                </a:solidFill>
              </a:rPr>
              <a:t>inductor in a circuit is denoted by this </a:t>
            </a:r>
            <a:r>
              <a:rPr lang="en-US" sz="2400" dirty="0" smtClean="0">
                <a:solidFill>
                  <a:schemeClr val="tx1"/>
                </a:solidFill>
              </a:rPr>
              <a:t>symbol: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An </a:t>
            </a:r>
            <a:r>
              <a:rPr lang="en-US" sz="2400" dirty="0">
                <a:solidFill>
                  <a:schemeClr val="tx1"/>
                </a:solidFill>
              </a:rPr>
              <a:t>inductor satisfies the </a:t>
            </a:r>
            <a:r>
              <a:rPr lang="en-US" sz="2400" dirty="0" smtClean="0">
                <a:solidFill>
                  <a:schemeClr val="tx1"/>
                </a:solidFill>
              </a:rPr>
              <a:t>formula: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zh-TW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TW" sz="2400" dirty="0" smtClean="0">
                <a:solidFill>
                  <a:schemeClr val="tx1"/>
                </a:solidFill>
              </a:rPr>
              <a:t>If </a:t>
            </a:r>
            <a:r>
              <a:rPr lang="en-US" altLang="zh-TW" sz="2400" dirty="0">
                <a:solidFill>
                  <a:schemeClr val="tx1"/>
                </a:solidFill>
              </a:rPr>
              <a:t>we establish a current </a:t>
            </a:r>
            <a:r>
              <a:rPr lang="en-US" altLang="zh-TW" sz="2400" i="1" dirty="0">
                <a:solidFill>
                  <a:schemeClr val="tx1"/>
                </a:solidFill>
              </a:rPr>
              <a:t>i </a:t>
            </a:r>
            <a:r>
              <a:rPr lang="en-US" altLang="zh-TW" sz="2400" dirty="0">
                <a:solidFill>
                  <a:schemeClr val="tx1"/>
                </a:solidFill>
              </a:rPr>
              <a:t>in the windings (turns) of the solenoid which can be treated as our inductor, the current produces a magnetic flux </a:t>
            </a:r>
            <a:r>
              <a:rPr lang="en-US" altLang="zh-TW" sz="2400" i="1" dirty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altLang="zh-TW" sz="2400" i="1" baseline="-25000" dirty="0">
                <a:solidFill>
                  <a:schemeClr val="tx1"/>
                </a:solidFill>
              </a:rPr>
              <a:t>B</a:t>
            </a:r>
            <a:r>
              <a:rPr lang="en-US" altLang="zh-TW" sz="2400" i="1" dirty="0">
                <a:solidFill>
                  <a:schemeClr val="tx1"/>
                </a:solidFill>
              </a:rPr>
              <a:t> </a:t>
            </a:r>
            <a:r>
              <a:rPr lang="en-US" altLang="zh-TW" sz="2400" dirty="0">
                <a:solidFill>
                  <a:schemeClr val="tx1"/>
                </a:solidFill>
              </a:rPr>
              <a:t>through the central region of the </a:t>
            </a:r>
            <a:r>
              <a:rPr lang="en-US" altLang="zh-TW" sz="2400" dirty="0" smtClean="0">
                <a:solidFill>
                  <a:schemeClr val="tx1"/>
                </a:solidFill>
              </a:rPr>
              <a:t>inductor. The </a:t>
            </a:r>
            <a:r>
              <a:rPr lang="en-US" altLang="zh-TW" sz="2400" dirty="0">
                <a:solidFill>
                  <a:schemeClr val="tx1"/>
                </a:solidFill>
              </a:rPr>
              <a:t>inductance of the inductor is </a:t>
            </a:r>
            <a:r>
              <a:rPr lang="en-US" altLang="zh-TW" sz="2400" dirty="0" smtClean="0">
                <a:solidFill>
                  <a:schemeClr val="tx1"/>
                </a:solidFill>
              </a:rPr>
              <a:t>then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i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the inductance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Measured in Henrys (H)</a:t>
            </a:r>
          </a:p>
        </p:txBody>
      </p:sp>
      <p:grpSp>
        <p:nvGrpSpPr>
          <p:cNvPr id="3076" name="Group 57"/>
          <p:cNvGrpSpPr>
            <a:grpSpLocks/>
          </p:cNvGrpSpPr>
          <p:nvPr/>
        </p:nvGrpSpPr>
        <p:grpSpPr bwMode="auto">
          <a:xfrm>
            <a:off x="7391400" y="1812380"/>
            <a:ext cx="1270000" cy="457200"/>
            <a:chOff x="2064" y="3888"/>
            <a:chExt cx="960" cy="288"/>
          </a:xfrm>
        </p:grpSpPr>
        <p:sp>
          <p:nvSpPr>
            <p:cNvPr id="3114" name="Arc 58"/>
            <p:cNvSpPr>
              <a:spLocks/>
            </p:cNvSpPr>
            <p:nvPr/>
          </p:nvSpPr>
          <p:spPr bwMode="auto">
            <a:xfrm rot="10800000" flipV="1">
              <a:off x="2208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Arc 59"/>
            <p:cNvSpPr>
              <a:spLocks/>
            </p:cNvSpPr>
            <p:nvPr/>
          </p:nvSpPr>
          <p:spPr bwMode="auto">
            <a:xfrm rot="10800000">
              <a:off x="2352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Arc 60"/>
            <p:cNvSpPr>
              <a:spLocks/>
            </p:cNvSpPr>
            <p:nvPr/>
          </p:nvSpPr>
          <p:spPr bwMode="auto">
            <a:xfrm rot="10800000" flipV="1">
              <a:off x="2352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Arc 61"/>
            <p:cNvSpPr>
              <a:spLocks/>
            </p:cNvSpPr>
            <p:nvPr/>
          </p:nvSpPr>
          <p:spPr bwMode="auto">
            <a:xfrm rot="10800000">
              <a:off x="2496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Arc 62"/>
            <p:cNvSpPr>
              <a:spLocks/>
            </p:cNvSpPr>
            <p:nvPr/>
          </p:nvSpPr>
          <p:spPr bwMode="auto">
            <a:xfrm rot="10800000" flipV="1">
              <a:off x="2496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" name="Arc 63"/>
            <p:cNvSpPr>
              <a:spLocks/>
            </p:cNvSpPr>
            <p:nvPr/>
          </p:nvSpPr>
          <p:spPr bwMode="auto">
            <a:xfrm rot="10800000">
              <a:off x="2640" y="4030"/>
              <a:ext cx="96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Arc 64"/>
            <p:cNvSpPr>
              <a:spLocks/>
            </p:cNvSpPr>
            <p:nvPr/>
          </p:nvSpPr>
          <p:spPr bwMode="auto">
            <a:xfrm rot="10800000" flipV="1">
              <a:off x="2640" y="3888"/>
              <a:ext cx="240" cy="146"/>
            </a:xfrm>
            <a:custGeom>
              <a:avLst/>
              <a:gdLst>
                <a:gd name="T0" fmla="*/ 0 w 43200"/>
                <a:gd name="T1" fmla="*/ 0 h 21862"/>
                <a:gd name="T2" fmla="*/ 0 w 43200"/>
                <a:gd name="T3" fmla="*/ 0 h 21862"/>
                <a:gd name="T4" fmla="*/ 0 w 43200"/>
                <a:gd name="T5" fmla="*/ 0 h 21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1862" fill="none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1862" stroke="0" extrusionOk="0">
                  <a:moveTo>
                    <a:pt x="1" y="21862"/>
                  </a:moveTo>
                  <a:cubicBezTo>
                    <a:pt x="0" y="21774"/>
                    <a:pt x="0" y="2168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1" y="21862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Line 65"/>
            <p:cNvSpPr>
              <a:spLocks noChangeShapeType="1"/>
            </p:cNvSpPr>
            <p:nvPr/>
          </p:nvSpPr>
          <p:spPr bwMode="auto">
            <a:xfrm flipH="1">
              <a:off x="2064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Line 66"/>
            <p:cNvSpPr>
              <a:spLocks noChangeShapeType="1"/>
            </p:cNvSpPr>
            <p:nvPr/>
          </p:nvSpPr>
          <p:spPr bwMode="auto">
            <a:xfrm flipH="1">
              <a:off x="2880" y="40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4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793746"/>
              </p:ext>
            </p:extLst>
          </p:nvPr>
        </p:nvGraphicFramePr>
        <p:xfrm>
          <a:off x="5410200" y="2438400"/>
          <a:ext cx="110066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660113" imgH="393529" progId="Equation.DSMT4">
                  <p:embed/>
                </p:oleObj>
              </mc:Choice>
              <mc:Fallback>
                <p:oleObj name="Equation" r:id="rId3" imgW="66011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438400"/>
                        <a:ext cx="1100667" cy="7874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706089"/>
              </p:ext>
            </p:extLst>
          </p:nvPr>
        </p:nvGraphicFramePr>
        <p:xfrm>
          <a:off x="4614333" y="6019800"/>
          <a:ext cx="148166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888614" imgH="177723" progId="Equation.DSMT4">
                  <p:embed/>
                </p:oleObj>
              </mc:Choice>
              <mc:Fallback>
                <p:oleObj name="Equation" r:id="rId5" imgW="888614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333" y="6019800"/>
                        <a:ext cx="1481667" cy="3556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69"/>
          <p:cNvSpPr txBox="1">
            <a:spLocks noChangeArrowheads="1"/>
          </p:cNvSpPr>
          <p:nvPr/>
        </p:nvSpPr>
        <p:spPr bwMode="auto">
          <a:xfrm>
            <a:off x="7823200" y="1360524"/>
            <a:ext cx="63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L</a:t>
            </a: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5000" y="4876800"/>
            <a:ext cx="360564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775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429690" y="133290"/>
            <a:ext cx="33041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Inductance </a:t>
            </a:r>
            <a:r>
              <a:rPr kumimoji="0" lang="en-US" altLang="zh-TW" sz="2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 a Solenoid:</a:t>
            </a:r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381000" y="533400"/>
            <a:ext cx="86106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 dirty="0"/>
              <a:t>Consider a long solenoid of cross-sectional area </a:t>
            </a:r>
            <a:r>
              <a:rPr kumimoji="0" lang="en-US" altLang="zh-TW" sz="2000" i="1" dirty="0"/>
              <a:t>A, </a:t>
            </a:r>
            <a:r>
              <a:rPr kumimoji="0" lang="en-US" altLang="zh-TW" sz="2000" dirty="0"/>
              <a:t>with number of turns </a:t>
            </a:r>
            <a:r>
              <a:rPr kumimoji="0" lang="en-US" altLang="zh-TW" sz="2000" i="1" dirty="0"/>
              <a:t>N, </a:t>
            </a:r>
            <a:r>
              <a:rPr kumimoji="0" lang="en-US" altLang="zh-TW" sz="2000" dirty="0"/>
              <a:t>and of length </a:t>
            </a:r>
            <a:r>
              <a:rPr kumimoji="0" lang="en-US" altLang="zh-TW" sz="2000" i="1" dirty="0"/>
              <a:t>l</a:t>
            </a:r>
            <a:r>
              <a:rPr kumimoji="0" lang="en-US" altLang="zh-TW" sz="2000" dirty="0"/>
              <a:t>. The flux is</a:t>
            </a:r>
          </a:p>
          <a:p>
            <a:endParaRPr kumimoji="0" lang="en-US" altLang="zh-TW" sz="2000" dirty="0"/>
          </a:p>
          <a:p>
            <a:r>
              <a:rPr kumimoji="0" lang="en-US" altLang="zh-TW" sz="2000" dirty="0"/>
              <a:t>Here </a:t>
            </a:r>
            <a:r>
              <a:rPr kumimoji="0" lang="en-US" altLang="zh-TW" sz="2000" i="1" dirty="0"/>
              <a:t>n</a:t>
            </a:r>
            <a:r>
              <a:rPr kumimoji="0" lang="en-US" altLang="zh-TW" sz="2000" dirty="0"/>
              <a:t> is the number of turns per unit length.</a:t>
            </a:r>
          </a:p>
          <a:p>
            <a:endParaRPr kumimoji="0" lang="en-US" altLang="zh-TW" sz="2000" dirty="0"/>
          </a:p>
          <a:p>
            <a:r>
              <a:rPr kumimoji="0" lang="en-US" altLang="zh-TW" sz="2000" dirty="0"/>
              <a:t>The magnitude of </a:t>
            </a:r>
            <a:r>
              <a:rPr kumimoji="0" lang="en-US" altLang="zh-TW" sz="2000" i="1" dirty="0"/>
              <a:t>B </a:t>
            </a:r>
            <a:r>
              <a:rPr kumimoji="0" lang="en-US" altLang="zh-TW" sz="2000" dirty="0"/>
              <a:t>is given by:</a:t>
            </a:r>
          </a:p>
          <a:p>
            <a:endParaRPr kumimoji="0" lang="en-US" altLang="zh-TW" sz="2000" dirty="0"/>
          </a:p>
          <a:p>
            <a:r>
              <a:rPr kumimoji="0" lang="en-US" altLang="zh-TW" sz="2000" dirty="0"/>
              <a:t>Therefore, </a:t>
            </a:r>
          </a:p>
          <a:p>
            <a:endParaRPr kumimoji="0" lang="en-US" altLang="zh-TW" sz="2000" dirty="0"/>
          </a:p>
          <a:p>
            <a:endParaRPr kumimoji="0" lang="en-US" altLang="zh-TW" sz="2000" dirty="0"/>
          </a:p>
          <a:p>
            <a:r>
              <a:rPr kumimoji="0" lang="en-US" altLang="zh-TW" sz="2000" dirty="0"/>
              <a:t>The </a:t>
            </a:r>
            <a:r>
              <a:rPr kumimoji="0" lang="en-US" altLang="zh-TW" sz="2000" i="1" dirty="0">
                <a:solidFill>
                  <a:srgbClr val="FF0000"/>
                </a:solidFill>
              </a:rPr>
              <a:t>inductance per unit length near the center</a:t>
            </a:r>
            <a:r>
              <a:rPr kumimoji="0" lang="en-US" altLang="zh-TW" sz="2000" dirty="0">
                <a:solidFill>
                  <a:srgbClr val="FF0000"/>
                </a:solidFill>
              </a:rPr>
              <a:t> </a:t>
            </a:r>
            <a:r>
              <a:rPr kumimoji="0" lang="en-US" altLang="zh-TW" sz="2000" dirty="0"/>
              <a:t>is therefore:</a:t>
            </a:r>
          </a:p>
          <a:p>
            <a:endParaRPr kumimoji="0" lang="en-US" altLang="zh-TW" sz="2000" dirty="0"/>
          </a:p>
          <a:p>
            <a:endParaRPr kumimoji="0" lang="en-US" altLang="zh-TW" sz="2000" dirty="0"/>
          </a:p>
          <a:p>
            <a:endParaRPr kumimoji="0" lang="en-US" altLang="zh-TW" sz="2000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7" y="990600"/>
            <a:ext cx="18097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133600"/>
            <a:ext cx="11715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46005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038600"/>
            <a:ext cx="31242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105400"/>
            <a:ext cx="26670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7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1"/>
          <p:cNvSpPr txBox="1">
            <a:spLocks noChangeArrowheads="1"/>
          </p:cNvSpPr>
          <p:nvPr/>
        </p:nvSpPr>
        <p:spPr bwMode="auto">
          <a:xfrm>
            <a:off x="381000" y="0"/>
            <a:ext cx="19784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Self-Induction</a:t>
            </a:r>
            <a:r>
              <a:rPr kumimoji="0" lang="en-US" altLang="zh-TW" sz="2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9917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73380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6723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90800"/>
            <a:ext cx="2695575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00600"/>
            <a:ext cx="44497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1"/>
          <p:cNvSpPr txBox="1">
            <a:spLocks noChangeArrowheads="1"/>
          </p:cNvSpPr>
          <p:nvPr/>
        </p:nvSpPr>
        <p:spPr bwMode="auto">
          <a:xfrm>
            <a:off x="263666" y="209490"/>
            <a:ext cx="43845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Energy </a:t>
            </a:r>
            <a:r>
              <a:rPr kumimoji="0" lang="en-US" altLang="zh-TW" sz="2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Stored in a Magnetic Field: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7200"/>
            <a:ext cx="38100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15" name="Group 6"/>
          <p:cNvGrpSpPr>
            <a:grpSpLocks/>
          </p:cNvGrpSpPr>
          <p:nvPr/>
        </p:nvGrpSpPr>
        <p:grpSpPr bwMode="auto">
          <a:xfrm>
            <a:off x="381000" y="762000"/>
            <a:ext cx="2514600" cy="1600200"/>
            <a:chOff x="5105400" y="533400"/>
            <a:chExt cx="2028825" cy="1362075"/>
          </a:xfrm>
        </p:grpSpPr>
        <p:pic>
          <p:nvPicPr>
            <p:cNvPr id="3892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533400"/>
              <a:ext cx="1771650" cy="657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1371600"/>
              <a:ext cx="202882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891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19669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2346325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72000"/>
            <a:ext cx="4029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Box 10"/>
          <p:cNvSpPr txBox="1">
            <a:spLocks noChangeArrowheads="1"/>
          </p:cNvSpPr>
          <p:nvPr/>
        </p:nvSpPr>
        <p:spPr bwMode="auto">
          <a:xfrm>
            <a:off x="609600" y="55626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/>
              <a:t>This represents the total energy stored by an inductor </a:t>
            </a:r>
            <a:r>
              <a:rPr kumimoji="0" lang="en-US" altLang="zh-TW" sz="2000" i="1"/>
              <a:t>L </a:t>
            </a:r>
            <a:r>
              <a:rPr kumimoji="0" lang="en-US" altLang="zh-TW" sz="2000"/>
              <a:t>carrying a current </a:t>
            </a:r>
            <a:r>
              <a:rPr kumimoji="0" lang="en-US" altLang="zh-TW" sz="2000" i="1"/>
              <a:t>i.</a:t>
            </a:r>
            <a:endParaRPr kumimoji="0" lang="en-US" altLang="zh-TW" sz="2000"/>
          </a:p>
        </p:txBody>
      </p:sp>
    </p:spTree>
    <p:extLst>
      <p:ext uri="{BB962C8B-B14F-4D97-AF65-F5344CB8AC3E}">
        <p14:creationId xmlns:p14="http://schemas.microsoft.com/office/powerpoint/2010/main" val="2579149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1"/>
          <p:cNvSpPr txBox="1">
            <a:spLocks noChangeArrowheads="1"/>
          </p:cNvSpPr>
          <p:nvPr/>
        </p:nvSpPr>
        <p:spPr bwMode="auto">
          <a:xfrm>
            <a:off x="211626" y="209490"/>
            <a:ext cx="45127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Energy </a:t>
            </a:r>
            <a:r>
              <a:rPr kumimoji="0" lang="en-US" altLang="zh-TW" sz="2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Density of a Magnetic Field:</a:t>
            </a:r>
          </a:p>
        </p:txBody>
      </p:sp>
      <p:sp>
        <p:nvSpPr>
          <p:cNvPr id="40962" name="TextBox 2"/>
          <p:cNvSpPr txBox="1">
            <a:spLocks noChangeArrowheads="1"/>
          </p:cNvSpPr>
          <p:nvPr/>
        </p:nvSpPr>
        <p:spPr bwMode="auto">
          <a:xfrm>
            <a:off x="152400" y="685800"/>
            <a:ext cx="86106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/>
              <a:t>Consider a length </a:t>
            </a:r>
            <a:r>
              <a:rPr kumimoji="0" lang="en-US" altLang="zh-TW" sz="2000" i="1"/>
              <a:t>l </a:t>
            </a:r>
            <a:r>
              <a:rPr kumimoji="0" lang="en-US" altLang="zh-TW" sz="2000"/>
              <a:t>near the middle of a long solenoid of cross-sectional area </a:t>
            </a:r>
            <a:r>
              <a:rPr kumimoji="0" lang="en-US" altLang="zh-TW" sz="2000" i="1"/>
              <a:t>A </a:t>
            </a:r>
            <a:r>
              <a:rPr kumimoji="0" lang="en-US" altLang="zh-TW" sz="2000"/>
              <a:t>carrying current</a:t>
            </a:r>
            <a:r>
              <a:rPr kumimoji="0" lang="en-US" altLang="zh-TW" sz="2000" i="1"/>
              <a:t> i; </a:t>
            </a:r>
            <a:r>
              <a:rPr kumimoji="0" lang="en-US" altLang="zh-TW" sz="2000"/>
              <a:t>the volume associated with this length is </a:t>
            </a:r>
            <a:r>
              <a:rPr kumimoji="0" lang="en-US" altLang="zh-TW" sz="2000" i="1"/>
              <a:t>Al. </a:t>
            </a:r>
          </a:p>
          <a:p>
            <a:endParaRPr kumimoji="0" lang="en-US" altLang="zh-TW" sz="1800" i="1">
              <a:solidFill>
                <a:srgbClr val="0070C0"/>
              </a:solidFill>
            </a:endParaRPr>
          </a:p>
        </p:txBody>
      </p:sp>
      <p:grpSp>
        <p:nvGrpSpPr>
          <p:cNvPr id="40963" name="Group 6"/>
          <p:cNvGrpSpPr>
            <a:grpSpLocks/>
          </p:cNvGrpSpPr>
          <p:nvPr/>
        </p:nvGrpSpPr>
        <p:grpSpPr bwMode="auto">
          <a:xfrm>
            <a:off x="1905000" y="1676400"/>
            <a:ext cx="4191000" cy="2895600"/>
            <a:chOff x="2743200" y="3352800"/>
            <a:chExt cx="2597150" cy="175260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2743200" y="3352800"/>
              <a:ext cx="1759903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71975" y="4572000"/>
              <a:ext cx="968375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0" y="4724400"/>
            <a:ext cx="4997885" cy="914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6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867400"/>
            <a:ext cx="33480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55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153400" cy="579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Sebuah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solenoida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terdiri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300 </a:t>
            </a:r>
            <a:r>
              <a:rPr lang="en-US" sz="2000" dirty="0" err="1" smtClean="0">
                <a:solidFill>
                  <a:schemeClr val="tx1"/>
                </a:solidFill>
              </a:rPr>
              <a:t>lilitan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panjang</a:t>
            </a:r>
            <a:r>
              <a:rPr lang="en-US" sz="2000" dirty="0" smtClean="0">
                <a:solidFill>
                  <a:schemeClr val="tx1"/>
                </a:solidFill>
              </a:rPr>
              <a:t> 40 cm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luas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penampang</a:t>
            </a:r>
            <a:r>
              <a:rPr lang="en-US" sz="2000" dirty="0" smtClean="0">
                <a:solidFill>
                  <a:schemeClr val="tx1"/>
                </a:solidFill>
              </a:rPr>
              <a:t> 6 cm</a:t>
            </a:r>
            <a:r>
              <a:rPr lang="en-US" sz="2000" baseline="30000" dirty="0" smtClean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dialiri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arus</a:t>
            </a:r>
            <a:r>
              <a:rPr lang="en-US" sz="2000" dirty="0" smtClean="0">
                <a:solidFill>
                  <a:schemeClr val="tx1"/>
                </a:solidFill>
              </a:rPr>
              <a:t> 2 A. </a:t>
            </a:r>
            <a:r>
              <a:rPr lang="en-US" sz="2000" dirty="0" err="1" smtClean="0">
                <a:solidFill>
                  <a:schemeClr val="tx1"/>
                </a:solidFill>
              </a:rPr>
              <a:t>Hitung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fluks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magnetik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melewati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solenoida</a:t>
            </a:r>
            <a:r>
              <a:rPr lang="en-US" sz="2000" dirty="0" smtClean="0">
                <a:solidFill>
                  <a:schemeClr val="tx1"/>
                </a:solidFill>
              </a:rPr>
              <a:t>!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AutoNum type="arabicPeriod" startAt="2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AutoNum type="arabicPeriod" startAt="2"/>
            </a:pPr>
            <a:endParaRPr lang="en-US" sz="2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solenoida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mempunyai</a:t>
            </a:r>
            <a:r>
              <a:rPr lang="en-US" sz="2000" dirty="0" smtClean="0">
                <a:solidFill>
                  <a:schemeClr val="tx1"/>
                </a:solidFill>
              </a:rPr>
              <a:t> 1000 </a:t>
            </a:r>
            <a:r>
              <a:rPr lang="en-US" sz="2000" dirty="0" err="1" smtClean="0">
                <a:solidFill>
                  <a:schemeClr val="tx1"/>
                </a:solidFill>
              </a:rPr>
              <a:t>lilitan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berjari-jari</a:t>
            </a:r>
            <a:r>
              <a:rPr lang="en-US" sz="2000" dirty="0" smtClean="0">
                <a:solidFill>
                  <a:schemeClr val="tx1"/>
                </a:solidFill>
              </a:rPr>
              <a:t> 1 cm.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err="1" smtClean="0">
                <a:solidFill>
                  <a:schemeClr val="tx1"/>
                </a:solidFill>
              </a:rPr>
              <a:t>Hitunglah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induktansi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solenoida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jika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panjang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solenoida</a:t>
            </a:r>
            <a:r>
              <a:rPr lang="en-US" sz="2000" dirty="0" smtClean="0">
                <a:solidFill>
                  <a:schemeClr val="tx1"/>
                </a:solidFill>
              </a:rPr>
              <a:t> 25 cm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err="1" smtClean="0">
                <a:solidFill>
                  <a:schemeClr val="tx1"/>
                </a:solidFill>
              </a:rPr>
              <a:t>Jika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arus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mengalir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solenoida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naik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laju</a:t>
            </a:r>
            <a:r>
              <a:rPr lang="en-US" sz="2000" dirty="0" smtClean="0">
                <a:solidFill>
                  <a:schemeClr val="tx1"/>
                </a:solidFill>
              </a:rPr>
              <a:t> 100 A/s. </a:t>
            </a:r>
            <a:r>
              <a:rPr lang="en-US" sz="2000" dirty="0" err="1" smtClean="0">
                <a:solidFill>
                  <a:schemeClr val="tx1"/>
                </a:solidFill>
              </a:rPr>
              <a:t>Hitunglah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ggl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induksi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ditimbulkan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857" y="2209800"/>
            <a:ext cx="2417089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57600" y="2028825"/>
            <a:ext cx="5029200" cy="243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err="1">
                <a:solidFill>
                  <a:schemeClr val="tx1"/>
                </a:solidFill>
              </a:rPr>
              <a:t>Sebuah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pesawat</a:t>
            </a:r>
            <a:r>
              <a:rPr lang="en-US" sz="2000" dirty="0">
                <a:solidFill>
                  <a:schemeClr val="tx1"/>
                </a:solidFill>
              </a:rPr>
              <a:t> jet </a:t>
            </a:r>
            <a:r>
              <a:rPr lang="en-US" sz="2000" dirty="0" err="1">
                <a:solidFill>
                  <a:schemeClr val="tx1"/>
                </a:solidFill>
              </a:rPr>
              <a:t>terbang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kecepatan</a:t>
            </a:r>
            <a:r>
              <a:rPr lang="en-US" sz="2000" dirty="0">
                <a:solidFill>
                  <a:schemeClr val="tx1"/>
                </a:solidFill>
              </a:rPr>
              <a:t> 720 km/jam. </a:t>
            </a:r>
            <a:r>
              <a:rPr lang="en-US" sz="2000" dirty="0" err="1">
                <a:solidFill>
                  <a:schemeClr val="tx1"/>
                </a:solidFill>
              </a:rPr>
              <a:t>Hitung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ggl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induksi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antara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kedua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ujung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sayapnya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panjangnya</a:t>
            </a:r>
            <a:r>
              <a:rPr lang="en-US" sz="2000" dirty="0">
                <a:solidFill>
                  <a:schemeClr val="tx1"/>
                </a:solidFill>
              </a:rPr>
              <a:t> 12 m, </a:t>
            </a:r>
            <a:r>
              <a:rPr lang="en-US" sz="2000" dirty="0" err="1">
                <a:solidFill>
                  <a:schemeClr val="tx1"/>
                </a:solidFill>
              </a:rPr>
              <a:t>jika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magnetik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bumi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arah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vertikal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sebesar</a:t>
            </a:r>
            <a:r>
              <a:rPr lang="en-US" sz="2000" dirty="0">
                <a:solidFill>
                  <a:schemeClr val="tx1"/>
                </a:solidFill>
              </a:rPr>
              <a:t> 5x10</a:t>
            </a:r>
            <a:r>
              <a:rPr lang="en-US" sz="2000" baseline="30000" dirty="0">
                <a:solidFill>
                  <a:schemeClr val="tx1"/>
                </a:solidFill>
              </a:rPr>
              <a:t>-5</a:t>
            </a:r>
            <a:r>
              <a:rPr lang="en-US" sz="2000" dirty="0">
                <a:solidFill>
                  <a:schemeClr val="tx1"/>
                </a:solidFill>
              </a:rPr>
              <a:t> T.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2477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305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Inductance inductor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Inductance inductor</dc:title>
  <dc:creator>User</dc:creator>
  <cp:lastModifiedBy>User</cp:lastModifiedBy>
  <cp:revision>14</cp:revision>
  <dcterms:created xsi:type="dcterms:W3CDTF">2015-03-31T06:16:21Z</dcterms:created>
  <dcterms:modified xsi:type="dcterms:W3CDTF">2015-03-31T23:08:32Z</dcterms:modified>
</cp:coreProperties>
</file>