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9" r:id="rId5"/>
    <p:sldId id="270" r:id="rId6"/>
    <p:sldId id="272" r:id="rId7"/>
    <p:sldId id="27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F378-7850-4CC7-81DE-73867B01C4EA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8F1B-8538-47CA-8045-18D217B50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841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F378-7850-4CC7-81DE-73867B01C4EA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8F1B-8538-47CA-8045-18D217B50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860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F378-7850-4CC7-81DE-73867B01C4EA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8F1B-8538-47CA-8045-18D217B50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138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F378-7850-4CC7-81DE-73867B01C4EA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8F1B-8538-47CA-8045-18D217B50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09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F378-7850-4CC7-81DE-73867B01C4EA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8F1B-8538-47CA-8045-18D217B50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932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F378-7850-4CC7-81DE-73867B01C4EA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8F1B-8538-47CA-8045-18D217B50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567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F378-7850-4CC7-81DE-73867B01C4EA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8F1B-8538-47CA-8045-18D217B50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241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F378-7850-4CC7-81DE-73867B01C4EA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8F1B-8538-47CA-8045-18D217B50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94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F378-7850-4CC7-81DE-73867B01C4EA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8F1B-8538-47CA-8045-18D217B50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9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F378-7850-4CC7-81DE-73867B01C4EA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8F1B-8538-47CA-8045-18D217B50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510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F378-7850-4CC7-81DE-73867B01C4EA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8F1B-8538-47CA-8045-18D217B50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479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AF378-7850-4CC7-81DE-73867B01C4EA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38F1B-8538-47CA-8045-18D217B50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810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Inductance inductor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Wenny</a:t>
            </a:r>
            <a:r>
              <a:rPr lang="en-US" dirty="0" smtClean="0"/>
              <a:t> </a:t>
            </a:r>
            <a:r>
              <a:rPr lang="en-US" dirty="0" err="1" smtClean="0"/>
              <a:t>Maulina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144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4400"/>
              <a:t>Inductors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98500" y="762000"/>
            <a:ext cx="80645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marL="342900" indent="-342900">
              <a:buFont typeface="Arial" pitchFamily="34" charset="0"/>
              <a:buChar char="•"/>
            </a:pPr>
            <a:r>
              <a:rPr lang="en-US" altLang="zh-TW" sz="2400" dirty="0" smtClean="0">
                <a:solidFill>
                  <a:schemeClr val="tx1"/>
                </a:solidFill>
              </a:rPr>
              <a:t>An </a:t>
            </a:r>
            <a:r>
              <a:rPr lang="en-US" altLang="zh-TW" sz="2400" b="1" dirty="0">
                <a:solidFill>
                  <a:schemeClr val="tx1"/>
                </a:solidFill>
              </a:rPr>
              <a:t>inductor </a:t>
            </a:r>
            <a:r>
              <a:rPr lang="en-US" altLang="zh-TW" sz="2400" dirty="0" smtClean="0">
                <a:solidFill>
                  <a:schemeClr val="tx1"/>
                </a:solidFill>
              </a:rPr>
              <a:t>can </a:t>
            </a:r>
            <a:r>
              <a:rPr lang="en-US" altLang="zh-TW" sz="2400" dirty="0">
                <a:solidFill>
                  <a:schemeClr val="tx1"/>
                </a:solidFill>
              </a:rPr>
              <a:t>be used to </a:t>
            </a:r>
            <a:r>
              <a:rPr lang="en-US" altLang="zh-TW" sz="2400" i="1" dirty="0">
                <a:solidFill>
                  <a:schemeClr val="tx1"/>
                </a:solidFill>
              </a:rPr>
              <a:t>produce a desired magnetic field. </a:t>
            </a:r>
            <a:endParaRPr lang="en-US" altLang="zh-TW" sz="2400" i="1" dirty="0" smtClean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400" i="1" dirty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An </a:t>
            </a:r>
            <a:r>
              <a:rPr lang="en-US" sz="2400" dirty="0">
                <a:solidFill>
                  <a:schemeClr val="tx1"/>
                </a:solidFill>
              </a:rPr>
              <a:t>inductor in a circuit is denoted by this </a:t>
            </a:r>
            <a:r>
              <a:rPr lang="en-US" sz="2400" dirty="0" smtClean="0">
                <a:solidFill>
                  <a:schemeClr val="tx1"/>
                </a:solidFill>
              </a:rPr>
              <a:t>symbol: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An </a:t>
            </a:r>
            <a:r>
              <a:rPr lang="en-US" sz="2400" dirty="0">
                <a:solidFill>
                  <a:schemeClr val="tx1"/>
                </a:solidFill>
              </a:rPr>
              <a:t>inductor satisfies the </a:t>
            </a:r>
            <a:r>
              <a:rPr lang="en-US" sz="2400" dirty="0" smtClean="0">
                <a:solidFill>
                  <a:schemeClr val="tx1"/>
                </a:solidFill>
              </a:rPr>
              <a:t>formula:</a:t>
            </a:r>
          </a:p>
          <a:p>
            <a:pPr marL="342900" indent="-342900">
              <a:buFont typeface="Arial" pitchFamily="34" charset="0"/>
              <a:buChar char="•"/>
            </a:pPr>
            <a:endParaRPr lang="en-US" altLang="zh-TW" sz="2400" dirty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altLang="zh-TW" sz="2400" dirty="0" smtClean="0">
                <a:solidFill>
                  <a:schemeClr val="tx1"/>
                </a:solidFill>
              </a:rPr>
              <a:t>If </a:t>
            </a:r>
            <a:r>
              <a:rPr lang="en-US" altLang="zh-TW" sz="2400" dirty="0">
                <a:solidFill>
                  <a:schemeClr val="tx1"/>
                </a:solidFill>
              </a:rPr>
              <a:t>we establish a current </a:t>
            </a:r>
            <a:r>
              <a:rPr lang="en-US" altLang="zh-TW" sz="2400" i="1" dirty="0">
                <a:solidFill>
                  <a:schemeClr val="tx1"/>
                </a:solidFill>
              </a:rPr>
              <a:t>i </a:t>
            </a:r>
            <a:r>
              <a:rPr lang="en-US" altLang="zh-TW" sz="2400" dirty="0">
                <a:solidFill>
                  <a:schemeClr val="tx1"/>
                </a:solidFill>
              </a:rPr>
              <a:t>in the windings (turns) of the solenoid which can be treated as our inductor, the current produces a magnetic flux </a:t>
            </a:r>
            <a:r>
              <a:rPr lang="en-US" altLang="zh-TW" sz="2400" i="1" dirty="0">
                <a:solidFill>
                  <a:schemeClr val="tx1"/>
                </a:solidFill>
                <a:latin typeface="Symbol" pitchFamily="18" charset="2"/>
              </a:rPr>
              <a:t>F</a:t>
            </a:r>
            <a:r>
              <a:rPr lang="en-US" altLang="zh-TW" sz="2400" i="1" baseline="-25000" dirty="0">
                <a:solidFill>
                  <a:schemeClr val="tx1"/>
                </a:solidFill>
              </a:rPr>
              <a:t>B</a:t>
            </a:r>
            <a:r>
              <a:rPr lang="en-US" altLang="zh-TW" sz="2400" i="1" dirty="0">
                <a:solidFill>
                  <a:schemeClr val="tx1"/>
                </a:solidFill>
              </a:rPr>
              <a:t> </a:t>
            </a:r>
            <a:r>
              <a:rPr lang="en-US" altLang="zh-TW" sz="2400" dirty="0">
                <a:solidFill>
                  <a:schemeClr val="tx1"/>
                </a:solidFill>
              </a:rPr>
              <a:t>through the central region of the </a:t>
            </a:r>
            <a:r>
              <a:rPr lang="en-US" altLang="zh-TW" sz="2400" dirty="0" smtClean="0">
                <a:solidFill>
                  <a:schemeClr val="tx1"/>
                </a:solidFill>
              </a:rPr>
              <a:t>inductor. The </a:t>
            </a:r>
            <a:r>
              <a:rPr lang="en-US" altLang="zh-TW" sz="2400" dirty="0">
                <a:solidFill>
                  <a:schemeClr val="tx1"/>
                </a:solidFill>
              </a:rPr>
              <a:t>inductance of the inductor is </a:t>
            </a:r>
            <a:r>
              <a:rPr lang="en-US" altLang="zh-TW" sz="2400" dirty="0" smtClean="0">
                <a:solidFill>
                  <a:schemeClr val="tx1"/>
                </a:solidFill>
              </a:rPr>
              <a:t>then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i="1" dirty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400" i="1" dirty="0" smtClean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i="1" dirty="0" smtClean="0">
                <a:solidFill>
                  <a:schemeClr val="tx1"/>
                </a:solidFill>
              </a:rPr>
              <a:t>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is the inductance</a:t>
            </a:r>
          </a:p>
          <a:p>
            <a:pPr lvl="1" eaLnBrk="1" hangingPunct="1">
              <a:buFontTx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Measured in Henrys (H)</a:t>
            </a:r>
          </a:p>
        </p:txBody>
      </p:sp>
      <p:grpSp>
        <p:nvGrpSpPr>
          <p:cNvPr id="3076" name="Group 57"/>
          <p:cNvGrpSpPr>
            <a:grpSpLocks/>
          </p:cNvGrpSpPr>
          <p:nvPr/>
        </p:nvGrpSpPr>
        <p:grpSpPr bwMode="auto">
          <a:xfrm>
            <a:off x="7391400" y="1812380"/>
            <a:ext cx="1270000" cy="457200"/>
            <a:chOff x="2064" y="3888"/>
            <a:chExt cx="960" cy="288"/>
          </a:xfrm>
        </p:grpSpPr>
        <p:sp>
          <p:nvSpPr>
            <p:cNvPr id="3114" name="Arc 58"/>
            <p:cNvSpPr>
              <a:spLocks/>
            </p:cNvSpPr>
            <p:nvPr/>
          </p:nvSpPr>
          <p:spPr bwMode="auto">
            <a:xfrm rot="10800000" flipV="1">
              <a:off x="2208" y="3888"/>
              <a:ext cx="240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5" name="Arc 59"/>
            <p:cNvSpPr>
              <a:spLocks/>
            </p:cNvSpPr>
            <p:nvPr/>
          </p:nvSpPr>
          <p:spPr bwMode="auto">
            <a:xfrm rot="10800000">
              <a:off x="2352" y="4030"/>
              <a:ext cx="96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6" name="Arc 60"/>
            <p:cNvSpPr>
              <a:spLocks/>
            </p:cNvSpPr>
            <p:nvPr/>
          </p:nvSpPr>
          <p:spPr bwMode="auto">
            <a:xfrm rot="10800000" flipV="1">
              <a:off x="2352" y="3888"/>
              <a:ext cx="240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7" name="Arc 61"/>
            <p:cNvSpPr>
              <a:spLocks/>
            </p:cNvSpPr>
            <p:nvPr/>
          </p:nvSpPr>
          <p:spPr bwMode="auto">
            <a:xfrm rot="10800000">
              <a:off x="2496" y="4030"/>
              <a:ext cx="96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8" name="Arc 62"/>
            <p:cNvSpPr>
              <a:spLocks/>
            </p:cNvSpPr>
            <p:nvPr/>
          </p:nvSpPr>
          <p:spPr bwMode="auto">
            <a:xfrm rot="10800000" flipV="1">
              <a:off x="2496" y="3888"/>
              <a:ext cx="240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9" name="Arc 63"/>
            <p:cNvSpPr>
              <a:spLocks/>
            </p:cNvSpPr>
            <p:nvPr/>
          </p:nvSpPr>
          <p:spPr bwMode="auto">
            <a:xfrm rot="10800000">
              <a:off x="2640" y="4030"/>
              <a:ext cx="96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0" name="Arc 64"/>
            <p:cNvSpPr>
              <a:spLocks/>
            </p:cNvSpPr>
            <p:nvPr/>
          </p:nvSpPr>
          <p:spPr bwMode="auto">
            <a:xfrm rot="10800000" flipV="1">
              <a:off x="2640" y="3888"/>
              <a:ext cx="240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1" name="Line 65"/>
            <p:cNvSpPr>
              <a:spLocks noChangeShapeType="1"/>
            </p:cNvSpPr>
            <p:nvPr/>
          </p:nvSpPr>
          <p:spPr bwMode="auto">
            <a:xfrm flipH="1">
              <a:off x="2064" y="4032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2" name="Line 66"/>
            <p:cNvSpPr>
              <a:spLocks noChangeShapeType="1"/>
            </p:cNvSpPr>
            <p:nvPr/>
          </p:nvSpPr>
          <p:spPr bwMode="auto">
            <a:xfrm flipH="1">
              <a:off x="2880" y="4032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4" name="Object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0793746"/>
              </p:ext>
            </p:extLst>
          </p:nvPr>
        </p:nvGraphicFramePr>
        <p:xfrm>
          <a:off x="5410200" y="2438400"/>
          <a:ext cx="1100667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3" imgW="660113" imgH="393529" progId="Equation.DSMT4">
                  <p:embed/>
                </p:oleObj>
              </mc:Choice>
              <mc:Fallback>
                <p:oleObj name="Equation" r:id="rId3" imgW="660113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438400"/>
                        <a:ext cx="1100667" cy="78740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5706089"/>
              </p:ext>
            </p:extLst>
          </p:nvPr>
        </p:nvGraphicFramePr>
        <p:xfrm>
          <a:off x="4614333" y="6019800"/>
          <a:ext cx="1481667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5" imgW="888614" imgH="177723" progId="Equation.DSMT4">
                  <p:embed/>
                </p:oleObj>
              </mc:Choice>
              <mc:Fallback>
                <p:oleObj name="Equation" r:id="rId5" imgW="888614" imgH="17772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4333" y="6019800"/>
                        <a:ext cx="1481667" cy="35560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Text Box 69"/>
          <p:cNvSpPr txBox="1">
            <a:spLocks noChangeArrowheads="1"/>
          </p:cNvSpPr>
          <p:nvPr/>
        </p:nvSpPr>
        <p:spPr bwMode="auto">
          <a:xfrm>
            <a:off x="7823200" y="1360524"/>
            <a:ext cx="63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i="1" dirty="0">
                <a:solidFill>
                  <a:schemeClr val="tx1"/>
                </a:solidFill>
              </a:rPr>
              <a:t>L</a:t>
            </a:r>
          </a:p>
        </p:txBody>
      </p:sp>
      <p:pic>
        <p:nvPicPr>
          <p:cNvPr id="51" name="Picture 3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905000" y="4876800"/>
            <a:ext cx="360564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17752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Box 1"/>
          <p:cNvSpPr txBox="1">
            <a:spLocks noChangeArrowheads="1"/>
          </p:cNvSpPr>
          <p:nvPr/>
        </p:nvSpPr>
        <p:spPr bwMode="auto">
          <a:xfrm>
            <a:off x="429690" y="133290"/>
            <a:ext cx="33041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r>
              <a:rPr kumimoji="0" lang="en-US" altLang="zh-TW" sz="20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Inductance </a:t>
            </a:r>
            <a:r>
              <a:rPr kumimoji="0" lang="en-US" altLang="zh-TW" sz="20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of a Solenoid:</a:t>
            </a:r>
          </a:p>
        </p:txBody>
      </p:sp>
      <p:sp>
        <p:nvSpPr>
          <p:cNvPr id="32770" name="TextBox 2"/>
          <p:cNvSpPr txBox="1">
            <a:spLocks noChangeArrowheads="1"/>
          </p:cNvSpPr>
          <p:nvPr/>
        </p:nvSpPr>
        <p:spPr bwMode="auto">
          <a:xfrm>
            <a:off x="381000" y="533400"/>
            <a:ext cx="86106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r>
              <a:rPr kumimoji="0" lang="en-US" altLang="zh-TW" sz="2000" dirty="0"/>
              <a:t>Consider a long solenoid of cross-sectional area </a:t>
            </a:r>
            <a:r>
              <a:rPr kumimoji="0" lang="en-US" altLang="zh-TW" sz="2000" i="1" dirty="0"/>
              <a:t>A, </a:t>
            </a:r>
            <a:r>
              <a:rPr kumimoji="0" lang="en-US" altLang="zh-TW" sz="2000" dirty="0"/>
              <a:t>with number of turns </a:t>
            </a:r>
            <a:r>
              <a:rPr kumimoji="0" lang="en-US" altLang="zh-TW" sz="2000" i="1" dirty="0"/>
              <a:t>N, </a:t>
            </a:r>
            <a:r>
              <a:rPr kumimoji="0" lang="en-US" altLang="zh-TW" sz="2000" dirty="0"/>
              <a:t>and of length </a:t>
            </a:r>
            <a:r>
              <a:rPr kumimoji="0" lang="en-US" altLang="zh-TW" sz="2000" i="1" dirty="0"/>
              <a:t>l</a:t>
            </a:r>
            <a:r>
              <a:rPr kumimoji="0" lang="en-US" altLang="zh-TW" sz="2000" dirty="0"/>
              <a:t>. The flux is</a:t>
            </a:r>
          </a:p>
          <a:p>
            <a:endParaRPr kumimoji="0" lang="en-US" altLang="zh-TW" sz="2000" dirty="0"/>
          </a:p>
          <a:p>
            <a:r>
              <a:rPr kumimoji="0" lang="en-US" altLang="zh-TW" sz="2000" dirty="0"/>
              <a:t>Here </a:t>
            </a:r>
            <a:r>
              <a:rPr kumimoji="0" lang="en-US" altLang="zh-TW" sz="2000" i="1" dirty="0"/>
              <a:t>n</a:t>
            </a:r>
            <a:r>
              <a:rPr kumimoji="0" lang="en-US" altLang="zh-TW" sz="2000" dirty="0"/>
              <a:t> is the number of turns per unit length.</a:t>
            </a:r>
          </a:p>
          <a:p>
            <a:endParaRPr kumimoji="0" lang="en-US" altLang="zh-TW" sz="2000" dirty="0"/>
          </a:p>
          <a:p>
            <a:r>
              <a:rPr kumimoji="0" lang="en-US" altLang="zh-TW" sz="2000" dirty="0"/>
              <a:t>The magnitude of </a:t>
            </a:r>
            <a:r>
              <a:rPr kumimoji="0" lang="en-US" altLang="zh-TW" sz="2000" i="1" dirty="0"/>
              <a:t>B </a:t>
            </a:r>
            <a:r>
              <a:rPr kumimoji="0" lang="en-US" altLang="zh-TW" sz="2000" dirty="0"/>
              <a:t>is given by:</a:t>
            </a:r>
          </a:p>
          <a:p>
            <a:endParaRPr kumimoji="0" lang="en-US" altLang="zh-TW" sz="2000" dirty="0"/>
          </a:p>
          <a:p>
            <a:r>
              <a:rPr kumimoji="0" lang="en-US" altLang="zh-TW" sz="2000" dirty="0"/>
              <a:t>Therefore, </a:t>
            </a:r>
          </a:p>
          <a:p>
            <a:endParaRPr kumimoji="0" lang="en-US" altLang="zh-TW" sz="2000" dirty="0"/>
          </a:p>
          <a:p>
            <a:endParaRPr kumimoji="0" lang="en-US" altLang="zh-TW" sz="2000" dirty="0"/>
          </a:p>
          <a:p>
            <a:r>
              <a:rPr kumimoji="0" lang="en-US" altLang="zh-TW" sz="2000" dirty="0"/>
              <a:t>The </a:t>
            </a:r>
            <a:r>
              <a:rPr kumimoji="0" lang="en-US" altLang="zh-TW" sz="2000" i="1" dirty="0">
                <a:solidFill>
                  <a:srgbClr val="FF0000"/>
                </a:solidFill>
              </a:rPr>
              <a:t>inductance per unit length near the center</a:t>
            </a:r>
            <a:r>
              <a:rPr kumimoji="0" lang="en-US" altLang="zh-TW" sz="2000" dirty="0">
                <a:solidFill>
                  <a:srgbClr val="FF0000"/>
                </a:solidFill>
              </a:rPr>
              <a:t> </a:t>
            </a:r>
            <a:r>
              <a:rPr kumimoji="0" lang="en-US" altLang="zh-TW" sz="2000" dirty="0"/>
              <a:t>is therefore:</a:t>
            </a:r>
          </a:p>
          <a:p>
            <a:endParaRPr kumimoji="0" lang="en-US" altLang="zh-TW" sz="2000" dirty="0"/>
          </a:p>
          <a:p>
            <a:endParaRPr kumimoji="0" lang="en-US" altLang="zh-TW" sz="2000" dirty="0"/>
          </a:p>
          <a:p>
            <a:endParaRPr kumimoji="0" lang="en-US" altLang="zh-TW" sz="2000" dirty="0"/>
          </a:p>
        </p:txBody>
      </p:sp>
      <p:pic>
        <p:nvPicPr>
          <p:cNvPr id="3277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237" y="990600"/>
            <a:ext cx="180975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133600"/>
            <a:ext cx="11715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590800"/>
            <a:ext cx="46005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038600"/>
            <a:ext cx="31242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105400"/>
            <a:ext cx="266700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276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Box 1"/>
          <p:cNvSpPr txBox="1">
            <a:spLocks noChangeArrowheads="1"/>
          </p:cNvSpPr>
          <p:nvPr/>
        </p:nvSpPr>
        <p:spPr bwMode="auto">
          <a:xfrm>
            <a:off x="381000" y="0"/>
            <a:ext cx="197842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r>
              <a:rPr kumimoji="0" lang="en-US" altLang="zh-TW" sz="20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Self-Induction</a:t>
            </a:r>
            <a:r>
              <a:rPr kumimoji="0" lang="en-US" altLang="zh-TW" sz="20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99917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0"/>
            <a:ext cx="3733800" cy="362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767238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590800"/>
            <a:ext cx="2695575" cy="173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800600"/>
            <a:ext cx="444976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50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Box 1"/>
          <p:cNvSpPr txBox="1">
            <a:spLocks noChangeArrowheads="1"/>
          </p:cNvSpPr>
          <p:nvPr/>
        </p:nvSpPr>
        <p:spPr bwMode="auto">
          <a:xfrm>
            <a:off x="263666" y="209490"/>
            <a:ext cx="43845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r>
              <a:rPr kumimoji="0" lang="en-US" altLang="zh-TW" sz="20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Energy </a:t>
            </a:r>
            <a:r>
              <a:rPr kumimoji="0" lang="en-US" altLang="zh-TW" sz="20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Stored in a Magnetic Field:</a:t>
            </a: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57200"/>
            <a:ext cx="3810000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8915" name="Group 6"/>
          <p:cNvGrpSpPr>
            <a:grpSpLocks/>
          </p:cNvGrpSpPr>
          <p:nvPr/>
        </p:nvGrpSpPr>
        <p:grpSpPr bwMode="auto">
          <a:xfrm>
            <a:off x="381000" y="762000"/>
            <a:ext cx="2514600" cy="1600200"/>
            <a:chOff x="5105400" y="533400"/>
            <a:chExt cx="2028825" cy="1362075"/>
          </a:xfrm>
        </p:grpSpPr>
        <p:pic>
          <p:nvPicPr>
            <p:cNvPr id="38920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1600" y="533400"/>
              <a:ext cx="1771650" cy="657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921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5400" y="1371600"/>
              <a:ext cx="2028825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891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90800"/>
            <a:ext cx="19669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7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581400"/>
            <a:ext cx="2346325" cy="90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8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572000"/>
            <a:ext cx="4029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9" name="TextBox 10"/>
          <p:cNvSpPr txBox="1">
            <a:spLocks noChangeArrowheads="1"/>
          </p:cNvSpPr>
          <p:nvPr/>
        </p:nvSpPr>
        <p:spPr bwMode="auto">
          <a:xfrm>
            <a:off x="609600" y="5562600"/>
            <a:ext cx="792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r>
              <a:rPr kumimoji="0" lang="en-US" altLang="zh-TW" sz="2000"/>
              <a:t>This represents the total energy stored by an inductor </a:t>
            </a:r>
            <a:r>
              <a:rPr kumimoji="0" lang="en-US" altLang="zh-TW" sz="2000" i="1"/>
              <a:t>L </a:t>
            </a:r>
            <a:r>
              <a:rPr kumimoji="0" lang="en-US" altLang="zh-TW" sz="2000"/>
              <a:t>carrying a current </a:t>
            </a:r>
            <a:r>
              <a:rPr kumimoji="0" lang="en-US" altLang="zh-TW" sz="2000" i="1"/>
              <a:t>i.</a:t>
            </a:r>
            <a:endParaRPr kumimoji="0" lang="en-US" altLang="zh-TW" sz="2000"/>
          </a:p>
        </p:txBody>
      </p:sp>
    </p:spTree>
    <p:extLst>
      <p:ext uri="{BB962C8B-B14F-4D97-AF65-F5344CB8AC3E}">
        <p14:creationId xmlns:p14="http://schemas.microsoft.com/office/powerpoint/2010/main" val="2579149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Box 1"/>
          <p:cNvSpPr txBox="1">
            <a:spLocks noChangeArrowheads="1"/>
          </p:cNvSpPr>
          <p:nvPr/>
        </p:nvSpPr>
        <p:spPr bwMode="auto">
          <a:xfrm>
            <a:off x="211626" y="209490"/>
            <a:ext cx="451277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r>
              <a:rPr kumimoji="0" lang="en-US" altLang="zh-TW" sz="20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Energy </a:t>
            </a:r>
            <a:r>
              <a:rPr kumimoji="0" lang="en-US" altLang="zh-TW" sz="20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Density of a Magnetic Field:</a:t>
            </a:r>
          </a:p>
        </p:txBody>
      </p:sp>
      <p:sp>
        <p:nvSpPr>
          <p:cNvPr id="40962" name="TextBox 2"/>
          <p:cNvSpPr txBox="1">
            <a:spLocks noChangeArrowheads="1"/>
          </p:cNvSpPr>
          <p:nvPr/>
        </p:nvSpPr>
        <p:spPr bwMode="auto">
          <a:xfrm>
            <a:off x="152400" y="685800"/>
            <a:ext cx="86106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r>
              <a:rPr kumimoji="0" lang="en-US" altLang="zh-TW" sz="2000"/>
              <a:t>Consider a length </a:t>
            </a:r>
            <a:r>
              <a:rPr kumimoji="0" lang="en-US" altLang="zh-TW" sz="2000" i="1"/>
              <a:t>l </a:t>
            </a:r>
            <a:r>
              <a:rPr kumimoji="0" lang="en-US" altLang="zh-TW" sz="2000"/>
              <a:t>near the middle of a long solenoid of cross-sectional area </a:t>
            </a:r>
            <a:r>
              <a:rPr kumimoji="0" lang="en-US" altLang="zh-TW" sz="2000" i="1"/>
              <a:t>A </a:t>
            </a:r>
            <a:r>
              <a:rPr kumimoji="0" lang="en-US" altLang="zh-TW" sz="2000"/>
              <a:t>carrying current</a:t>
            </a:r>
            <a:r>
              <a:rPr kumimoji="0" lang="en-US" altLang="zh-TW" sz="2000" i="1"/>
              <a:t> i; </a:t>
            </a:r>
            <a:r>
              <a:rPr kumimoji="0" lang="en-US" altLang="zh-TW" sz="2000"/>
              <a:t>the volume associated with this length is </a:t>
            </a:r>
            <a:r>
              <a:rPr kumimoji="0" lang="en-US" altLang="zh-TW" sz="2000" i="1"/>
              <a:t>Al. </a:t>
            </a:r>
          </a:p>
          <a:p>
            <a:endParaRPr kumimoji="0" lang="en-US" altLang="zh-TW" sz="1800" i="1">
              <a:solidFill>
                <a:srgbClr val="0070C0"/>
              </a:solidFill>
            </a:endParaRPr>
          </a:p>
        </p:txBody>
      </p:sp>
      <p:grpSp>
        <p:nvGrpSpPr>
          <p:cNvPr id="40963" name="Group 6"/>
          <p:cNvGrpSpPr>
            <a:grpSpLocks/>
          </p:cNvGrpSpPr>
          <p:nvPr/>
        </p:nvGrpSpPr>
        <p:grpSpPr bwMode="auto">
          <a:xfrm>
            <a:off x="1905000" y="1676400"/>
            <a:ext cx="4191000" cy="2895600"/>
            <a:chOff x="2743200" y="3352800"/>
            <a:chExt cx="2597150" cy="1752600"/>
          </a:xfrm>
        </p:grpSpPr>
        <p:pic>
          <p:nvPicPr>
            <p:cNvPr id="2" name="Picture 2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2743200" y="3352800"/>
              <a:ext cx="1759903" cy="175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" name="Picture 3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371975" y="4572000"/>
              <a:ext cx="968375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286000" y="4724400"/>
            <a:ext cx="4997885" cy="914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096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5867400"/>
            <a:ext cx="33480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5558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838200"/>
            <a:ext cx="8153400" cy="5791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</a:rPr>
              <a:t>Sebuah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solenoida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terdiri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dari</a:t>
            </a:r>
            <a:r>
              <a:rPr lang="en-US" sz="2000" dirty="0" smtClean="0">
                <a:solidFill>
                  <a:schemeClr val="tx1"/>
                </a:solidFill>
              </a:rPr>
              <a:t> 300 </a:t>
            </a:r>
            <a:r>
              <a:rPr lang="en-US" sz="2000" dirty="0" err="1" smtClean="0">
                <a:solidFill>
                  <a:schemeClr val="tx1"/>
                </a:solidFill>
              </a:rPr>
              <a:t>lilitan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panjang</a:t>
            </a:r>
            <a:r>
              <a:rPr lang="en-US" sz="2000" dirty="0" smtClean="0">
                <a:solidFill>
                  <a:schemeClr val="tx1"/>
                </a:solidFill>
              </a:rPr>
              <a:t> 40 cm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luas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penampang</a:t>
            </a:r>
            <a:r>
              <a:rPr lang="en-US" sz="2000" dirty="0" smtClean="0">
                <a:solidFill>
                  <a:schemeClr val="tx1"/>
                </a:solidFill>
              </a:rPr>
              <a:t> 6 cm</a:t>
            </a:r>
            <a:r>
              <a:rPr lang="en-US" sz="2000" baseline="30000" dirty="0" smtClean="0">
                <a:solidFill>
                  <a:schemeClr val="tx1"/>
                </a:solidFill>
              </a:rPr>
              <a:t>2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dialiri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arus</a:t>
            </a:r>
            <a:r>
              <a:rPr lang="en-US" sz="2000" dirty="0" smtClean="0">
                <a:solidFill>
                  <a:schemeClr val="tx1"/>
                </a:solidFill>
              </a:rPr>
              <a:t> 2 A. </a:t>
            </a:r>
            <a:r>
              <a:rPr lang="en-US" sz="2000" dirty="0" err="1" smtClean="0">
                <a:solidFill>
                  <a:schemeClr val="tx1"/>
                </a:solidFill>
              </a:rPr>
              <a:t>Hitung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fluks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magnetik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melewati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solenoida</a:t>
            </a:r>
            <a:r>
              <a:rPr lang="en-US" sz="2000" dirty="0" smtClean="0">
                <a:solidFill>
                  <a:schemeClr val="tx1"/>
                </a:solidFill>
              </a:rPr>
              <a:t>! 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2"/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  <a:endParaRPr lang="en-US" sz="2000" dirty="0">
              <a:solidFill>
                <a:schemeClr val="tx1"/>
              </a:solidFill>
            </a:endParaRPr>
          </a:p>
          <a:p>
            <a:pPr marL="457200" indent="-457200" algn="just">
              <a:lnSpc>
                <a:spcPct val="150000"/>
              </a:lnSpc>
              <a:buAutoNum type="arabicPeriod" startAt="2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just">
              <a:lnSpc>
                <a:spcPct val="150000"/>
              </a:lnSpc>
              <a:buAutoNum type="arabicPeriod" startAt="2"/>
            </a:pPr>
            <a:endParaRPr lang="en-US" sz="2000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en-US" sz="20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3"/>
            </a:pPr>
            <a:r>
              <a:rPr lang="en-US" sz="2000" dirty="0" err="1" smtClean="0">
                <a:solidFill>
                  <a:schemeClr val="tx1"/>
                </a:solidFill>
              </a:rPr>
              <a:t>Suatu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solenoida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mempunyai</a:t>
            </a:r>
            <a:r>
              <a:rPr lang="en-US" sz="2000" dirty="0" smtClean="0">
                <a:solidFill>
                  <a:schemeClr val="tx1"/>
                </a:solidFill>
              </a:rPr>
              <a:t> 1000 </a:t>
            </a:r>
            <a:r>
              <a:rPr lang="en-US" sz="2000" dirty="0" err="1" smtClean="0">
                <a:solidFill>
                  <a:schemeClr val="tx1"/>
                </a:solidFill>
              </a:rPr>
              <a:t>lilitan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berjari-jari</a:t>
            </a:r>
            <a:r>
              <a:rPr lang="en-US" sz="2000" dirty="0" smtClean="0">
                <a:solidFill>
                  <a:schemeClr val="tx1"/>
                </a:solidFill>
              </a:rPr>
              <a:t> 1 cm.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en-US" sz="2000" dirty="0" err="1" smtClean="0">
                <a:solidFill>
                  <a:schemeClr val="tx1"/>
                </a:solidFill>
              </a:rPr>
              <a:t>Hitunglah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induktansi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diri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solenoida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jika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panjang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solenoida</a:t>
            </a:r>
            <a:r>
              <a:rPr lang="en-US" sz="2000" dirty="0" smtClean="0">
                <a:solidFill>
                  <a:schemeClr val="tx1"/>
                </a:solidFill>
              </a:rPr>
              <a:t> 25 cm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en-US" sz="2000" dirty="0" err="1" smtClean="0">
                <a:solidFill>
                  <a:schemeClr val="tx1"/>
                </a:solidFill>
              </a:rPr>
              <a:t>Jika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arus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mengalir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dalam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solenoida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naik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laju</a:t>
            </a:r>
            <a:r>
              <a:rPr lang="en-US" sz="2000" dirty="0" smtClean="0">
                <a:solidFill>
                  <a:schemeClr val="tx1"/>
                </a:solidFill>
              </a:rPr>
              <a:t> 100 A/s. </a:t>
            </a:r>
            <a:r>
              <a:rPr lang="en-US" sz="2000" dirty="0" err="1" smtClean="0">
                <a:solidFill>
                  <a:schemeClr val="tx1"/>
                </a:solidFill>
              </a:rPr>
              <a:t>Hitunglah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ggl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induksi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ditimbulkan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24857" y="2209800"/>
            <a:ext cx="2417089" cy="207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657600" y="2028825"/>
            <a:ext cx="5029200" cy="2438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sz="2000" dirty="0" err="1">
                <a:solidFill>
                  <a:schemeClr val="tx1"/>
                </a:solidFill>
              </a:rPr>
              <a:t>Sebuah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pesawat</a:t>
            </a:r>
            <a:r>
              <a:rPr lang="en-US" sz="2000" dirty="0">
                <a:solidFill>
                  <a:schemeClr val="tx1"/>
                </a:solidFill>
              </a:rPr>
              <a:t> jet </a:t>
            </a:r>
            <a:r>
              <a:rPr lang="en-US" sz="2000" dirty="0" err="1">
                <a:solidFill>
                  <a:schemeClr val="tx1"/>
                </a:solidFill>
              </a:rPr>
              <a:t>terbang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dengan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kecepatan</a:t>
            </a:r>
            <a:r>
              <a:rPr lang="en-US" sz="2000" dirty="0">
                <a:solidFill>
                  <a:schemeClr val="tx1"/>
                </a:solidFill>
              </a:rPr>
              <a:t> 720 km/jam. </a:t>
            </a:r>
            <a:r>
              <a:rPr lang="en-US" sz="2000" dirty="0" err="1">
                <a:solidFill>
                  <a:schemeClr val="tx1"/>
                </a:solidFill>
              </a:rPr>
              <a:t>Hitung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ggl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induksi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antara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kedua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ujung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sayapnya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panjangnya</a:t>
            </a:r>
            <a:r>
              <a:rPr lang="en-US" sz="2000" dirty="0">
                <a:solidFill>
                  <a:schemeClr val="tx1"/>
                </a:solidFill>
              </a:rPr>
              <a:t> 12 m, </a:t>
            </a:r>
            <a:r>
              <a:rPr lang="en-US" sz="2000" dirty="0" err="1">
                <a:solidFill>
                  <a:schemeClr val="tx1"/>
                </a:solidFill>
              </a:rPr>
              <a:t>jika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magnetik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bumi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arah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vertikal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sebesar</a:t>
            </a:r>
            <a:r>
              <a:rPr lang="en-US" sz="2000" dirty="0">
                <a:solidFill>
                  <a:schemeClr val="tx1"/>
                </a:solidFill>
              </a:rPr>
              <a:t> 5x10</a:t>
            </a:r>
            <a:r>
              <a:rPr lang="en-US" sz="2000" baseline="30000" dirty="0">
                <a:solidFill>
                  <a:schemeClr val="tx1"/>
                </a:solidFill>
              </a:rPr>
              <a:t>-5</a:t>
            </a:r>
            <a:r>
              <a:rPr lang="en-US" sz="2000" dirty="0">
                <a:solidFill>
                  <a:schemeClr val="tx1"/>
                </a:solidFill>
              </a:rPr>
              <a:t> T. 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92477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</TotalTime>
  <Words>305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Equation</vt:lpstr>
      <vt:lpstr>Inductance inductor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Inductance inductor</dc:title>
  <dc:creator>User</dc:creator>
  <cp:lastModifiedBy>User</cp:lastModifiedBy>
  <cp:revision>14</cp:revision>
  <dcterms:created xsi:type="dcterms:W3CDTF">2015-03-31T06:16:21Z</dcterms:created>
  <dcterms:modified xsi:type="dcterms:W3CDTF">2015-03-31T23:08:32Z</dcterms:modified>
</cp:coreProperties>
</file>