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305" r:id="rId3"/>
    <p:sldId id="296" r:id="rId4"/>
    <p:sldId id="298" r:id="rId5"/>
    <p:sldId id="307" r:id="rId6"/>
    <p:sldId id="280" r:id="rId7"/>
    <p:sldId id="281" r:id="rId8"/>
    <p:sldId id="309" r:id="rId9"/>
    <p:sldId id="325" r:id="rId10"/>
    <p:sldId id="308" r:id="rId11"/>
    <p:sldId id="301" r:id="rId12"/>
    <p:sldId id="310" r:id="rId13"/>
    <p:sldId id="311" r:id="rId14"/>
    <p:sldId id="312" r:id="rId15"/>
    <p:sldId id="320" r:id="rId16"/>
    <p:sldId id="321" r:id="rId17"/>
    <p:sldId id="313" r:id="rId18"/>
    <p:sldId id="317" r:id="rId19"/>
    <p:sldId id="318" r:id="rId20"/>
    <p:sldId id="319" r:id="rId21"/>
    <p:sldId id="314" r:id="rId22"/>
    <p:sldId id="322" r:id="rId23"/>
    <p:sldId id="324" r:id="rId24"/>
    <p:sldId id="326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702817-A0DF-4539-90E4-98F55AD76BD0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77C29C-EE9B-4A16-A41D-82BF5EB22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580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2E84D8-8A73-41A3-97C0-508A42E7D715}" type="slidenum">
              <a:rPr lang="en-US"/>
              <a:pPr/>
              <a:t>8</a:t>
            </a:fld>
            <a:endParaRPr lang="en-US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C2A8DC9-4235-4553-BD2D-69544A01868F}" type="slidenum">
              <a:rPr lang="en-US" sz="1200" b="0" smtClean="0"/>
              <a:pPr eaLnBrk="1" hangingPunct="1"/>
              <a:t>10</a:t>
            </a:fld>
            <a:endParaRPr lang="en-US" sz="1200" b="0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D2E548-3D53-46AC-A9A9-0E29D499BB97}" type="slidenum">
              <a:rPr lang="en-US"/>
              <a:pPr/>
              <a:t>11</a:t>
            </a:fld>
            <a:endParaRPr lang="en-U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5B070AA-EA39-4113-BD6D-5D126AEB36D8}" type="slidenum">
              <a:rPr lang="en-US" sz="1200" b="0" smtClean="0"/>
              <a:pPr eaLnBrk="1" hangingPunct="1"/>
              <a:t>12</a:t>
            </a:fld>
            <a:endParaRPr lang="en-US" sz="1200" b="0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6339D41-1B3A-401A-A03E-503717CC2970}" type="slidenum">
              <a:rPr lang="en-US" sz="1200" b="0" smtClean="0"/>
              <a:pPr eaLnBrk="1" hangingPunct="1"/>
              <a:t>13</a:t>
            </a:fld>
            <a:endParaRPr lang="en-US" sz="1200" b="0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7A5B9BE-7616-4B3E-AC16-5B5C380D06C1}" type="slidenum">
              <a:rPr lang="en-US" sz="1200" b="0" smtClean="0"/>
              <a:pPr eaLnBrk="1" hangingPunct="1"/>
              <a:t>14</a:t>
            </a:fld>
            <a:endParaRPr lang="en-US" sz="1200" b="0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AE35FD9-9AA6-41AF-B6D7-DBD011490127}" type="slidenum">
              <a:rPr lang="en-US" sz="1200" b="0" smtClean="0"/>
              <a:pPr eaLnBrk="1" hangingPunct="1"/>
              <a:t>15</a:t>
            </a:fld>
            <a:endParaRPr lang="en-US" sz="1200" b="0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DEBABFB-3622-4534-AEA1-D3E8EDDC77F3}" type="slidenum">
              <a:rPr lang="en-US" sz="1200" b="0" smtClean="0"/>
              <a:pPr eaLnBrk="1" hangingPunct="1"/>
              <a:t>17</a:t>
            </a:fld>
            <a:endParaRPr lang="en-US" sz="1200" b="0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AD6E980-2B1C-4960-B100-4BED24E57EB4}" type="slidenum">
              <a:rPr lang="en-US" sz="1200" b="0" smtClean="0"/>
              <a:pPr eaLnBrk="1" hangingPunct="1"/>
              <a:t>21</a:t>
            </a:fld>
            <a:endParaRPr lang="en-US" sz="1200" b="0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3ECC4-C527-4D4D-906A-4D306EEDC15E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46700-3230-4FAD-AC80-74E398854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000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3ECC4-C527-4D4D-906A-4D306EEDC15E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46700-3230-4FAD-AC80-74E398854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497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3ECC4-C527-4D4D-906A-4D306EEDC15E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46700-3230-4FAD-AC80-74E398854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917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3ECC4-C527-4D4D-906A-4D306EEDC15E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46700-3230-4FAD-AC80-74E398854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377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3ECC4-C527-4D4D-906A-4D306EEDC15E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46700-3230-4FAD-AC80-74E398854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239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3ECC4-C527-4D4D-906A-4D306EEDC15E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46700-3230-4FAD-AC80-74E398854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676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3ECC4-C527-4D4D-906A-4D306EEDC15E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46700-3230-4FAD-AC80-74E398854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29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3ECC4-C527-4D4D-906A-4D306EEDC15E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46700-3230-4FAD-AC80-74E398854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060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3ECC4-C527-4D4D-906A-4D306EEDC15E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46700-3230-4FAD-AC80-74E398854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395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3ECC4-C527-4D4D-906A-4D306EEDC15E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46700-3230-4FAD-AC80-74E398854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5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3ECC4-C527-4D4D-906A-4D306EEDC15E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46700-3230-4FAD-AC80-74E398854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072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3ECC4-C527-4D4D-906A-4D306EEDC15E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C46700-3230-4FAD-AC80-74E398854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25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Electric Field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Wenny</a:t>
            </a:r>
            <a:r>
              <a:rPr lang="en-US" dirty="0" smtClean="0"/>
              <a:t> </a:t>
            </a:r>
            <a:r>
              <a:rPr lang="en-US" dirty="0" err="1" smtClean="0"/>
              <a:t>Maulina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3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23_06Flux_Surfa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4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4191000" y="304800"/>
            <a:ext cx="4343400" cy="502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0">
                <a:latin typeface="Comic Sans MS" pitchFamily="66" charset="0"/>
              </a:rPr>
              <a:t>(a) The electric flux through the surface = EA. 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b="0">
                <a:latin typeface="Comic Sans MS" pitchFamily="66" charset="0"/>
              </a:rPr>
              <a:t>(b) When the area vector makes an angle</a:t>
            </a:r>
            <a:r>
              <a:rPr lang="en-US" sz="2400" b="0"/>
              <a:t> </a:t>
            </a:r>
            <a:r>
              <a:rPr lang="en-US" sz="2400" b="0">
                <a:latin typeface="Symbol" pitchFamily="18" charset="2"/>
              </a:rPr>
              <a:t>f</a:t>
            </a:r>
            <a:r>
              <a:rPr lang="en-US" sz="2400" b="0"/>
              <a:t> </a:t>
            </a:r>
            <a:r>
              <a:rPr lang="en-US" sz="2400" b="0">
                <a:latin typeface="Comic Sans MS" pitchFamily="66" charset="0"/>
              </a:rPr>
              <a:t>with the vector </a:t>
            </a:r>
            <a:r>
              <a:rPr lang="en-US" sz="2400">
                <a:latin typeface="Comic Sans MS" pitchFamily="66" charset="0"/>
              </a:rPr>
              <a:t>E</a:t>
            </a:r>
            <a:r>
              <a:rPr lang="en-US" sz="2400" b="0">
                <a:latin typeface="Comic Sans MS" pitchFamily="66" charset="0"/>
              </a:rPr>
              <a:t>, the area projected onto a plane oriented perpendicular to the flow is A </a:t>
            </a:r>
            <a:r>
              <a:rPr lang="en-US">
                <a:latin typeface="Comic Sans MS" pitchFamily="66" charset="0"/>
              </a:rPr>
              <a:t>perp</a:t>
            </a:r>
            <a:r>
              <a:rPr lang="en-US" sz="2400" b="0">
                <a:latin typeface="Comic Sans MS" pitchFamily="66" charset="0"/>
              </a:rPr>
              <a:t>.   = A cos</a:t>
            </a:r>
            <a:r>
              <a:rPr lang="en-US" sz="2400" b="0"/>
              <a:t> </a:t>
            </a:r>
            <a:r>
              <a:rPr lang="en-US" sz="2400" b="0">
                <a:latin typeface="Symbol" pitchFamily="18" charset="2"/>
              </a:rPr>
              <a:t>f</a:t>
            </a:r>
            <a:r>
              <a:rPr lang="en-US" sz="2400" b="0"/>
              <a:t>.  </a:t>
            </a:r>
            <a:r>
              <a:rPr lang="en-US" sz="2400" b="0">
                <a:latin typeface="Comic Sans MS" pitchFamily="66" charset="0"/>
              </a:rPr>
              <a:t>The flux is zero when</a:t>
            </a:r>
            <a:r>
              <a:rPr lang="en-US" sz="2400" b="0"/>
              <a:t> </a:t>
            </a:r>
            <a:r>
              <a:rPr lang="en-US" sz="2400" b="0">
                <a:latin typeface="Symbol" pitchFamily="18" charset="2"/>
              </a:rPr>
              <a:t>f</a:t>
            </a:r>
            <a:r>
              <a:rPr lang="en-US" sz="2400" b="0"/>
              <a:t> </a:t>
            </a:r>
            <a:r>
              <a:rPr lang="en-US" sz="2400" b="0">
                <a:latin typeface="Comic Sans MS" pitchFamily="66" charset="0"/>
              </a:rPr>
              <a:t>= 90</a:t>
            </a:r>
            <a:r>
              <a:rPr lang="en-US" sz="2400" b="0" baseline="30000">
                <a:latin typeface="Comic Sans MS" pitchFamily="66" charset="0"/>
              </a:rPr>
              <a:t>o</a:t>
            </a:r>
            <a:r>
              <a:rPr lang="en-US" sz="2400" b="0">
                <a:latin typeface="Comic Sans MS" pitchFamily="66" charset="0"/>
              </a:rPr>
              <a:t> because the rectangle lies in a plane parallel to the flow and no fluid flows through the rectangle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4191000" y="5715000"/>
            <a:ext cx="4648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0">
                <a:latin typeface="Comic Sans MS" pitchFamily="66" charset="0"/>
              </a:rPr>
              <a:t>A flat surface in a uniform electric field.</a:t>
            </a:r>
          </a:p>
        </p:txBody>
      </p:sp>
    </p:spTree>
    <p:extLst>
      <p:ext uri="{BB962C8B-B14F-4D97-AF65-F5344CB8AC3E}">
        <p14:creationId xmlns:p14="http://schemas.microsoft.com/office/powerpoint/2010/main" val="13373423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2"/>
          <p:cNvSpPr txBox="1">
            <a:spLocks noChangeArrowheads="1"/>
          </p:cNvSpPr>
          <p:nvPr/>
        </p:nvSpPr>
        <p:spPr bwMode="auto">
          <a:xfrm>
            <a:off x="304800" y="152400"/>
            <a:ext cx="8610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 smtClean="0"/>
              <a:t>Electric </a:t>
            </a:r>
            <a:r>
              <a:rPr lang="en-US" sz="3200" dirty="0"/>
              <a:t>Flux and Gauss’s Law</a:t>
            </a:r>
          </a:p>
        </p:txBody>
      </p:sp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457200" y="1066800"/>
            <a:ext cx="83058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000" dirty="0"/>
              <a:t>Gauss’s law states that the electric flux through a closed surface is proportional to the charge enclosed by the surface:</a:t>
            </a:r>
          </a:p>
        </p:txBody>
      </p:sp>
      <p:pic>
        <p:nvPicPr>
          <p:cNvPr id="798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86000"/>
            <a:ext cx="2914650" cy="166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8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029200"/>
            <a:ext cx="6027738" cy="114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878" name="Picture 6" descr="FG19_2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7" r="12727"/>
          <a:stretch>
            <a:fillRect/>
          </a:stretch>
        </p:blipFill>
        <p:spPr bwMode="auto">
          <a:xfrm>
            <a:off x="4953000" y="2133600"/>
            <a:ext cx="31242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466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23_09Flux_Sphe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80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4876800" y="0"/>
            <a:ext cx="4267200" cy="560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>
                <a:latin typeface="Symbol" pitchFamily="18" charset="2"/>
              </a:rPr>
              <a:t>F</a:t>
            </a:r>
            <a:r>
              <a:rPr lang="en-US" sz="2800" baseline="-25000"/>
              <a:t>E</a:t>
            </a:r>
            <a:r>
              <a:rPr lang="en-US" sz="2800" b="0"/>
              <a:t> </a:t>
            </a:r>
            <a:r>
              <a:rPr lang="en-US" sz="2800" b="0">
                <a:latin typeface="Comic Sans MS" pitchFamily="66" charset="0"/>
              </a:rPr>
              <a:t>=</a:t>
            </a:r>
            <a:r>
              <a:rPr lang="en-US" sz="2800" b="0"/>
              <a:t> </a:t>
            </a:r>
            <a:r>
              <a:rPr lang="en-US" sz="2800">
                <a:latin typeface="Symbol" pitchFamily="18" charset="2"/>
              </a:rPr>
              <a:t>ò</a:t>
            </a:r>
            <a:r>
              <a:rPr lang="en-US" sz="2800" b="0"/>
              <a:t> </a:t>
            </a:r>
            <a:r>
              <a:rPr lang="en-US" sz="2800">
                <a:latin typeface="Comic Sans MS" pitchFamily="66" charset="0"/>
              </a:rPr>
              <a:t>E </a:t>
            </a:r>
            <a:r>
              <a:rPr lang="en-US" sz="4800" baseline="30000">
                <a:latin typeface="Comic Sans MS" pitchFamily="66" charset="0"/>
              </a:rPr>
              <a:t>.</a:t>
            </a:r>
            <a:r>
              <a:rPr lang="en-US" sz="2800">
                <a:latin typeface="Comic Sans MS" pitchFamily="66" charset="0"/>
              </a:rPr>
              <a:t> dA</a:t>
            </a:r>
            <a:r>
              <a:rPr lang="en-US" sz="2800" b="0">
                <a:latin typeface="Comic Sans MS" pitchFamily="66" charset="0"/>
              </a:rPr>
              <a:t> </a:t>
            </a:r>
            <a:br>
              <a:rPr lang="en-US" sz="2800" b="0">
                <a:latin typeface="Comic Sans MS" pitchFamily="66" charset="0"/>
              </a:rPr>
            </a:br>
            <a:r>
              <a:rPr lang="en-US" sz="2800" b="0"/>
              <a:t> </a:t>
            </a:r>
            <a:r>
              <a:rPr lang="en-US" sz="2800" b="0">
                <a:latin typeface="Comic Sans MS" pitchFamily="66" charset="0"/>
              </a:rPr>
              <a:t>=</a:t>
            </a:r>
            <a:r>
              <a:rPr lang="en-US" sz="2800" b="0"/>
              <a:t> </a:t>
            </a:r>
            <a:r>
              <a:rPr lang="en-US" sz="2800">
                <a:latin typeface="Symbol" pitchFamily="18" charset="2"/>
              </a:rPr>
              <a:t>ò</a:t>
            </a:r>
            <a:r>
              <a:rPr lang="en-US" sz="2800" b="0"/>
              <a:t> </a:t>
            </a:r>
            <a:r>
              <a:rPr lang="en-US" sz="2800" b="0">
                <a:latin typeface="Comic Sans MS" pitchFamily="66" charset="0"/>
              </a:rPr>
              <a:t>E dA cos</a:t>
            </a:r>
            <a:r>
              <a:rPr lang="en-US" sz="2800" b="0"/>
              <a:t> </a:t>
            </a:r>
            <a:r>
              <a:rPr lang="en-US" sz="2800" b="0">
                <a:latin typeface="Symbol" pitchFamily="18" charset="2"/>
              </a:rPr>
              <a:t>f</a:t>
            </a:r>
            <a:r>
              <a:rPr lang="en-US" sz="2800" b="0"/>
              <a:t> </a:t>
            </a:r>
            <a:br>
              <a:rPr lang="en-US" sz="2800" b="0"/>
            </a:br>
            <a:r>
              <a:rPr lang="en-US" sz="2800" b="0"/>
              <a:t> </a:t>
            </a:r>
            <a:r>
              <a:rPr lang="en-US" sz="2800" b="0">
                <a:solidFill>
                  <a:srgbClr val="FF3300"/>
                </a:solidFill>
                <a:latin typeface="Comic Sans MS" pitchFamily="66" charset="0"/>
              </a:rPr>
              <a:t>=</a:t>
            </a:r>
            <a:r>
              <a:rPr lang="en-US" sz="2800" b="0">
                <a:solidFill>
                  <a:srgbClr val="FF3300"/>
                </a:solidFill>
              </a:rPr>
              <a:t> </a:t>
            </a:r>
            <a:r>
              <a:rPr lang="en-US" sz="2800">
                <a:solidFill>
                  <a:srgbClr val="FF3300"/>
                </a:solidFill>
                <a:latin typeface="Symbol" pitchFamily="18" charset="2"/>
              </a:rPr>
              <a:t>ò</a:t>
            </a:r>
            <a:r>
              <a:rPr lang="en-US" sz="2800" b="0">
                <a:solidFill>
                  <a:srgbClr val="FF3300"/>
                </a:solidFill>
              </a:rPr>
              <a:t> </a:t>
            </a:r>
            <a:r>
              <a:rPr lang="en-US" sz="2800" b="0">
                <a:solidFill>
                  <a:srgbClr val="FF3300"/>
                </a:solidFill>
                <a:latin typeface="Comic Sans MS" pitchFamily="66" charset="0"/>
              </a:rPr>
              <a:t> E dA = E</a:t>
            </a:r>
            <a:r>
              <a:rPr lang="en-US" sz="2800" b="0">
                <a:solidFill>
                  <a:srgbClr val="FF3300"/>
                </a:solidFill>
              </a:rPr>
              <a:t> </a:t>
            </a:r>
            <a:r>
              <a:rPr lang="en-US" sz="2800">
                <a:solidFill>
                  <a:srgbClr val="FF3300"/>
                </a:solidFill>
                <a:latin typeface="Symbol" pitchFamily="18" charset="2"/>
              </a:rPr>
              <a:t>ò</a:t>
            </a:r>
            <a:r>
              <a:rPr lang="en-US" sz="2800" b="0">
                <a:solidFill>
                  <a:srgbClr val="FF3300"/>
                </a:solidFill>
              </a:rPr>
              <a:t> </a:t>
            </a:r>
            <a:r>
              <a:rPr lang="en-US" sz="2800" b="0">
                <a:solidFill>
                  <a:srgbClr val="FF3300"/>
                </a:solidFill>
                <a:latin typeface="Comic Sans MS" pitchFamily="66" charset="0"/>
              </a:rPr>
              <a:t>dA</a:t>
            </a:r>
            <a:r>
              <a:rPr lang="en-US" sz="2800" b="0">
                <a:latin typeface="Comic Sans MS" pitchFamily="66" charset="0"/>
              </a:rPr>
              <a:t/>
            </a:r>
            <a:br>
              <a:rPr lang="en-US" sz="2800" b="0">
                <a:latin typeface="Comic Sans MS" pitchFamily="66" charset="0"/>
              </a:rPr>
            </a:br>
            <a:r>
              <a:rPr lang="en-US" sz="2800" b="0">
                <a:latin typeface="Comic Sans MS" pitchFamily="66" charset="0"/>
              </a:rPr>
              <a:t> = E (4</a:t>
            </a:r>
            <a:r>
              <a:rPr lang="en-US" sz="2800" b="0">
                <a:latin typeface="Euclid Symbol" pitchFamily="18" charset="2"/>
              </a:rPr>
              <a:t>p</a:t>
            </a:r>
            <a:r>
              <a:rPr lang="en-US" sz="2800" b="0">
                <a:latin typeface="Comic Sans MS" pitchFamily="66" charset="0"/>
              </a:rPr>
              <a:t> R</a:t>
            </a:r>
            <a:r>
              <a:rPr lang="en-US" sz="2800" baseline="30000">
                <a:latin typeface="Comic Sans MS" pitchFamily="66" charset="0"/>
              </a:rPr>
              <a:t>2</a:t>
            </a:r>
            <a:r>
              <a:rPr lang="en-US" sz="2800" b="0">
                <a:latin typeface="Comic Sans MS" pitchFamily="66" charset="0"/>
              </a:rPr>
              <a:t>)  </a:t>
            </a:r>
            <a:br>
              <a:rPr lang="en-US" sz="2800" b="0">
                <a:latin typeface="Comic Sans MS" pitchFamily="66" charset="0"/>
              </a:rPr>
            </a:br>
            <a:r>
              <a:rPr lang="en-US" sz="2800" b="0">
                <a:latin typeface="Comic Sans MS" pitchFamily="66" charset="0"/>
              </a:rPr>
              <a:t> = (1/4</a:t>
            </a:r>
            <a:r>
              <a:rPr lang="en-US" sz="2800" b="0">
                <a:latin typeface="Euclid Symbol" pitchFamily="18" charset="2"/>
              </a:rPr>
              <a:t>p</a:t>
            </a:r>
            <a:r>
              <a:rPr lang="en-US" sz="2800" b="0"/>
              <a:t> </a:t>
            </a:r>
            <a:r>
              <a:rPr lang="en-US" sz="2800">
                <a:latin typeface="Symbol" pitchFamily="18" charset="2"/>
              </a:rPr>
              <a:t>e</a:t>
            </a:r>
            <a:r>
              <a:rPr lang="en-US" sz="2800" baseline="-25000"/>
              <a:t>o</a:t>
            </a:r>
            <a:r>
              <a:rPr lang="en-US" sz="2800" b="0"/>
              <a:t>) </a:t>
            </a:r>
            <a:r>
              <a:rPr lang="en-US" sz="2800" b="0">
                <a:latin typeface="Comic Sans MS" pitchFamily="66" charset="0"/>
              </a:rPr>
              <a:t>q /R</a:t>
            </a:r>
            <a:r>
              <a:rPr lang="en-US" sz="2800" baseline="30000">
                <a:latin typeface="Comic Sans MS" pitchFamily="66" charset="0"/>
              </a:rPr>
              <a:t>2</a:t>
            </a:r>
            <a:r>
              <a:rPr lang="en-US" sz="2800" b="0">
                <a:latin typeface="Comic Sans MS" pitchFamily="66" charset="0"/>
              </a:rPr>
              <a:t>) (</a:t>
            </a:r>
            <a:r>
              <a:rPr lang="en-US" sz="2800" b="0"/>
              <a:t>4</a:t>
            </a:r>
            <a:r>
              <a:rPr lang="en-US" sz="2800" b="0">
                <a:latin typeface="Symbol" pitchFamily="18" charset="2"/>
              </a:rPr>
              <a:t>p</a:t>
            </a:r>
            <a:r>
              <a:rPr lang="en-US" sz="2800" b="0"/>
              <a:t> </a:t>
            </a:r>
            <a:r>
              <a:rPr lang="en-US" sz="2800" b="0">
                <a:latin typeface="Comic Sans MS" pitchFamily="66" charset="0"/>
              </a:rPr>
              <a:t>R</a:t>
            </a:r>
            <a:r>
              <a:rPr lang="en-US" sz="2800" baseline="30000">
                <a:latin typeface="Comic Sans MS" pitchFamily="66" charset="0"/>
              </a:rPr>
              <a:t>2</a:t>
            </a:r>
            <a:r>
              <a:rPr lang="en-US" sz="2800" b="0">
                <a:latin typeface="Comic Sans MS" pitchFamily="66" charset="0"/>
              </a:rPr>
              <a:t>)</a:t>
            </a:r>
            <a:br>
              <a:rPr lang="en-US" sz="2800" b="0">
                <a:latin typeface="Comic Sans MS" pitchFamily="66" charset="0"/>
              </a:rPr>
            </a:br>
            <a:r>
              <a:rPr lang="en-US" sz="2800" b="0">
                <a:latin typeface="Comic Sans MS" pitchFamily="66" charset="0"/>
              </a:rPr>
              <a:t> = q /</a:t>
            </a:r>
            <a:r>
              <a:rPr lang="en-US" sz="2800" b="0"/>
              <a:t> </a:t>
            </a:r>
            <a:r>
              <a:rPr lang="en-US" sz="2800">
                <a:latin typeface="Symbol" pitchFamily="18" charset="2"/>
              </a:rPr>
              <a:t>e</a:t>
            </a:r>
            <a:r>
              <a:rPr lang="en-US" sz="2800" baseline="-25000"/>
              <a:t>o</a:t>
            </a:r>
            <a:r>
              <a:rPr lang="en-US" sz="2800" b="0"/>
              <a:t>. </a:t>
            </a:r>
            <a:br>
              <a:rPr lang="en-US" sz="2800" b="0"/>
            </a:br>
            <a:r>
              <a:rPr lang="en-US" sz="2800" b="0">
                <a:latin typeface="Comic Sans MS" pitchFamily="66" charset="0"/>
              </a:rPr>
              <a:t>So the electric flux </a:t>
            </a:r>
            <a:r>
              <a:rPr lang="en-US" sz="2800" b="0"/>
              <a:t> </a:t>
            </a:r>
            <a:br>
              <a:rPr lang="en-US" sz="2800" b="0"/>
            </a:br>
            <a:r>
              <a:rPr lang="en-US" sz="2800">
                <a:solidFill>
                  <a:srgbClr val="FF3300"/>
                </a:solidFill>
                <a:latin typeface="Symbol" pitchFamily="18" charset="2"/>
              </a:rPr>
              <a:t>F</a:t>
            </a:r>
            <a:r>
              <a:rPr lang="en-US" sz="2800" baseline="-25000">
                <a:solidFill>
                  <a:srgbClr val="FF3300"/>
                </a:solidFill>
              </a:rPr>
              <a:t>E</a:t>
            </a:r>
            <a:r>
              <a:rPr lang="en-US" sz="2800" b="0">
                <a:solidFill>
                  <a:srgbClr val="FF3300"/>
                </a:solidFill>
              </a:rPr>
              <a:t> </a:t>
            </a:r>
            <a:r>
              <a:rPr lang="en-US" sz="2800" b="0">
                <a:solidFill>
                  <a:srgbClr val="FF3300"/>
                </a:solidFill>
                <a:latin typeface="Comic Sans MS" pitchFamily="66" charset="0"/>
              </a:rPr>
              <a:t>= q /</a:t>
            </a:r>
            <a:r>
              <a:rPr lang="en-US" sz="2800" b="0">
                <a:solidFill>
                  <a:srgbClr val="FF3300"/>
                </a:solidFill>
              </a:rPr>
              <a:t> </a:t>
            </a:r>
            <a:r>
              <a:rPr lang="en-US" sz="2800">
                <a:solidFill>
                  <a:srgbClr val="FF3300"/>
                </a:solidFill>
                <a:latin typeface="Symbol" pitchFamily="18" charset="2"/>
              </a:rPr>
              <a:t>e</a:t>
            </a:r>
            <a:r>
              <a:rPr lang="en-US" sz="2800" baseline="-25000">
                <a:solidFill>
                  <a:srgbClr val="FF3300"/>
                </a:solidFill>
              </a:rPr>
              <a:t>o</a:t>
            </a:r>
            <a:r>
              <a:rPr lang="en-US" sz="2800" b="0">
                <a:solidFill>
                  <a:srgbClr val="FF3300"/>
                </a:solidFill>
              </a:rPr>
              <a:t>.</a:t>
            </a:r>
            <a:r>
              <a:rPr lang="en-US" sz="2800" b="0"/>
              <a:t> 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800" b="0">
                <a:latin typeface="Comic Sans MS" pitchFamily="66" charset="0"/>
              </a:rPr>
              <a:t>Now we can write </a:t>
            </a:r>
            <a:r>
              <a:rPr lang="en-US" sz="2800">
                <a:solidFill>
                  <a:srgbClr val="FF3300"/>
                </a:solidFill>
                <a:latin typeface="Comic Sans MS" pitchFamily="66" charset="0"/>
              </a:rPr>
              <a:t>Gauss's Law:</a:t>
            </a:r>
            <a:br>
              <a:rPr lang="en-US" sz="2800">
                <a:solidFill>
                  <a:srgbClr val="FF3300"/>
                </a:solidFill>
                <a:latin typeface="Comic Sans MS" pitchFamily="66" charset="0"/>
              </a:rPr>
            </a:br>
            <a:r>
              <a:rPr lang="en-US" sz="2800">
                <a:latin typeface="Symbol" pitchFamily="18" charset="2"/>
              </a:rPr>
              <a:t>F</a:t>
            </a:r>
            <a:r>
              <a:rPr lang="en-US" sz="2800" baseline="-25000"/>
              <a:t>E</a:t>
            </a:r>
            <a:r>
              <a:rPr lang="en-US" sz="2800" b="0"/>
              <a:t> </a:t>
            </a:r>
            <a:r>
              <a:rPr lang="en-US" sz="2800" b="0">
                <a:latin typeface="Comic Sans MS" pitchFamily="66" charset="0"/>
              </a:rPr>
              <a:t>=</a:t>
            </a:r>
            <a:r>
              <a:rPr lang="en-US" sz="2800" b="0"/>
              <a:t> </a:t>
            </a:r>
            <a:r>
              <a:rPr lang="en-US" sz="2800">
                <a:latin typeface="Symbol" pitchFamily="18" charset="2"/>
              </a:rPr>
              <a:t>ò</a:t>
            </a:r>
            <a:r>
              <a:rPr lang="en-US" sz="2800" b="0"/>
              <a:t> </a:t>
            </a:r>
            <a:r>
              <a:rPr lang="en-US" sz="2800">
                <a:latin typeface="Comic Sans MS" pitchFamily="66" charset="0"/>
              </a:rPr>
              <a:t>E </a:t>
            </a:r>
            <a:r>
              <a:rPr lang="en-US" sz="4800" baseline="30000">
                <a:latin typeface="Comic Sans MS" pitchFamily="66" charset="0"/>
              </a:rPr>
              <a:t>.</a:t>
            </a:r>
            <a:r>
              <a:rPr lang="en-US" sz="2800">
                <a:latin typeface="Comic Sans MS" pitchFamily="66" charset="0"/>
              </a:rPr>
              <a:t> dA</a:t>
            </a:r>
            <a:r>
              <a:rPr lang="en-US" sz="2800" b="0">
                <a:latin typeface="Comic Sans MS" pitchFamily="66" charset="0"/>
              </a:rPr>
              <a:t> =</a:t>
            </a:r>
            <a:r>
              <a:rPr lang="en-US" sz="2800" b="0"/>
              <a:t> </a:t>
            </a:r>
            <a:br>
              <a:rPr lang="en-US" sz="2800" b="0"/>
            </a:br>
            <a:r>
              <a:rPr lang="en-US" sz="2800">
                <a:latin typeface="Symbol" pitchFamily="18" charset="2"/>
              </a:rPr>
              <a:t>ò</a:t>
            </a:r>
            <a:r>
              <a:rPr lang="en-US" sz="2800"/>
              <a:t> </a:t>
            </a:r>
            <a:r>
              <a:rPr lang="en-US" sz="2800">
                <a:latin typeface="Comic Sans MS" pitchFamily="66" charset="0"/>
              </a:rPr>
              <a:t>|EdA| cos</a:t>
            </a:r>
            <a:r>
              <a:rPr lang="en-US" sz="2800"/>
              <a:t> </a:t>
            </a:r>
            <a:r>
              <a:rPr lang="en-US" sz="2800">
                <a:latin typeface="Symbol" pitchFamily="18" charset="2"/>
              </a:rPr>
              <a:t>f </a:t>
            </a:r>
            <a:r>
              <a:rPr lang="en-US" sz="2800">
                <a:latin typeface="Comic Sans MS" pitchFamily="66" charset="0"/>
              </a:rPr>
              <a:t>=Qencl /</a:t>
            </a:r>
            <a:r>
              <a:rPr lang="en-US" sz="2800">
                <a:latin typeface="Symbol" pitchFamily="18" charset="2"/>
              </a:rPr>
              <a:t>e</a:t>
            </a:r>
            <a:r>
              <a:rPr lang="en-US" sz="2800" baseline="-25000"/>
              <a:t>o</a:t>
            </a:r>
            <a:r>
              <a:rPr lang="en-US" sz="2800" b="0"/>
              <a:t> 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5791200"/>
            <a:ext cx="8915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0">
                <a:latin typeface="Comic Sans MS" pitchFamily="66" charset="0"/>
              </a:rPr>
              <a:t>Electric FLUX through a sphere </a:t>
            </a:r>
            <a:br>
              <a:rPr lang="en-US" sz="3200" b="0">
                <a:latin typeface="Comic Sans MS" pitchFamily="66" charset="0"/>
              </a:rPr>
            </a:br>
            <a:r>
              <a:rPr lang="en-US" sz="3200" b="0">
                <a:latin typeface="Comic Sans MS" pitchFamily="66" charset="0"/>
              </a:rPr>
              <a:t>centered on a point charge q.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4876800" y="4114800"/>
            <a:ext cx="419100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8075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igure22_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14400"/>
            <a:ext cx="79248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b="0"/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>
                <a:latin typeface="Comic Sans MS" pitchFamily="66" charset="0"/>
              </a:rPr>
              <a:t>Spherical Gaussian surfaces</a:t>
            </a:r>
            <a:r>
              <a:rPr lang="en-US" sz="3200" b="0">
                <a:latin typeface="Comic Sans MS" pitchFamily="66" charset="0"/>
              </a:rPr>
              <a:t> around </a:t>
            </a:r>
            <a:br>
              <a:rPr lang="en-US" sz="3200" b="0">
                <a:latin typeface="Comic Sans MS" pitchFamily="66" charset="0"/>
              </a:rPr>
            </a:br>
            <a:r>
              <a:rPr lang="en-US" sz="3200" b="0">
                <a:latin typeface="Comic Sans MS" pitchFamily="66" charset="0"/>
              </a:rPr>
              <a:t>(a) positive and (b) negative point charge.</a:t>
            </a:r>
          </a:p>
        </p:txBody>
      </p:sp>
    </p:spTree>
    <p:extLst>
      <p:ext uri="{BB962C8B-B14F-4D97-AF65-F5344CB8AC3E}">
        <p14:creationId xmlns:p14="http://schemas.microsoft.com/office/powerpoint/2010/main" val="43189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eq_22_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28800"/>
            <a:ext cx="88392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>
                <a:solidFill>
                  <a:srgbClr val="FF3300"/>
                </a:solidFill>
                <a:latin typeface="Comic Sans MS" pitchFamily="66" charset="0"/>
              </a:rPr>
              <a:t>Gauss’s Law</a:t>
            </a:r>
            <a:r>
              <a:rPr lang="en-US" sz="3600" b="0">
                <a:solidFill>
                  <a:srgbClr val="FF3300"/>
                </a:solidFill>
                <a:latin typeface="Comic Sans MS" pitchFamily="66" charset="0"/>
              </a:rPr>
              <a:t> can be used to calculate the magnitude of the </a:t>
            </a:r>
            <a:r>
              <a:rPr lang="en-US" sz="3600" i="1">
                <a:solidFill>
                  <a:srgbClr val="FF3300"/>
                </a:solidFill>
                <a:latin typeface="Comic Sans MS" pitchFamily="66" charset="0"/>
              </a:rPr>
              <a:t>E</a:t>
            </a:r>
            <a:r>
              <a:rPr lang="en-US" sz="3600" b="0">
                <a:solidFill>
                  <a:srgbClr val="FF3300"/>
                </a:solidFill>
                <a:latin typeface="Comic Sans MS" pitchFamily="66" charset="0"/>
              </a:rPr>
              <a:t>  field vector:</a:t>
            </a:r>
          </a:p>
        </p:txBody>
      </p:sp>
    </p:spTree>
    <p:extLst>
      <p:ext uri="{BB962C8B-B14F-4D97-AF65-F5344CB8AC3E}">
        <p14:creationId xmlns:p14="http://schemas.microsoft.com/office/powerpoint/2010/main" val="161322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23_16Cylind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8496300" cy="545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0" y="5303838"/>
            <a:ext cx="91440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0">
                <a:latin typeface="Comic Sans MS" pitchFamily="66" charset="0"/>
              </a:rPr>
              <a:t>A coaxial </a:t>
            </a:r>
            <a:r>
              <a:rPr lang="en-US" sz="3200">
                <a:solidFill>
                  <a:schemeClr val="accent2"/>
                </a:solidFill>
                <a:latin typeface="Comic Sans MS" pitchFamily="66" charset="0"/>
              </a:rPr>
              <a:t>cylindrical</a:t>
            </a:r>
            <a:r>
              <a:rPr lang="en-US" sz="3200" b="0">
                <a:latin typeface="Comic Sans MS" pitchFamily="66" charset="0"/>
              </a:rPr>
              <a:t> </a:t>
            </a:r>
            <a:r>
              <a:rPr lang="en-US" sz="3200">
                <a:latin typeface="Comic Sans MS" pitchFamily="66" charset="0"/>
              </a:rPr>
              <a:t>Gaussian surface</a:t>
            </a:r>
            <a:r>
              <a:rPr lang="en-US" sz="3200" b="0">
                <a:latin typeface="Comic Sans MS" pitchFamily="66" charset="0"/>
              </a:rPr>
              <a:t> is used to find the electric field outside an</a:t>
            </a:r>
            <a:br>
              <a:rPr lang="en-US" sz="3200" b="0">
                <a:latin typeface="Comic Sans MS" pitchFamily="66" charset="0"/>
              </a:rPr>
            </a:br>
            <a:r>
              <a:rPr lang="en-US" sz="3200" b="0">
                <a:latin typeface="Comic Sans MS" pitchFamily="66" charset="0"/>
              </a:rPr>
              <a:t> infinitely long charged wire.</a:t>
            </a:r>
          </a:p>
        </p:txBody>
      </p:sp>
    </p:spTree>
    <p:extLst>
      <p:ext uri="{BB962C8B-B14F-4D97-AF65-F5344CB8AC3E}">
        <p14:creationId xmlns:p14="http://schemas.microsoft.com/office/powerpoint/2010/main" val="18492687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Box 1"/>
          <p:cNvSpPr txBox="1">
            <a:spLocks noChangeArrowheads="1"/>
          </p:cNvSpPr>
          <p:nvPr/>
        </p:nvSpPr>
        <p:spPr bwMode="auto">
          <a:xfrm>
            <a:off x="0" y="0"/>
            <a:ext cx="621208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kumimoji="0" lang="en-US" altLang="zh-TW" sz="20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Applying </a:t>
            </a:r>
            <a:r>
              <a:rPr kumimoji="0" lang="en-US" altLang="zh-TW" sz="20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Gauss’ Law and Cylindrical Symmetry: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81000"/>
            <a:ext cx="416242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457835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519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23_17Cylinder_Pla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0" y="5303838"/>
            <a:ext cx="91440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0">
                <a:latin typeface="Comic Sans MS" pitchFamily="66" charset="0"/>
              </a:rPr>
              <a:t>A </a:t>
            </a:r>
            <a:r>
              <a:rPr lang="en-US" sz="3200">
                <a:latin typeface="Comic Sans MS" pitchFamily="66" charset="0"/>
              </a:rPr>
              <a:t>cylindrical</a:t>
            </a:r>
            <a:r>
              <a:rPr lang="en-US" sz="3200" b="0">
                <a:latin typeface="Comic Sans MS" pitchFamily="66" charset="0"/>
              </a:rPr>
              <a:t> </a:t>
            </a:r>
            <a:r>
              <a:rPr lang="en-US" sz="3200">
                <a:latin typeface="Comic Sans MS" pitchFamily="66" charset="0"/>
              </a:rPr>
              <a:t>Gaussian surface</a:t>
            </a:r>
            <a:r>
              <a:rPr lang="en-US" sz="3200" b="0">
                <a:latin typeface="Comic Sans MS" pitchFamily="66" charset="0"/>
              </a:rPr>
              <a:t> is used to find the electric field of an </a:t>
            </a:r>
            <a:br>
              <a:rPr lang="en-US" sz="3200" b="0">
                <a:latin typeface="Comic Sans MS" pitchFamily="66" charset="0"/>
              </a:rPr>
            </a:br>
            <a:r>
              <a:rPr lang="en-US" sz="3200" b="0" u="sng">
                <a:latin typeface="Comic Sans MS" pitchFamily="66" charset="0"/>
              </a:rPr>
              <a:t>infinite</a:t>
            </a:r>
            <a:r>
              <a:rPr lang="en-US" sz="3200" b="0">
                <a:latin typeface="Comic Sans MS" pitchFamily="66" charset="0"/>
              </a:rPr>
              <a:t> plane sheet of charge. </a:t>
            </a:r>
          </a:p>
        </p:txBody>
      </p:sp>
    </p:spTree>
    <p:extLst>
      <p:ext uri="{BB962C8B-B14F-4D97-AF65-F5344CB8AC3E}">
        <p14:creationId xmlns:p14="http://schemas.microsoft.com/office/powerpoint/2010/main" val="4171885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Box 1"/>
          <p:cNvSpPr txBox="1">
            <a:spLocks noChangeArrowheads="1"/>
          </p:cNvSpPr>
          <p:nvPr/>
        </p:nvSpPr>
        <p:spPr bwMode="auto">
          <a:xfrm>
            <a:off x="0" y="0"/>
            <a:ext cx="74672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kumimoji="0" lang="en-US" altLang="zh-TW" sz="20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kumimoji="0" lang="en-US" altLang="zh-TW" sz="20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Charged Isolated Conductor; The External Electric Field: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1" b="1501"/>
          <a:stretch>
            <a:fillRect/>
          </a:stretch>
        </p:blipFill>
        <p:spPr bwMode="auto">
          <a:xfrm>
            <a:off x="5743575" y="457200"/>
            <a:ext cx="3400425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152400" y="533400"/>
            <a:ext cx="5791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新細明體" charset="0"/>
                <a:cs typeface="新細明體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新細明體" charset="0"/>
              </a:defRPr>
            </a:lvl9pPr>
          </a:lstStyle>
          <a:p>
            <a:pPr marL="342900" indent="-342900">
              <a:buFont typeface="Symbol" charset="0"/>
              <a:buChar char="s"/>
              <a:defRPr/>
            </a:pPr>
            <a:r>
              <a:rPr kumimoji="0" lang="en-US" altLang="zh-TW" dirty="0" smtClean="0">
                <a:solidFill>
                  <a:srgbClr val="000000"/>
                </a:solidFill>
              </a:rPr>
              <a:t>is the charge per unit area. </a:t>
            </a:r>
          </a:p>
          <a:p>
            <a:pPr>
              <a:defRPr/>
            </a:pPr>
            <a:r>
              <a:rPr kumimoji="0" lang="en-US" altLang="zh-TW" i="1" dirty="0" err="1" smtClean="0">
                <a:solidFill>
                  <a:srgbClr val="000000"/>
                </a:solidFill>
              </a:rPr>
              <a:t>q</a:t>
            </a:r>
            <a:r>
              <a:rPr kumimoji="0" lang="en-US" altLang="zh-TW" i="1" baseline="-25000" dirty="0" err="1" smtClean="0">
                <a:solidFill>
                  <a:srgbClr val="000000"/>
                </a:solidFill>
              </a:rPr>
              <a:t>enc</a:t>
            </a:r>
            <a:r>
              <a:rPr kumimoji="0" lang="en-US" altLang="zh-TW" i="1" dirty="0" smtClean="0">
                <a:solidFill>
                  <a:srgbClr val="000000"/>
                </a:solidFill>
              </a:rPr>
              <a:t> </a:t>
            </a:r>
            <a:r>
              <a:rPr kumimoji="0" lang="en-US" altLang="zh-TW" dirty="0" smtClean="0">
                <a:solidFill>
                  <a:srgbClr val="000000"/>
                </a:solidFill>
              </a:rPr>
              <a:t>is equal to </a:t>
            </a:r>
            <a:r>
              <a:rPr kumimoji="0" lang="en-US" altLang="zh-TW" i="1" dirty="0" err="1" smtClean="0">
                <a:solidFill>
                  <a:srgbClr val="000000"/>
                </a:solidFill>
                <a:latin typeface="Symbol" charset="0"/>
              </a:rPr>
              <a:t>s</a:t>
            </a:r>
            <a:r>
              <a:rPr kumimoji="0" lang="en-US" altLang="zh-TW" i="1" dirty="0" err="1" smtClean="0">
                <a:solidFill>
                  <a:srgbClr val="000000"/>
                </a:solidFill>
              </a:rPr>
              <a:t>A</a:t>
            </a:r>
            <a:r>
              <a:rPr kumimoji="0" lang="en-US" altLang="zh-TW" i="1" dirty="0" smtClean="0">
                <a:solidFill>
                  <a:srgbClr val="000000"/>
                </a:solidFill>
              </a:rPr>
              <a:t>.</a:t>
            </a:r>
            <a:endParaRPr kumimoji="0" lang="en-US" altLang="zh-TW" dirty="0" smtClean="0">
              <a:solidFill>
                <a:srgbClr val="000000"/>
              </a:solidFill>
            </a:endParaRPr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371599" y="1905000"/>
            <a:ext cx="201705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447800" y="2819400"/>
            <a:ext cx="443132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urved Right Arrow 7"/>
          <p:cNvSpPr/>
          <p:nvPr/>
        </p:nvSpPr>
        <p:spPr>
          <a:xfrm>
            <a:off x="914400" y="2438400"/>
            <a:ext cx="228600" cy="3810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TW" altLang="en-US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52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Box 1"/>
          <p:cNvSpPr txBox="1">
            <a:spLocks noChangeArrowheads="1"/>
          </p:cNvSpPr>
          <p:nvPr/>
        </p:nvSpPr>
        <p:spPr bwMode="auto">
          <a:xfrm>
            <a:off x="0" y="0"/>
            <a:ext cx="513499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kumimoji="0" lang="en-US" altLang="zh-TW" sz="20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Applying </a:t>
            </a:r>
            <a:r>
              <a:rPr kumimoji="0" lang="en-US" altLang="zh-TW" sz="20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Gauss’ Law, Planar Symmetry</a:t>
            </a:r>
          </a:p>
          <a:p>
            <a:r>
              <a:rPr kumimoji="0" lang="en-US" altLang="zh-TW" sz="2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Non-conducting </a:t>
            </a:r>
            <a:r>
              <a:rPr kumimoji="0" lang="en-US" altLang="zh-TW" sz="20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Sheet: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228600"/>
            <a:ext cx="3286125" cy="625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771" name="Group 6"/>
          <p:cNvGrpSpPr>
            <a:grpSpLocks/>
          </p:cNvGrpSpPr>
          <p:nvPr/>
        </p:nvGrpSpPr>
        <p:grpSpPr bwMode="auto">
          <a:xfrm>
            <a:off x="685800" y="1295400"/>
            <a:ext cx="4419600" cy="3505200"/>
            <a:chOff x="1447800" y="3886200"/>
            <a:chExt cx="2876550" cy="2200275"/>
          </a:xfrm>
        </p:grpSpPr>
        <p:pic>
          <p:nvPicPr>
            <p:cNvPr id="48131" name="Picture 3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1752600" y="3886200"/>
              <a:ext cx="1905000" cy="932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132" name="Picture 4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1447800" y="5486400"/>
              <a:ext cx="2876550" cy="600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70169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 Dipole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800" dirty="0">
                <a:latin typeface="Arial" charset="0"/>
              </a:rPr>
              <a:t>A pair of equal and opposite charges q </a:t>
            </a:r>
            <a:br>
              <a:rPr lang="en-US" sz="2800" dirty="0">
                <a:latin typeface="Arial" charset="0"/>
              </a:rPr>
            </a:br>
            <a:r>
              <a:rPr lang="en-US" sz="2800" dirty="0">
                <a:latin typeface="Arial" charset="0"/>
              </a:rPr>
              <a:t>separated by a displacement d is called an electric dipole. It has an electric dipole moment p=</a:t>
            </a:r>
            <a:r>
              <a:rPr lang="en-US" sz="2800" dirty="0" err="1">
                <a:latin typeface="Arial" charset="0"/>
              </a:rPr>
              <a:t>qd</a:t>
            </a:r>
            <a:r>
              <a:rPr lang="en-US" sz="2800" dirty="0">
                <a:latin typeface="Arial" charset="0"/>
              </a:rPr>
              <a:t>.</a:t>
            </a:r>
            <a:endParaRPr lang="en-US" sz="2800" dirty="0"/>
          </a:p>
        </p:txBody>
      </p:sp>
      <p:pic>
        <p:nvPicPr>
          <p:cNvPr id="4" name="Picture 4" descr="E:\Physics_231\Lectures\Lecture01\TorqueDipo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429000"/>
            <a:ext cx="3886200" cy="3068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800600" y="3611701"/>
            <a:ext cx="4206875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n-US" sz="2000" b="1" dirty="0">
                <a:solidFill>
                  <a:srgbClr val="FF6600"/>
                </a:solidFill>
              </a:rPr>
              <a:t>Given a uniform external field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FF6600"/>
                </a:solidFill>
              </a:rPr>
              <a:t>Then </a:t>
            </a:r>
            <a:r>
              <a:rPr lang="en-US" sz="2000" b="1" dirty="0">
                <a:solidFill>
                  <a:srgbClr val="FF6600"/>
                </a:solidFill>
              </a:rPr>
              <a:t>since the charges are of equal magnitude, the force on each charge has the same </a:t>
            </a:r>
            <a:r>
              <a:rPr lang="en-US" sz="2000" b="1" dirty="0" smtClean="0">
                <a:solidFill>
                  <a:srgbClr val="FF6600"/>
                </a:solidFill>
              </a:rPr>
              <a:t>value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000" b="1" dirty="0">
                <a:solidFill>
                  <a:srgbClr val="FF6600"/>
                </a:solidFill>
              </a:rPr>
              <a:t>However the forces are in opposite directions</a:t>
            </a:r>
            <a:r>
              <a:rPr lang="en-US" sz="2000" b="1" dirty="0" smtClean="0">
                <a:solidFill>
                  <a:srgbClr val="FF6600"/>
                </a:solidFill>
              </a:rPr>
              <a:t>!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000" b="1" dirty="0">
                <a:solidFill>
                  <a:srgbClr val="FF6600"/>
                </a:solidFill>
              </a:rPr>
              <a:t>Therefore the net force on the dipole </a:t>
            </a:r>
            <a:r>
              <a:rPr lang="en-US" sz="2000" b="1" dirty="0" smtClean="0">
                <a:solidFill>
                  <a:srgbClr val="FF6600"/>
                </a:solidFill>
              </a:rPr>
              <a:t>is     </a:t>
            </a:r>
            <a:r>
              <a:rPr lang="en-US" sz="2000" b="1" dirty="0" err="1" smtClean="0">
                <a:solidFill>
                  <a:srgbClr val="006600"/>
                </a:solidFill>
              </a:rPr>
              <a:t>F</a:t>
            </a:r>
            <a:r>
              <a:rPr lang="en-US" sz="2000" b="1" baseline="-25000" dirty="0" err="1" smtClean="0">
                <a:solidFill>
                  <a:srgbClr val="006600"/>
                </a:solidFill>
              </a:rPr>
              <a:t>net</a:t>
            </a:r>
            <a:r>
              <a:rPr lang="en-US" sz="2000" b="1" dirty="0" smtClean="0">
                <a:solidFill>
                  <a:srgbClr val="006600"/>
                </a:solidFill>
              </a:rPr>
              <a:t> </a:t>
            </a:r>
            <a:r>
              <a:rPr lang="en-US" sz="2000" b="1" dirty="0">
                <a:solidFill>
                  <a:srgbClr val="006600"/>
                </a:solidFill>
              </a:rPr>
              <a:t>= 0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en-US" sz="2000" b="1" dirty="0">
              <a:solidFill>
                <a:srgbClr val="006600"/>
              </a:solidFill>
            </a:endParaRPr>
          </a:p>
          <a:p>
            <a:pPr marL="342900" indent="-342900" algn="just">
              <a:buFont typeface="Arial" pitchFamily="34" charset="0"/>
              <a:buChar char="•"/>
            </a:pPr>
            <a:endParaRPr lang="en-US" sz="2000" b="1" dirty="0">
              <a:solidFill>
                <a:srgbClr val="FF6600"/>
              </a:solidFill>
            </a:endParaRPr>
          </a:p>
          <a:p>
            <a:pPr algn="just"/>
            <a:endParaRPr lang="en-US" sz="2000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12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Box 1"/>
          <p:cNvSpPr txBox="1">
            <a:spLocks noChangeArrowheads="1"/>
          </p:cNvSpPr>
          <p:nvPr/>
        </p:nvSpPr>
        <p:spPr bwMode="auto">
          <a:xfrm>
            <a:off x="0" y="0"/>
            <a:ext cx="54475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kumimoji="0" lang="en-US" altLang="zh-TW" sz="20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Applying </a:t>
            </a:r>
            <a:r>
              <a:rPr kumimoji="0" lang="en-US" altLang="zh-TW" sz="20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Gauss’ Law, Spherical Symmetry:</a:t>
            </a: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lumMod val="20000"/>
                <a:lumOff val="8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2700" y="685800"/>
            <a:ext cx="3581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5843" name="Group 12"/>
          <p:cNvGrpSpPr>
            <a:grpSpLocks/>
          </p:cNvGrpSpPr>
          <p:nvPr/>
        </p:nvGrpSpPr>
        <p:grpSpPr bwMode="auto">
          <a:xfrm>
            <a:off x="4724400" y="685800"/>
            <a:ext cx="3429000" cy="4343400"/>
            <a:chOff x="5257800" y="1143000"/>
            <a:chExt cx="3886200" cy="4819080"/>
          </a:xfrm>
        </p:grpSpPr>
        <p:sp>
          <p:nvSpPr>
            <p:cNvPr id="35849" name="TextBox 10"/>
            <p:cNvSpPr txBox="1">
              <a:spLocks noChangeArrowheads="1"/>
            </p:cNvSpPr>
            <p:nvPr/>
          </p:nvSpPr>
          <p:spPr bwMode="auto">
            <a:xfrm>
              <a:off x="5257800" y="3595220"/>
              <a:ext cx="3886200" cy="2366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r>
                <a:rPr kumimoji="0" lang="en-US" altLang="zh-TW" sz="1500" b="1"/>
                <a:t>Fig. 23-19 </a:t>
              </a:r>
              <a:r>
                <a:rPr kumimoji="0" lang="en-US" altLang="zh-TW" sz="1500"/>
                <a:t>The dots represent a spherically symmetric distribution of charge of radius </a:t>
              </a:r>
              <a:r>
                <a:rPr kumimoji="0" lang="en-US" altLang="zh-TW" sz="1500" i="1"/>
                <a:t>R, </a:t>
              </a:r>
              <a:r>
                <a:rPr kumimoji="0" lang="en-US" altLang="zh-TW" sz="1500"/>
                <a:t>whose volume charge density </a:t>
              </a:r>
              <a:r>
                <a:rPr kumimoji="0" lang="en-US" altLang="zh-TW" sz="1500" i="1">
                  <a:latin typeface="Symbol" pitchFamily="18" charset="2"/>
                </a:rPr>
                <a:t>r</a:t>
              </a:r>
              <a:r>
                <a:rPr kumimoji="0" lang="en-US" altLang="zh-TW" sz="1500" i="1"/>
                <a:t> </a:t>
              </a:r>
              <a:r>
                <a:rPr kumimoji="0" lang="en-US" altLang="zh-TW" sz="1500"/>
                <a:t>is a function only of distance from the center. The charged object is not a conductor, and therefore the charge is assumed to be fixed in position. A concentric spherical Gaussian surface with </a:t>
              </a:r>
              <a:r>
                <a:rPr kumimoji="0" lang="en-US" altLang="zh-TW" sz="1500" i="1"/>
                <a:t>r &gt;R </a:t>
              </a:r>
              <a:r>
                <a:rPr kumimoji="0" lang="en-US" altLang="zh-TW" sz="1500"/>
                <a:t>is shown.</a:t>
              </a:r>
            </a:p>
          </p:txBody>
        </p:sp>
        <p:pic>
          <p:nvPicPr>
            <p:cNvPr id="51204" name="Picture 4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2">
                  <a:lumMod val="20000"/>
                  <a:lumOff val="80000"/>
                  <a:tint val="45000"/>
                  <a:satMod val="400000"/>
                </a:schemeClr>
              </a:duotone>
            </a:blip>
            <a:srcRect b="33585"/>
            <a:stretch>
              <a:fillRect/>
            </a:stretch>
          </p:blipFill>
          <p:spPr bwMode="auto">
            <a:xfrm>
              <a:off x="5257800" y="1143000"/>
              <a:ext cx="3608849" cy="2514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584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419600"/>
            <a:ext cx="4254500" cy="609600"/>
          </a:xfrm>
          <a:prstGeom prst="rect">
            <a:avLst/>
          </a:prstGeom>
          <a:noFill/>
          <a:ln w="19050">
            <a:solidFill>
              <a:srgbClr val="66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5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181600"/>
            <a:ext cx="3906838" cy="533400"/>
          </a:xfrm>
          <a:prstGeom prst="rect">
            <a:avLst/>
          </a:prstGeom>
          <a:noFill/>
          <a:ln w="19050">
            <a:solidFill>
              <a:srgbClr val="66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6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5105400"/>
            <a:ext cx="4548188" cy="584200"/>
          </a:xfrm>
          <a:prstGeom prst="rect">
            <a:avLst/>
          </a:prstGeom>
          <a:noFill/>
          <a:ln w="19050">
            <a:solidFill>
              <a:srgbClr val="66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855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23_15ChargedSphe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10188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0" y="5791200"/>
            <a:ext cx="8991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0">
                <a:latin typeface="Comic Sans MS" pitchFamily="66" charset="0"/>
              </a:rPr>
              <a:t>Electric field = </a:t>
            </a:r>
            <a:r>
              <a:rPr lang="en-US" sz="3200">
                <a:latin typeface="Comic Sans MS" pitchFamily="66" charset="0"/>
              </a:rPr>
              <a:t>zero (</a:t>
            </a:r>
            <a:r>
              <a:rPr lang="en-US" sz="3200" b="0">
                <a:latin typeface="Comic Sans MS" pitchFamily="66" charset="0"/>
              </a:rPr>
              <a:t>electrostatic) </a:t>
            </a:r>
            <a:br>
              <a:rPr lang="en-US" sz="3200" b="0">
                <a:latin typeface="Comic Sans MS" pitchFamily="66" charset="0"/>
              </a:rPr>
            </a:br>
            <a:r>
              <a:rPr lang="en-US" sz="3200">
                <a:solidFill>
                  <a:srgbClr val="FF0000"/>
                </a:solidFill>
                <a:latin typeface="Comic Sans MS" pitchFamily="66" charset="0"/>
              </a:rPr>
              <a:t>inside</a:t>
            </a:r>
            <a:r>
              <a:rPr lang="en-US" sz="3200" b="0">
                <a:latin typeface="Comic Sans MS" pitchFamily="66" charset="0"/>
              </a:rPr>
              <a:t> a solid conducting sphere 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5638800" y="152400"/>
            <a:ext cx="3505200" cy="564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0">
                <a:latin typeface="Comic Sans MS" pitchFamily="66" charset="0"/>
              </a:rPr>
              <a:t>Under electrostatic conditions the electric field inside a solid conducting sphere is zero. Outside the sphere the electric field drops off as 1 / r</a:t>
            </a:r>
            <a:r>
              <a:rPr lang="en-US" sz="2800" baseline="30000">
                <a:latin typeface="Comic Sans MS" pitchFamily="66" charset="0"/>
              </a:rPr>
              <a:t>2</a:t>
            </a:r>
            <a:r>
              <a:rPr lang="en-US" sz="2800" b="0">
                <a:latin typeface="Comic Sans MS" pitchFamily="66" charset="0"/>
              </a:rPr>
              <a:t>, as though all the excess charge on the sphere were concentrated at its center.</a:t>
            </a:r>
          </a:p>
        </p:txBody>
      </p:sp>
    </p:spTree>
    <p:extLst>
      <p:ext uri="{BB962C8B-B14F-4D97-AF65-F5344CB8AC3E}">
        <p14:creationId xmlns:p14="http://schemas.microsoft.com/office/powerpoint/2010/main" val="6232341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82561" y="1447800"/>
            <a:ext cx="8229600" cy="411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err="1" smtClean="0"/>
              <a:t>Suatu</a:t>
            </a:r>
            <a:r>
              <a:rPr lang="en-US" sz="2800" dirty="0" smtClean="0"/>
              <a:t> bola </a:t>
            </a:r>
            <a:r>
              <a:rPr lang="en-US" sz="2800" dirty="0" err="1" smtClean="0"/>
              <a:t>konduktor</a:t>
            </a:r>
            <a:r>
              <a:rPr lang="en-US" sz="2800" dirty="0" smtClean="0"/>
              <a:t> (q = 10 </a:t>
            </a:r>
            <a:r>
              <a:rPr lang="el-GR" sz="2800" dirty="0" smtClean="0">
                <a:latin typeface="Arial"/>
                <a:cs typeface="Arial"/>
              </a:rPr>
              <a:t>μ</a:t>
            </a:r>
            <a:r>
              <a:rPr lang="en-US" sz="2800" dirty="0" smtClean="0">
                <a:latin typeface="Arial"/>
                <a:cs typeface="Arial"/>
              </a:rPr>
              <a:t>C) </a:t>
            </a:r>
            <a:r>
              <a:rPr lang="en-US" sz="2800" dirty="0" err="1" smtClean="0">
                <a:latin typeface="Arial"/>
                <a:cs typeface="Arial"/>
              </a:rPr>
              <a:t>berjari-jari</a:t>
            </a:r>
            <a:r>
              <a:rPr lang="en-US" sz="2800" dirty="0" smtClean="0">
                <a:latin typeface="Arial"/>
                <a:cs typeface="Arial"/>
              </a:rPr>
              <a:t> 10 cm </a:t>
            </a:r>
            <a:r>
              <a:rPr lang="en-US" sz="2800" dirty="0" err="1" smtClean="0">
                <a:latin typeface="Arial"/>
                <a:cs typeface="Arial"/>
              </a:rPr>
              <a:t>ditempatkan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diruang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hampa</a:t>
            </a:r>
            <a:r>
              <a:rPr lang="en-US" sz="2800" dirty="0" smtClean="0">
                <a:latin typeface="Arial"/>
                <a:cs typeface="Arial"/>
              </a:rPr>
              <a:t>. </a:t>
            </a:r>
            <a:r>
              <a:rPr lang="en-US" sz="2800" dirty="0" err="1" smtClean="0">
                <a:latin typeface="Arial"/>
                <a:cs typeface="Arial"/>
              </a:rPr>
              <a:t>Hitung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kuat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medan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listrik</a:t>
            </a:r>
            <a:r>
              <a:rPr lang="en-US" sz="2800" dirty="0" smtClean="0">
                <a:latin typeface="Arial"/>
                <a:cs typeface="Arial"/>
              </a:rPr>
              <a:t> di </a:t>
            </a:r>
            <a:r>
              <a:rPr lang="en-US" sz="2800" dirty="0" err="1" smtClean="0">
                <a:latin typeface="Arial"/>
                <a:cs typeface="Arial"/>
              </a:rPr>
              <a:t>titik</a:t>
            </a:r>
            <a:r>
              <a:rPr lang="en-US" sz="2800" dirty="0" smtClean="0">
                <a:latin typeface="Arial"/>
                <a:cs typeface="Arial"/>
              </a:rPr>
              <a:t> yang </a:t>
            </a:r>
            <a:r>
              <a:rPr lang="en-US" sz="2800" dirty="0" err="1" smtClean="0">
                <a:latin typeface="Arial"/>
                <a:cs typeface="Arial"/>
              </a:rPr>
              <a:t>berjarak</a:t>
            </a:r>
            <a:r>
              <a:rPr lang="en-US" sz="2800" dirty="0" smtClean="0">
                <a:latin typeface="Arial"/>
                <a:cs typeface="Arial"/>
              </a:rPr>
              <a:t> r</a:t>
            </a:r>
            <a:r>
              <a:rPr lang="en-US" sz="2800" baseline="-25000" dirty="0" smtClean="0">
                <a:latin typeface="Arial"/>
                <a:cs typeface="Arial"/>
              </a:rPr>
              <a:t>1</a:t>
            </a:r>
            <a:r>
              <a:rPr lang="en-US" sz="2800" dirty="0" smtClean="0">
                <a:latin typeface="Arial"/>
                <a:cs typeface="Arial"/>
              </a:rPr>
              <a:t>, r</a:t>
            </a:r>
            <a:r>
              <a:rPr lang="en-US" sz="2800" baseline="-25000" dirty="0" smtClean="0">
                <a:latin typeface="Arial"/>
                <a:cs typeface="Arial"/>
              </a:rPr>
              <a:t>2</a:t>
            </a:r>
            <a:r>
              <a:rPr lang="en-US" sz="2800" dirty="0" smtClean="0">
                <a:latin typeface="Arial"/>
                <a:cs typeface="Arial"/>
              </a:rPr>
              <a:t>, </a:t>
            </a:r>
            <a:r>
              <a:rPr lang="en-US" sz="2800" dirty="0" err="1" smtClean="0">
                <a:latin typeface="Arial"/>
                <a:cs typeface="Arial"/>
              </a:rPr>
              <a:t>dan</a:t>
            </a:r>
            <a:r>
              <a:rPr lang="en-US" sz="2800" dirty="0" smtClean="0">
                <a:latin typeface="Arial"/>
                <a:cs typeface="Arial"/>
              </a:rPr>
              <a:t> r</a:t>
            </a:r>
            <a:r>
              <a:rPr lang="en-US" sz="2800" baseline="-25000" dirty="0" smtClean="0">
                <a:latin typeface="Arial"/>
                <a:cs typeface="Arial"/>
              </a:rPr>
              <a:t>3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dari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pusat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konduktor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jika</a:t>
            </a:r>
            <a:r>
              <a:rPr lang="en-US" sz="2800" dirty="0" smtClean="0">
                <a:latin typeface="Arial"/>
                <a:cs typeface="Arial"/>
              </a:rPr>
              <a:t>: a</a:t>
            </a:r>
            <a:r>
              <a:rPr lang="en-US" sz="2800" dirty="0">
                <a:latin typeface="Arial"/>
                <a:cs typeface="Arial"/>
              </a:rPr>
              <a:t>) r</a:t>
            </a:r>
            <a:r>
              <a:rPr lang="en-US" sz="2800" baseline="-25000" dirty="0">
                <a:latin typeface="Arial"/>
                <a:cs typeface="Arial"/>
              </a:rPr>
              <a:t>1</a:t>
            </a:r>
            <a:r>
              <a:rPr lang="en-US" sz="2800" dirty="0" smtClean="0">
                <a:latin typeface="Arial"/>
                <a:cs typeface="Arial"/>
              </a:rPr>
              <a:t> = 15 cm, b</a:t>
            </a:r>
            <a:r>
              <a:rPr lang="en-US" sz="2800" dirty="0">
                <a:latin typeface="Arial"/>
                <a:cs typeface="Arial"/>
              </a:rPr>
              <a:t>) r</a:t>
            </a:r>
            <a:r>
              <a:rPr lang="en-US" sz="2800" baseline="-25000" dirty="0">
                <a:latin typeface="Arial"/>
                <a:cs typeface="Arial"/>
              </a:rPr>
              <a:t>2</a:t>
            </a:r>
            <a:r>
              <a:rPr lang="en-US" sz="2800" dirty="0" smtClean="0">
                <a:latin typeface="Arial"/>
                <a:cs typeface="Arial"/>
              </a:rPr>
              <a:t> = 10 cm, </a:t>
            </a:r>
            <a:r>
              <a:rPr lang="en-US" sz="2800" dirty="0" err="1" smtClean="0">
                <a:latin typeface="Arial"/>
                <a:cs typeface="Arial"/>
              </a:rPr>
              <a:t>dan</a:t>
            </a:r>
            <a:r>
              <a:rPr lang="en-US" sz="2800" dirty="0" smtClean="0">
                <a:latin typeface="Arial"/>
                <a:cs typeface="Arial"/>
              </a:rPr>
              <a:t> c</a:t>
            </a:r>
            <a:r>
              <a:rPr lang="en-US" sz="2800" dirty="0">
                <a:latin typeface="Arial"/>
                <a:cs typeface="Arial"/>
              </a:rPr>
              <a:t>) r</a:t>
            </a:r>
            <a:r>
              <a:rPr lang="en-US" sz="2800" baseline="-25000" dirty="0">
                <a:latin typeface="Arial"/>
                <a:cs typeface="Arial"/>
              </a:rPr>
              <a:t>3 </a:t>
            </a:r>
            <a:r>
              <a:rPr lang="en-US" sz="2800" dirty="0" smtClean="0">
                <a:latin typeface="Arial"/>
                <a:cs typeface="Arial"/>
              </a:rPr>
              <a:t>= 5 cm</a:t>
            </a:r>
            <a:endParaRPr lang="en-US" sz="2800" baseline="30000" dirty="0"/>
          </a:p>
        </p:txBody>
      </p:sp>
    </p:spTree>
    <p:extLst>
      <p:ext uri="{BB962C8B-B14F-4D97-AF65-F5344CB8AC3E}">
        <p14:creationId xmlns:p14="http://schemas.microsoft.com/office/powerpoint/2010/main" val="317648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82561" y="1447800"/>
            <a:ext cx="4675239" cy="411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en-US" sz="2800" dirty="0" err="1" smtClean="0"/>
              <a:t>Suatu</a:t>
            </a:r>
            <a:r>
              <a:rPr lang="en-US" sz="2800" dirty="0" smtClean="0"/>
              <a:t> </a:t>
            </a:r>
            <a:r>
              <a:rPr lang="en-US" sz="2800" dirty="0" err="1" smtClean="0"/>
              <a:t>dipol</a:t>
            </a:r>
            <a:r>
              <a:rPr lang="en-US" sz="2800" dirty="0" smtClean="0"/>
              <a:t> </a:t>
            </a:r>
            <a:r>
              <a:rPr lang="en-US" sz="2800" dirty="0" err="1" smtClean="0"/>
              <a:t>listrik</a:t>
            </a:r>
            <a:r>
              <a:rPr lang="en-US" sz="2800" dirty="0" smtClean="0"/>
              <a:t> </a:t>
            </a:r>
            <a:r>
              <a:rPr lang="en-US" sz="2800" dirty="0" err="1" smtClean="0"/>
              <a:t>terdiri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1 </a:t>
            </a:r>
            <a:r>
              <a:rPr lang="en-US" sz="2800" dirty="0" err="1" smtClean="0"/>
              <a:t>muatan</a:t>
            </a:r>
            <a:r>
              <a:rPr lang="en-US" sz="2800" dirty="0" smtClean="0"/>
              <a:t> </a:t>
            </a:r>
            <a:r>
              <a:rPr lang="en-US" sz="2800" dirty="0" err="1" smtClean="0"/>
              <a:t>positif</a:t>
            </a:r>
            <a:r>
              <a:rPr lang="en-US" sz="2800" dirty="0" smtClean="0"/>
              <a:t> +q </a:t>
            </a:r>
            <a:r>
              <a:rPr lang="en-US" sz="2800" dirty="0" err="1" smtClean="0"/>
              <a:t>dan</a:t>
            </a:r>
            <a:r>
              <a:rPr lang="en-US" sz="2800" dirty="0" smtClean="0"/>
              <a:t> 1 </a:t>
            </a:r>
            <a:r>
              <a:rPr lang="en-US" sz="2800" dirty="0" err="1" smtClean="0"/>
              <a:t>muatan</a:t>
            </a:r>
            <a:r>
              <a:rPr lang="en-US" sz="2800" dirty="0" smtClean="0"/>
              <a:t> </a:t>
            </a:r>
            <a:r>
              <a:rPr lang="en-US" sz="2800" dirty="0" err="1" smtClean="0"/>
              <a:t>negatif</a:t>
            </a:r>
            <a:r>
              <a:rPr lang="en-US" sz="2800" dirty="0" smtClean="0"/>
              <a:t> –q yang </a:t>
            </a:r>
            <a:r>
              <a:rPr lang="en-US" sz="2800" dirty="0" err="1" smtClean="0"/>
              <a:t>terpisah</a:t>
            </a:r>
            <a:r>
              <a:rPr lang="en-US" sz="2800" dirty="0" smtClean="0"/>
              <a:t> </a:t>
            </a:r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 smtClean="0"/>
              <a:t>jarak</a:t>
            </a:r>
            <a:r>
              <a:rPr lang="en-US" sz="2800" dirty="0" smtClean="0"/>
              <a:t> 2d. </a:t>
            </a:r>
            <a:r>
              <a:rPr lang="en-US" sz="2800" dirty="0" err="1" smtClean="0"/>
              <a:t>Hitung</a:t>
            </a:r>
            <a:r>
              <a:rPr lang="en-US" sz="2800" dirty="0" smtClean="0"/>
              <a:t> </a:t>
            </a:r>
            <a:r>
              <a:rPr lang="en-US" sz="2800" dirty="0" err="1" smtClean="0"/>
              <a:t>kuat</a:t>
            </a:r>
            <a:r>
              <a:rPr lang="en-US" sz="2800" dirty="0" smtClean="0"/>
              <a:t> </a:t>
            </a:r>
            <a:r>
              <a:rPr lang="en-US" sz="2800" dirty="0" err="1" smtClean="0"/>
              <a:t>medan</a:t>
            </a:r>
            <a:r>
              <a:rPr lang="en-US" sz="2800" dirty="0" smtClean="0"/>
              <a:t> </a:t>
            </a:r>
            <a:r>
              <a:rPr lang="en-US" sz="2800" dirty="0" err="1" smtClean="0"/>
              <a:t>listrik</a:t>
            </a:r>
            <a:r>
              <a:rPr lang="en-US" sz="2800" dirty="0" smtClean="0"/>
              <a:t> </a:t>
            </a:r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 smtClean="0"/>
              <a:t>titik</a:t>
            </a:r>
            <a:r>
              <a:rPr lang="en-US" sz="2800" dirty="0" smtClean="0"/>
              <a:t> P yang </a:t>
            </a:r>
            <a:r>
              <a:rPr lang="en-US" sz="2800" dirty="0" err="1" smtClean="0"/>
              <a:t>berjarak</a:t>
            </a:r>
            <a:r>
              <a:rPr lang="en-US" sz="2800" dirty="0" smtClean="0"/>
              <a:t> y </a:t>
            </a:r>
            <a:r>
              <a:rPr lang="en-US" sz="2800" dirty="0" err="1" smtClean="0"/>
              <a:t>dari</a:t>
            </a:r>
            <a:r>
              <a:rPr lang="en-US" sz="2800" dirty="0" smtClean="0"/>
              <a:t> </a:t>
            </a:r>
            <a:r>
              <a:rPr lang="en-US" sz="2800" dirty="0" err="1" smtClean="0"/>
              <a:t>pusat</a:t>
            </a:r>
            <a:r>
              <a:rPr lang="en-US" sz="2800" dirty="0" smtClean="0"/>
              <a:t> </a:t>
            </a:r>
            <a:r>
              <a:rPr lang="en-US" sz="2800" dirty="0" err="1" smtClean="0"/>
              <a:t>dipol</a:t>
            </a:r>
            <a:r>
              <a:rPr lang="en-US" sz="2800" dirty="0" smtClean="0"/>
              <a:t>. </a:t>
            </a:r>
            <a:r>
              <a:rPr lang="en-US" sz="2800" dirty="0" err="1" smtClean="0"/>
              <a:t>Anggap</a:t>
            </a:r>
            <a:r>
              <a:rPr lang="en-US" sz="2800" dirty="0" smtClean="0"/>
              <a:t> y &gt;&gt; d</a:t>
            </a:r>
            <a:endParaRPr lang="en-US" sz="2800" baseline="30000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5715000" y="2133600"/>
            <a:ext cx="1371600" cy="2438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086600" y="2133600"/>
            <a:ext cx="1295400" cy="2438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715000" y="4572000"/>
            <a:ext cx="2667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5638800" y="4495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305800" y="4495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443643" y="4648200"/>
                <a:ext cx="5427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3643" y="4648200"/>
                <a:ext cx="542713" cy="369332"/>
              </a:xfrm>
              <a:prstGeom prst="rect">
                <a:avLst/>
              </a:prstGeom>
              <a:blipFill rotWithShape="1">
                <a:blip r:embed="rId2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110643" y="4648200"/>
                <a:ext cx="4465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0643" y="4648200"/>
                <a:ext cx="446532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6777143" y="4615934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815243" y="1757516"/>
                <a:ext cx="3686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𝑝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5243" y="1757516"/>
                <a:ext cx="368626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/>
          <p:cNvCxnSpPr/>
          <p:nvPr/>
        </p:nvCxnSpPr>
        <p:spPr>
          <a:xfrm>
            <a:off x="7086600" y="2133600"/>
            <a:ext cx="0" cy="24823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715216" y="3338518"/>
                <a:ext cx="3713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5216" y="3338518"/>
                <a:ext cx="371384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791200" y="4246602"/>
                <a:ext cx="3642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b="0" i="1" smtClean="0">
                          <a:latin typeface="Cambria Math"/>
                        </a:rPr>
                        <m:t>θ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4246602"/>
                <a:ext cx="364202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7928542" y="4278868"/>
                <a:ext cx="3642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b="0" i="1" smtClean="0">
                          <a:latin typeface="Cambria Math"/>
                        </a:rPr>
                        <m:t>θ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8542" y="4278868"/>
                <a:ext cx="364202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212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1447800"/>
            <a:ext cx="4827639" cy="457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en-US" sz="2800" dirty="0" err="1" smtClean="0"/>
              <a:t>Menurut</a:t>
            </a:r>
            <a:r>
              <a:rPr lang="en-US" sz="2800" dirty="0" smtClean="0"/>
              <a:t> </a:t>
            </a:r>
            <a:r>
              <a:rPr lang="en-US" sz="2800" dirty="0" err="1" smtClean="0"/>
              <a:t>hasil</a:t>
            </a:r>
            <a:r>
              <a:rPr lang="en-US" sz="2800" dirty="0" smtClean="0"/>
              <a:t> </a:t>
            </a:r>
            <a:r>
              <a:rPr lang="en-US" sz="2800" dirty="0" err="1" smtClean="0"/>
              <a:t>eksperimen</a:t>
            </a:r>
            <a:r>
              <a:rPr lang="en-US" sz="2800" dirty="0" smtClean="0"/>
              <a:t>, </a:t>
            </a:r>
            <a:r>
              <a:rPr lang="en-US" sz="2800" dirty="0" err="1" smtClean="0"/>
              <a:t>medan</a:t>
            </a:r>
            <a:r>
              <a:rPr lang="en-US" sz="2800" dirty="0" smtClean="0"/>
              <a:t> </a:t>
            </a:r>
            <a:r>
              <a:rPr lang="en-US" sz="2800" dirty="0" err="1" smtClean="0"/>
              <a:t>listrik</a:t>
            </a:r>
            <a:r>
              <a:rPr lang="en-US" sz="2800" dirty="0" smtClean="0"/>
              <a:t> di </a:t>
            </a:r>
            <a:r>
              <a:rPr lang="en-US" sz="2800" dirty="0" err="1" smtClean="0"/>
              <a:t>suatu</a:t>
            </a:r>
            <a:r>
              <a:rPr lang="en-US" sz="2800" dirty="0" smtClean="0"/>
              <a:t> </a:t>
            </a:r>
            <a:r>
              <a:rPr lang="en-US" sz="2800" dirty="0" err="1" smtClean="0"/>
              <a:t>tempat</a:t>
            </a:r>
            <a:r>
              <a:rPr lang="en-US" sz="2800" dirty="0" smtClean="0"/>
              <a:t> </a:t>
            </a:r>
            <a:r>
              <a:rPr lang="en-US" sz="2800" dirty="0" err="1" smtClean="0"/>
              <a:t>tertentu</a:t>
            </a:r>
            <a:r>
              <a:rPr lang="en-US" sz="2800" dirty="0" smtClean="0"/>
              <a:t> di </a:t>
            </a:r>
            <a:r>
              <a:rPr lang="en-US" sz="2800" dirty="0" err="1" smtClean="0"/>
              <a:t>atmosfer</a:t>
            </a:r>
            <a:r>
              <a:rPr lang="en-US" sz="2800" dirty="0" smtClean="0"/>
              <a:t> </a:t>
            </a:r>
            <a:r>
              <a:rPr lang="en-US" sz="2800" dirty="0" err="1" smtClean="0"/>
              <a:t>bumi</a:t>
            </a:r>
            <a:r>
              <a:rPr lang="en-US" sz="2800" dirty="0" smtClean="0"/>
              <a:t> </a:t>
            </a:r>
            <a:r>
              <a:rPr lang="en-US" sz="2800" dirty="0" err="1" smtClean="0"/>
              <a:t>arahnya</a:t>
            </a:r>
            <a:r>
              <a:rPr lang="en-US" sz="2800" dirty="0" smtClean="0"/>
              <a:t> </a:t>
            </a:r>
            <a:r>
              <a:rPr lang="en-US" sz="2800" dirty="0" err="1" smtClean="0"/>
              <a:t>ke</a:t>
            </a:r>
            <a:r>
              <a:rPr lang="en-US" sz="2800" dirty="0" smtClean="0"/>
              <a:t> </a:t>
            </a:r>
            <a:r>
              <a:rPr lang="en-US" sz="2800" dirty="0" err="1" smtClean="0"/>
              <a:t>bawah</a:t>
            </a:r>
            <a:r>
              <a:rPr lang="en-US" sz="2800" dirty="0" smtClean="0"/>
              <a:t>. </a:t>
            </a:r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 smtClean="0"/>
              <a:t>ketinggian</a:t>
            </a:r>
            <a:r>
              <a:rPr lang="en-US" sz="2800" dirty="0" smtClean="0"/>
              <a:t> 300 m </a:t>
            </a:r>
            <a:r>
              <a:rPr lang="en-US" sz="2800" dirty="0" err="1" smtClean="0"/>
              <a:t>besar</a:t>
            </a:r>
            <a:r>
              <a:rPr lang="en-US" sz="2800" dirty="0" smtClean="0"/>
              <a:t> </a:t>
            </a:r>
            <a:r>
              <a:rPr lang="en-US" sz="2800" dirty="0" err="1" smtClean="0"/>
              <a:t>kuat</a:t>
            </a:r>
            <a:r>
              <a:rPr lang="en-US" sz="2800" dirty="0" smtClean="0"/>
              <a:t> </a:t>
            </a:r>
            <a:r>
              <a:rPr lang="en-US" sz="2800" dirty="0" err="1" smtClean="0"/>
              <a:t>medannya</a:t>
            </a:r>
            <a:r>
              <a:rPr lang="en-US" sz="2800" dirty="0" smtClean="0"/>
              <a:t> 50 N/C. </a:t>
            </a:r>
            <a:r>
              <a:rPr lang="en-US" sz="2800" dirty="0" err="1" smtClean="0"/>
              <a:t>Sedangkan</a:t>
            </a:r>
            <a:r>
              <a:rPr lang="en-US" sz="2800" dirty="0" smtClean="0"/>
              <a:t> </a:t>
            </a:r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 smtClean="0"/>
              <a:t>ketinggian</a:t>
            </a:r>
            <a:r>
              <a:rPr lang="en-US" sz="2800" dirty="0" smtClean="0"/>
              <a:t> 200 m </a:t>
            </a:r>
            <a:r>
              <a:rPr lang="en-US" sz="2800" dirty="0" err="1" smtClean="0"/>
              <a:t>besarnya</a:t>
            </a:r>
            <a:r>
              <a:rPr lang="en-US" sz="2800" dirty="0" smtClean="0"/>
              <a:t> 150 N/C. </a:t>
            </a:r>
            <a:r>
              <a:rPr lang="en-US" sz="2800" dirty="0" err="1" smtClean="0"/>
              <a:t>Hitung</a:t>
            </a:r>
            <a:r>
              <a:rPr lang="en-US" sz="2800" dirty="0" smtClean="0"/>
              <a:t> </a:t>
            </a:r>
            <a:r>
              <a:rPr lang="en-US" sz="2800" dirty="0" err="1" smtClean="0"/>
              <a:t>jumlah</a:t>
            </a:r>
            <a:r>
              <a:rPr lang="en-US" sz="2800" dirty="0"/>
              <a:t> </a:t>
            </a:r>
            <a:r>
              <a:rPr lang="en-US" sz="2800" dirty="0" err="1" smtClean="0"/>
              <a:t>muatan</a:t>
            </a:r>
            <a:r>
              <a:rPr lang="en-US" sz="2800" dirty="0" smtClean="0"/>
              <a:t> total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sebuah</a:t>
            </a:r>
            <a:r>
              <a:rPr lang="en-US" sz="2800" dirty="0" smtClean="0"/>
              <a:t> </a:t>
            </a:r>
            <a:r>
              <a:rPr lang="en-US" sz="2800" dirty="0" err="1" smtClean="0"/>
              <a:t>kubus</a:t>
            </a:r>
            <a:r>
              <a:rPr lang="en-US" sz="2800" dirty="0" smtClean="0"/>
              <a:t> yang </a:t>
            </a:r>
            <a:r>
              <a:rPr lang="en-US" sz="2800" dirty="0" err="1" smtClean="0"/>
              <a:t>sisinya</a:t>
            </a:r>
            <a:r>
              <a:rPr lang="en-US" sz="2800" dirty="0" smtClean="0"/>
              <a:t> </a:t>
            </a:r>
            <a:r>
              <a:rPr lang="en-US" sz="2800" dirty="0" err="1" smtClean="0"/>
              <a:t>terletak</a:t>
            </a:r>
            <a:r>
              <a:rPr lang="en-US" sz="2800" dirty="0" smtClean="0"/>
              <a:t> </a:t>
            </a:r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 smtClean="0"/>
              <a:t>ketinggian</a:t>
            </a:r>
            <a:r>
              <a:rPr lang="en-US" sz="2800" dirty="0" smtClean="0"/>
              <a:t> 200 m </a:t>
            </a:r>
            <a:r>
              <a:rPr lang="en-US" sz="2800" dirty="0" err="1" smtClean="0"/>
              <a:t>dan</a:t>
            </a:r>
            <a:r>
              <a:rPr lang="en-US" sz="2800" dirty="0" smtClean="0"/>
              <a:t> 300 m. </a:t>
            </a:r>
            <a:r>
              <a:rPr lang="en-US" sz="2800" dirty="0" err="1" smtClean="0"/>
              <a:t>Abaikan</a:t>
            </a:r>
            <a:r>
              <a:rPr lang="en-US" sz="2800" dirty="0" smtClean="0"/>
              <a:t> </a:t>
            </a:r>
            <a:r>
              <a:rPr lang="en-US" sz="2800" dirty="0" err="1" smtClean="0"/>
              <a:t>kelengkungan</a:t>
            </a:r>
            <a:r>
              <a:rPr lang="en-US" sz="2800" dirty="0" smtClean="0"/>
              <a:t> </a:t>
            </a:r>
            <a:r>
              <a:rPr lang="en-US" sz="2800" dirty="0" err="1" smtClean="0"/>
              <a:t>bumi</a:t>
            </a:r>
            <a:r>
              <a:rPr lang="en-US" sz="2800" dirty="0" smtClean="0"/>
              <a:t>!</a:t>
            </a:r>
            <a:endParaRPr lang="en-US" sz="2800" baseline="300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962400"/>
            <a:ext cx="2800619" cy="2392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716" y="1868129"/>
            <a:ext cx="3639793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097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Torque on a Dipole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dirty="0"/>
              <a:t>The individual forces acting on the dipole may not necessarily be acting along the same line.</a:t>
            </a:r>
          </a:p>
          <a:p>
            <a:pPr algn="just"/>
            <a:r>
              <a:rPr lang="en-US" sz="2400" dirty="0"/>
              <a:t>If this is the case, then there will be a torque acting on the dipole, causing the dipole to rotate.</a:t>
            </a:r>
          </a:p>
        </p:txBody>
      </p:sp>
      <p:pic>
        <p:nvPicPr>
          <p:cNvPr id="4" name="Picture 4" descr="E:\Physics_231\Lectures\Lecture01\TorqueDipol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276600"/>
            <a:ext cx="3429000" cy="332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038600" y="3810000"/>
            <a:ext cx="4953000" cy="75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solidFill>
                  <a:srgbClr val="FF6600"/>
                </a:solidFill>
              </a:rPr>
              <a:t>The torque is then given by </a:t>
            </a:r>
            <a:r>
              <a:rPr lang="en-US" sz="2400" dirty="0" smtClean="0">
                <a:solidFill>
                  <a:srgbClr val="FF6600"/>
                </a:solidFill>
              </a:rPr>
              <a:t> </a:t>
            </a:r>
            <a:r>
              <a:rPr lang="en-US" sz="2400" b="1" dirty="0">
                <a:solidFill>
                  <a:srgbClr val="FF6600"/>
                </a:solidFill>
                <a:latin typeface="Symbol" pitchFamily="18" charset="2"/>
              </a:rPr>
              <a:t>t </a:t>
            </a:r>
            <a:r>
              <a:rPr lang="en-US" sz="2400" b="1" dirty="0">
                <a:solidFill>
                  <a:srgbClr val="FF6600"/>
                </a:solidFill>
              </a:rPr>
              <a:t>= </a:t>
            </a:r>
            <a:r>
              <a:rPr lang="en-US" sz="2400" b="1" err="1">
                <a:solidFill>
                  <a:srgbClr val="FF6600"/>
                </a:solidFill>
              </a:rPr>
              <a:t>qE</a:t>
            </a:r>
            <a:r>
              <a:rPr lang="en-US" sz="2400" b="1">
                <a:solidFill>
                  <a:srgbClr val="FF6600"/>
                </a:solidFill>
              </a:rPr>
              <a:t> </a:t>
            </a:r>
            <a:r>
              <a:rPr lang="en-US" sz="2400" b="1" smtClean="0">
                <a:solidFill>
                  <a:srgbClr val="FF6600"/>
                </a:solidFill>
              </a:rPr>
              <a:t>dsin</a:t>
            </a:r>
            <a:r>
              <a:rPr lang="en-US" sz="2400" b="1" smtClean="0">
                <a:solidFill>
                  <a:srgbClr val="FF6600"/>
                </a:solidFill>
                <a:latin typeface="Symbol" pitchFamily="18" charset="2"/>
              </a:rPr>
              <a:t>f</a:t>
            </a:r>
            <a:endParaRPr lang="en-US" sz="2400" b="1" dirty="0">
              <a:solidFill>
                <a:srgbClr val="FF6600"/>
              </a:solidFill>
              <a:latin typeface="Symbol" pitchFamily="18" charset="2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0752851"/>
              </p:ext>
            </p:extLst>
          </p:nvPr>
        </p:nvGraphicFramePr>
        <p:xfrm>
          <a:off x="5257800" y="4800600"/>
          <a:ext cx="2032000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0" name="Equation" r:id="rId4" imgW="1117115" imgH="317362" progId="Equation.3">
                  <p:embed/>
                </p:oleObj>
              </mc:Choice>
              <mc:Fallback>
                <p:oleObj name="Equation" r:id="rId4" imgW="1117115" imgH="317362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4800600"/>
                        <a:ext cx="2032000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4229100" y="563880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2000" b="1" dirty="0">
                <a:solidFill>
                  <a:srgbClr val="FF6600"/>
                </a:solidFill>
              </a:rPr>
              <a:t>d is a vector pointing from the negative charge to the positive charge</a:t>
            </a:r>
          </a:p>
        </p:txBody>
      </p:sp>
    </p:spTree>
    <p:extLst>
      <p:ext uri="{BB962C8B-B14F-4D97-AF65-F5344CB8AC3E}">
        <p14:creationId xmlns:p14="http://schemas.microsoft.com/office/powerpoint/2010/main" val="1985254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Potential Energy of a Dipole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r>
              <a:rPr lang="en-US"/>
              <a:t>Given a dipole in an external field:</a:t>
            </a:r>
          </a:p>
          <a:p>
            <a:r>
              <a:rPr lang="en-US"/>
              <a:t>	Dipole will rotate due to torque</a:t>
            </a:r>
          </a:p>
          <a:p>
            <a:r>
              <a:rPr lang="en-US"/>
              <a:t>	Electric field will do work</a:t>
            </a:r>
          </a:p>
          <a:p>
            <a:r>
              <a:rPr lang="en-US"/>
              <a:t>	The work done is the negative of the change in potential energy of the dipole</a:t>
            </a:r>
          </a:p>
          <a:p>
            <a:r>
              <a:rPr lang="en-US"/>
              <a:t>The potential energy can be shown to be</a:t>
            </a:r>
          </a:p>
          <a:p>
            <a:pPr algn="ctr"/>
            <a:endParaRPr lang="en-US"/>
          </a:p>
        </p:txBody>
      </p:sp>
      <p:graphicFrame>
        <p:nvGraphicFramePr>
          <p:cNvPr id="36868" name="Object 4"/>
          <p:cNvGraphicFramePr>
            <a:graphicFrameLocks noChangeAspect="1"/>
          </p:cNvGraphicFramePr>
          <p:nvPr/>
        </p:nvGraphicFramePr>
        <p:xfrm>
          <a:off x="3048000" y="5373688"/>
          <a:ext cx="2755900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6" name="Equation" r:id="rId3" imgW="1231560" imgH="317160" progId="Equation.3">
                  <p:embed/>
                </p:oleObj>
              </mc:Choice>
              <mc:Fallback>
                <p:oleObj name="Equation" r:id="rId3" imgW="1231560" imgH="317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5373688"/>
                        <a:ext cx="2755900" cy="709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95766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82561" y="1447800"/>
            <a:ext cx="8229600" cy="411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err="1" smtClean="0"/>
              <a:t>Sebuah</a:t>
            </a:r>
            <a:r>
              <a:rPr lang="en-US" sz="2800" dirty="0" smtClean="0"/>
              <a:t> </a:t>
            </a:r>
            <a:r>
              <a:rPr lang="en-US" sz="2800" dirty="0" err="1" smtClean="0"/>
              <a:t>dipol</a:t>
            </a:r>
            <a:r>
              <a:rPr lang="en-US" sz="2800" dirty="0" smtClean="0"/>
              <a:t> </a:t>
            </a:r>
            <a:r>
              <a:rPr lang="en-US" sz="2800" dirty="0" err="1" smtClean="0"/>
              <a:t>listrik</a:t>
            </a:r>
            <a:r>
              <a:rPr lang="en-US" sz="2800" dirty="0" smtClean="0"/>
              <a:t> </a:t>
            </a:r>
            <a:r>
              <a:rPr lang="en-US" sz="2800" dirty="0" err="1" smtClean="0"/>
              <a:t>terdiri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</a:t>
            </a:r>
            <a:r>
              <a:rPr lang="en-US" sz="2800" dirty="0" err="1" smtClean="0"/>
              <a:t>dua</a:t>
            </a:r>
            <a:r>
              <a:rPr lang="en-US" sz="2800" dirty="0" smtClean="0"/>
              <a:t> </a:t>
            </a:r>
            <a:r>
              <a:rPr lang="en-US" sz="2800" dirty="0" err="1" smtClean="0"/>
              <a:t>muatan</a:t>
            </a:r>
            <a:r>
              <a:rPr lang="en-US" sz="2800" dirty="0" smtClean="0"/>
              <a:t> yang </a:t>
            </a:r>
            <a:r>
              <a:rPr lang="en-US" sz="2800" dirty="0" err="1" smtClean="0"/>
              <a:t>berlawanan</a:t>
            </a:r>
            <a:r>
              <a:rPr lang="en-US" sz="2800" dirty="0" smtClean="0"/>
              <a:t> </a:t>
            </a:r>
            <a:r>
              <a:rPr lang="en-US" sz="2800" dirty="0" err="1" smtClean="0"/>
              <a:t>besarnya</a:t>
            </a:r>
            <a:r>
              <a:rPr lang="en-US" sz="2800" dirty="0" smtClean="0"/>
              <a:t> </a:t>
            </a:r>
            <a:r>
              <a:rPr lang="en-US" sz="2800" dirty="0"/>
              <a:t>q = </a:t>
            </a:r>
            <a:r>
              <a:rPr lang="en-US" sz="2800" dirty="0" smtClean="0"/>
              <a:t>1 </a:t>
            </a:r>
            <a:r>
              <a:rPr lang="en-US" sz="2800" dirty="0"/>
              <a:t>x </a:t>
            </a:r>
            <a:r>
              <a:rPr lang="en-US" sz="2800" dirty="0" smtClean="0"/>
              <a:t>10</a:t>
            </a:r>
            <a:r>
              <a:rPr lang="en-US" sz="2800" baseline="30000" dirty="0" smtClean="0"/>
              <a:t>-6</a:t>
            </a:r>
            <a:r>
              <a:rPr lang="en-US" sz="2800" dirty="0" smtClean="0"/>
              <a:t> C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terpisah</a:t>
            </a:r>
            <a:r>
              <a:rPr lang="en-US" sz="2800" dirty="0" smtClean="0"/>
              <a:t> </a:t>
            </a:r>
            <a:r>
              <a:rPr lang="en-US" sz="2800" dirty="0" err="1" smtClean="0"/>
              <a:t>satu</a:t>
            </a:r>
            <a:r>
              <a:rPr lang="en-US" sz="2800" dirty="0" smtClean="0"/>
              <a:t> </a:t>
            </a:r>
            <a:r>
              <a:rPr lang="en-US" sz="2800" dirty="0" err="1" smtClean="0"/>
              <a:t>sama</a:t>
            </a:r>
            <a:r>
              <a:rPr lang="en-US" sz="2800" dirty="0" smtClean="0"/>
              <a:t> lain d = 2 cm. </a:t>
            </a:r>
            <a:r>
              <a:rPr lang="en-US" sz="2800" dirty="0" err="1" smtClean="0"/>
              <a:t>Dipol</a:t>
            </a:r>
            <a:r>
              <a:rPr lang="en-US" sz="2800" dirty="0" smtClean="0"/>
              <a:t> </a:t>
            </a:r>
            <a:r>
              <a:rPr lang="en-US" sz="2800" dirty="0" err="1" smtClean="0"/>
              <a:t>tersebut</a:t>
            </a:r>
            <a:r>
              <a:rPr lang="en-US" sz="2800" dirty="0" smtClean="0"/>
              <a:t> </a:t>
            </a:r>
            <a:r>
              <a:rPr lang="en-US" sz="2800" dirty="0" err="1" smtClean="0"/>
              <a:t>ditempatkan</a:t>
            </a:r>
            <a:r>
              <a:rPr lang="en-US" sz="2800" dirty="0" smtClean="0"/>
              <a:t> di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sebuah</a:t>
            </a:r>
            <a:r>
              <a:rPr lang="en-US" sz="2800" dirty="0" smtClean="0"/>
              <a:t> </a:t>
            </a:r>
            <a:r>
              <a:rPr lang="en-US" sz="2800" dirty="0" err="1" smtClean="0"/>
              <a:t>medan</a:t>
            </a:r>
            <a:r>
              <a:rPr lang="en-US" sz="2800" dirty="0" smtClean="0"/>
              <a:t> </a:t>
            </a:r>
            <a:r>
              <a:rPr lang="en-US" sz="2800" dirty="0" err="1" smtClean="0"/>
              <a:t>luar</a:t>
            </a:r>
            <a:r>
              <a:rPr lang="en-US" sz="2800" dirty="0" smtClean="0"/>
              <a:t> yang </a:t>
            </a:r>
            <a:r>
              <a:rPr lang="en-US" sz="2800" dirty="0" err="1" smtClean="0"/>
              <a:t>besarnya</a:t>
            </a:r>
            <a:r>
              <a:rPr lang="en-US" sz="2800" dirty="0" smtClean="0"/>
              <a:t> 1 </a:t>
            </a:r>
            <a:r>
              <a:rPr lang="en-US" sz="2800" dirty="0"/>
              <a:t>x </a:t>
            </a:r>
            <a:r>
              <a:rPr lang="en-US" sz="2800" dirty="0" smtClean="0"/>
              <a:t>10</a:t>
            </a:r>
            <a:r>
              <a:rPr lang="en-US" sz="2800" baseline="30000" dirty="0" smtClean="0"/>
              <a:t>5</a:t>
            </a:r>
            <a:r>
              <a:rPr lang="en-US" sz="2800" dirty="0" smtClean="0"/>
              <a:t> N/C. </a:t>
            </a:r>
            <a:r>
              <a:rPr lang="en-US" sz="2800" dirty="0" err="1" smtClean="0"/>
              <a:t>Tentukan</a:t>
            </a:r>
            <a:r>
              <a:rPr lang="en-US" sz="2800" dirty="0" smtClean="0"/>
              <a:t> (a) </a:t>
            </a:r>
            <a:r>
              <a:rPr lang="en-US" sz="2800" dirty="0" err="1" smtClean="0"/>
              <a:t>Besarnya</a:t>
            </a:r>
            <a:r>
              <a:rPr lang="en-US" sz="2800" dirty="0" smtClean="0"/>
              <a:t> </a:t>
            </a:r>
            <a:r>
              <a:rPr lang="en-US" sz="2800" dirty="0" err="1" smtClean="0"/>
              <a:t>momen</a:t>
            </a:r>
            <a:r>
              <a:rPr lang="en-US" sz="2800" dirty="0" smtClean="0"/>
              <a:t> </a:t>
            </a:r>
            <a:r>
              <a:rPr lang="en-US" sz="2800" dirty="0" err="1" smtClean="0"/>
              <a:t>gaya</a:t>
            </a:r>
            <a:r>
              <a:rPr lang="en-US" sz="2800" dirty="0" smtClean="0"/>
              <a:t> (</a:t>
            </a:r>
            <a:r>
              <a:rPr lang="en-US" sz="2800" dirty="0" err="1" smtClean="0"/>
              <a:t>torka</a:t>
            </a:r>
            <a:r>
              <a:rPr lang="en-US" sz="2800" dirty="0" smtClean="0"/>
              <a:t>) </a:t>
            </a:r>
            <a:r>
              <a:rPr lang="en-US" sz="2800" dirty="0" err="1" smtClean="0"/>
              <a:t>maksimum</a:t>
            </a:r>
            <a:r>
              <a:rPr lang="en-US" sz="2800" dirty="0"/>
              <a:t> </a:t>
            </a:r>
            <a:r>
              <a:rPr lang="en-US" sz="2800" dirty="0" smtClean="0"/>
              <a:t>yang </a:t>
            </a:r>
            <a:r>
              <a:rPr lang="en-US" sz="2800" dirty="0" err="1" smtClean="0"/>
              <a:t>dikerahkan</a:t>
            </a:r>
            <a:r>
              <a:rPr lang="en-US" sz="2800" dirty="0" smtClean="0"/>
              <a:t> </a:t>
            </a:r>
            <a:r>
              <a:rPr lang="en-US" sz="2800" dirty="0" err="1" smtClean="0"/>
              <a:t>oleh</a:t>
            </a:r>
            <a:r>
              <a:rPr lang="en-US" sz="2800" dirty="0" smtClean="0"/>
              <a:t> </a:t>
            </a:r>
            <a:r>
              <a:rPr lang="en-US" sz="2800" dirty="0" err="1" smtClean="0"/>
              <a:t>medan</a:t>
            </a:r>
            <a:r>
              <a:rPr lang="en-US" sz="2800" dirty="0" smtClean="0"/>
              <a:t> </a:t>
            </a:r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 smtClean="0"/>
              <a:t>dipol</a:t>
            </a:r>
            <a:r>
              <a:rPr lang="en-US" sz="2800" dirty="0" smtClean="0"/>
              <a:t> (b) </a:t>
            </a:r>
            <a:r>
              <a:rPr lang="en-US" sz="2800" dirty="0" err="1" smtClean="0"/>
              <a:t>Kerja</a:t>
            </a:r>
            <a:r>
              <a:rPr lang="en-US" sz="2800" dirty="0" smtClean="0"/>
              <a:t> yang </a:t>
            </a:r>
            <a:r>
              <a:rPr lang="en-US" sz="2800" dirty="0" err="1" smtClean="0"/>
              <a:t>harus</a:t>
            </a:r>
            <a:r>
              <a:rPr lang="en-US" sz="2800" dirty="0" smtClean="0"/>
              <a:t> </a:t>
            </a:r>
            <a:r>
              <a:rPr lang="en-US" sz="2800" dirty="0" err="1" smtClean="0"/>
              <a:t>dilakukan</a:t>
            </a:r>
            <a:r>
              <a:rPr lang="en-US" sz="2800" dirty="0" smtClean="0"/>
              <a:t> </a:t>
            </a:r>
            <a:r>
              <a:rPr lang="en-US" sz="2800" dirty="0" err="1" smtClean="0"/>
              <a:t>oleh</a:t>
            </a:r>
            <a:r>
              <a:rPr lang="en-US" sz="2800" dirty="0" smtClean="0"/>
              <a:t> </a:t>
            </a:r>
            <a:r>
              <a:rPr lang="en-US" sz="2800" dirty="0" err="1" smtClean="0"/>
              <a:t>sebuah</a:t>
            </a:r>
            <a:r>
              <a:rPr lang="en-US" sz="2800" dirty="0" smtClean="0"/>
              <a:t> </a:t>
            </a:r>
            <a:r>
              <a:rPr lang="en-US" sz="2800" dirty="0" err="1" smtClean="0"/>
              <a:t>pengaruh</a:t>
            </a:r>
            <a:r>
              <a:rPr lang="en-US" sz="2800" dirty="0" smtClean="0"/>
              <a:t> </a:t>
            </a:r>
            <a:r>
              <a:rPr lang="en-US" sz="2800" dirty="0" err="1" smtClean="0"/>
              <a:t>luar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memutar</a:t>
            </a:r>
            <a:r>
              <a:rPr lang="en-US" sz="2800" dirty="0" smtClean="0"/>
              <a:t> </a:t>
            </a:r>
            <a:r>
              <a:rPr lang="en-US" sz="2800" dirty="0" err="1" smtClean="0"/>
              <a:t>ujung</a:t>
            </a:r>
            <a:r>
              <a:rPr lang="en-US" sz="2800" dirty="0" smtClean="0"/>
              <a:t> </a:t>
            </a:r>
            <a:r>
              <a:rPr lang="en-US" sz="2800" dirty="0" err="1" smtClean="0"/>
              <a:t>dipol</a:t>
            </a:r>
            <a:r>
              <a:rPr lang="en-US" sz="2800" dirty="0" smtClean="0"/>
              <a:t> </a:t>
            </a:r>
            <a:r>
              <a:rPr lang="en-US" sz="2800" dirty="0" err="1" smtClean="0"/>
              <a:t>menjadi</a:t>
            </a:r>
            <a:r>
              <a:rPr lang="en-US" sz="2800" dirty="0" smtClean="0"/>
              <a:t> </a:t>
            </a:r>
            <a:r>
              <a:rPr lang="en-US" sz="2800" dirty="0" err="1" smtClean="0"/>
              <a:t>ujung</a:t>
            </a:r>
            <a:r>
              <a:rPr lang="en-US" sz="2800" dirty="0" smtClean="0"/>
              <a:t> </a:t>
            </a:r>
            <a:r>
              <a:rPr lang="en-US" sz="2800" dirty="0" err="1" smtClean="0"/>
              <a:t>lainnya</a:t>
            </a:r>
            <a:r>
              <a:rPr lang="en-US" sz="2800" dirty="0" smtClean="0"/>
              <a:t>,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memulai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</a:t>
            </a:r>
            <a:r>
              <a:rPr lang="en-US" sz="2800" dirty="0" err="1" smtClean="0"/>
              <a:t>kedudukan</a:t>
            </a:r>
            <a:r>
              <a:rPr lang="en-US" sz="2800" dirty="0" smtClean="0"/>
              <a:t> </a:t>
            </a:r>
            <a:r>
              <a:rPr lang="en-US" sz="2800" dirty="0" err="1" smtClean="0"/>
              <a:t>sejajar</a:t>
            </a:r>
            <a:r>
              <a:rPr lang="en-US" sz="2800" dirty="0" smtClean="0"/>
              <a:t> (</a:t>
            </a:r>
            <a:r>
              <a:rPr lang="el-GR" sz="2800" dirty="0" smtClean="0">
                <a:latin typeface="Arial"/>
                <a:cs typeface="Arial"/>
              </a:rPr>
              <a:t>θ</a:t>
            </a:r>
            <a:r>
              <a:rPr lang="en-US" sz="2800" dirty="0" smtClean="0">
                <a:latin typeface="Arial"/>
                <a:cs typeface="Arial"/>
              </a:rPr>
              <a:t> = 0)</a:t>
            </a:r>
            <a:endParaRPr lang="en-US" sz="2800" baseline="30000" dirty="0"/>
          </a:p>
        </p:txBody>
      </p:sp>
    </p:spTree>
    <p:extLst>
      <p:ext uri="{BB962C8B-B14F-4D97-AF65-F5344CB8AC3E}">
        <p14:creationId xmlns:p14="http://schemas.microsoft.com/office/powerpoint/2010/main" val="261339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Electric Field</a:t>
            </a:r>
            <a:br>
              <a:rPr lang="en-US"/>
            </a:br>
            <a:r>
              <a:rPr lang="en-US"/>
              <a:t>Ring of Charge</a:t>
            </a:r>
          </a:p>
        </p:txBody>
      </p:sp>
      <p:pic>
        <p:nvPicPr>
          <p:cNvPr id="25605" name="Picture 5" descr="E:\Physics_231\Lectures\Lecture01\Erin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1600200"/>
            <a:ext cx="5029200" cy="40005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733800" y="1828800"/>
                <a:ext cx="5443390" cy="6743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𝑑𝐸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𝑑𝑞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𝑐𝑜𝑠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𝑘</m:t>
                          </m:r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  <m:r>
                            <a:rPr lang="en-US" i="1">
                              <a:latin typeface="Cambria Math"/>
                            </a:rPr>
                            <m:t>𝑑𝑞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𝑟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𝑑𝑞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f>
                                <m:fPr>
                                  <m:type m:val="lin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1828800"/>
                <a:ext cx="5443390" cy="67435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354873" y="2666999"/>
                <a:ext cx="1387303" cy="8188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𝑑𝐸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4873" y="2666999"/>
                <a:ext cx="1387303" cy="81887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354873" y="3581400"/>
                <a:ext cx="2259273" cy="8188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𝑘𝑥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𝑑𝑞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+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𝑎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f>
                                    <m:fPr>
                                      <m:type m:val="lin"/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4873" y="3581400"/>
                <a:ext cx="2259273" cy="81887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354872" y="4495800"/>
                <a:ext cx="2950927" cy="8188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𝑘𝑥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f>
                                <m:fPr>
                                  <m:type m:val="lin"/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0" i="1" smtClean="0">
                              <a:latin typeface="Cambria Math"/>
                            </a:rPr>
                            <m:t>𝑑𝑞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4872" y="4495800"/>
                <a:ext cx="2950927" cy="81887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354873" y="5467079"/>
                <a:ext cx="2950927" cy="66781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𝑄</m:t>
                          </m:r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f>
                                <m:fPr>
                                  <m:type m:val="lin"/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4873" y="5467079"/>
                <a:ext cx="2950927" cy="66781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8972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Electric Field</a:t>
            </a:r>
            <a:br>
              <a:rPr lang="en-US" dirty="0"/>
            </a:br>
            <a:r>
              <a:rPr lang="en-US" dirty="0"/>
              <a:t>Line of Charge</a:t>
            </a:r>
          </a:p>
        </p:txBody>
      </p:sp>
      <p:pic>
        <p:nvPicPr>
          <p:cNvPr id="26629" name="Picture 5" descr="E:\Physics_231\Lectures\Lecture01\Elin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4000" y="1524000"/>
            <a:ext cx="5080000" cy="3810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609600" y="4724400"/>
            <a:ext cx="1524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267200" y="1676400"/>
                <a:ext cx="12463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𝑑𝑞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𝜆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𝑑𝑦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1676400"/>
                <a:ext cx="1246367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733800" y="2145048"/>
                <a:ext cx="4267200" cy="616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𝑑𝐸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𝑑𝑞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𝑐𝑜𝑠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𝑘</m:t>
                          </m:r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𝜆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i="1">
                              <a:latin typeface="Cambria Math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𝑐𝑜𝑠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2145048"/>
                <a:ext cx="4267200" cy="61651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 flipH="1">
            <a:off x="1066800" y="3505200"/>
            <a:ext cx="1981200" cy="12192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286000" y="3440668"/>
                <a:ext cx="3598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3440668"/>
                <a:ext cx="359858" cy="369332"/>
              </a:xfrm>
              <a:prstGeom prst="rect">
                <a:avLst/>
              </a:prstGeom>
              <a:blipFill rotWithShape="1">
                <a:blip r:embed="rId5"/>
                <a:stretch>
                  <a:fillRect r="-6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57200" y="3800881"/>
                <a:ext cx="532453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𝐿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800881"/>
                <a:ext cx="532453" cy="61093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029200" y="2743200"/>
                <a:ext cx="3757182" cy="6925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=2</m:t>
                      </m:r>
                      <m:nary>
                        <m:nary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𝑑𝐸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</m:e>
                      </m:nary>
                      <m:r>
                        <a:rPr lang="en-US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2</m:t>
                      </m:r>
                      <m:nary>
                        <m:nary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  <m:sup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sup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𝜆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𝑑𝑦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en-US" i="1">
                          <a:latin typeface="Cambria Math"/>
                        </a:rPr>
                        <m:t>𝑐𝑜𝑠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2743200"/>
                <a:ext cx="3757182" cy="69256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011994" y="3625334"/>
                <a:ext cx="13519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𝑡𝑎𝑛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1994" y="3625334"/>
                <a:ext cx="1351973" cy="369332"/>
              </a:xfrm>
              <a:prstGeom prst="rect">
                <a:avLst/>
              </a:prstGeom>
              <a:blipFill rotWithShape="1">
                <a:blip r:embed="rId8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890383" y="4106349"/>
                <a:ext cx="2712730" cy="6481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dy</m:t>
                      </m:r>
                      <m:r>
                        <a:rPr lang="en-US" b="0" i="0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x</m:t>
                      </m:r>
                      <m:r>
                        <a:rPr lang="en-US" b="0" i="0" smtClean="0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𝑠𝑒𝑐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𝑑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𝑑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0383" y="4106349"/>
                <a:ext cx="2712730" cy="648126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495800" y="4953000"/>
                <a:ext cx="4388574" cy="6925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2</m:t>
                      </m:r>
                      <m:nary>
                        <m:nary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  <m:sup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sup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𝜆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</m:e>
                      </m:nary>
                      <m:r>
                        <a:rPr lang="en-US" i="1">
                          <a:latin typeface="Cambria Math"/>
                        </a:rPr>
                        <m:t>𝑐𝑜𝑠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2 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𝜆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den>
                      </m:f>
                      <m:nary>
                        <m:nary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  <m:sup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sup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𝑐𝑜𝑠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4953000"/>
                <a:ext cx="4388574" cy="69256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94109" y="5460896"/>
                <a:ext cx="4753545" cy="11366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2 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𝑘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𝜆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𝑥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𝑠𝑖𝑛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2 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𝑘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𝜆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𝑥</m:t>
                          </m:r>
                        </m:den>
                      </m:f>
                      <m:f>
                        <m:fPr>
                          <m:ctrlPr>
                            <a:rPr lang="en-US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𝐿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i="1" smtClean="0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𝐿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;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≫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𝐿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109" y="5460896"/>
                <a:ext cx="4753545" cy="1136658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155806" y="5844559"/>
                <a:ext cx="3835794" cy="7920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2 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𝑘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𝜆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𝑥</m:t>
                          </m:r>
                        </m:den>
                      </m:f>
                      <m:f>
                        <m:fPr>
                          <m:ctrlPr>
                            <a:rPr lang="en-US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𝐿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den>
                      </m:f>
                      <m:r>
                        <a:rPr lang="en-US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𝑘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𝜆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𝐿</m:t>
                          </m:r>
                        </m:num>
                        <m:den>
                          <m:sSup>
                            <m:sSupPr>
                              <m:ctrlP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𝑘𝑄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;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𝑄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𝜆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𝐿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5806" y="5844559"/>
                <a:ext cx="3835794" cy="792076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278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2"/>
          <p:cNvSpPr txBox="1">
            <a:spLocks noChangeArrowheads="1"/>
          </p:cNvSpPr>
          <p:nvPr/>
        </p:nvSpPr>
        <p:spPr bwMode="auto">
          <a:xfrm>
            <a:off x="331839" y="436538"/>
            <a:ext cx="8610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 smtClean="0"/>
              <a:t>Electric </a:t>
            </a:r>
            <a:r>
              <a:rPr lang="en-US" sz="3200" dirty="0"/>
              <a:t>Flux and Gauss’s Law</a:t>
            </a:r>
          </a:p>
        </p:txBody>
      </p:sp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644013" y="1600200"/>
            <a:ext cx="8077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Electric flux is a measure of the electric field perpendicular to a surface:</a:t>
            </a:r>
          </a:p>
        </p:txBody>
      </p:sp>
      <p:pic>
        <p:nvPicPr>
          <p:cNvPr id="809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86000"/>
            <a:ext cx="4775200" cy="156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901" name="Picture 5" descr="FG19_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45" t="66359" r="36406"/>
          <a:stretch>
            <a:fillRect/>
          </a:stretch>
        </p:blipFill>
        <p:spPr bwMode="auto">
          <a:xfrm>
            <a:off x="3886200" y="2755900"/>
            <a:ext cx="4495800" cy="410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316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175" y="457200"/>
            <a:ext cx="3044825" cy="525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FFFF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133600" y="2819400"/>
            <a:ext cx="238298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rgbClr val="FFFF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5400" y="3733800"/>
            <a:ext cx="6007100" cy="766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xtBox 7"/>
          <p:cNvSpPr txBox="1">
            <a:spLocks noChangeArrowheads="1"/>
          </p:cNvSpPr>
          <p:nvPr/>
        </p:nvSpPr>
        <p:spPr bwMode="auto">
          <a:xfrm>
            <a:off x="152400" y="381000"/>
            <a:ext cx="59436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kumimoji="0" lang="en-US" altLang="zh-TW"/>
              <a:t>The electric flux  through a surface is defined to be the inner product of the electric field and the surface vector:</a:t>
            </a:r>
          </a:p>
          <a:p>
            <a:endParaRPr kumimoji="0" lang="en-US" altLang="zh-TW"/>
          </a:p>
          <a:p>
            <a:endParaRPr kumimoji="0" lang="en-US" altLang="zh-TW"/>
          </a:p>
          <a:p>
            <a:r>
              <a:rPr kumimoji="0" lang="en-US" altLang="zh-TW"/>
              <a:t>For a closed surface, it is </a:t>
            </a:r>
          </a:p>
        </p:txBody>
      </p:sp>
      <p:graphicFrame>
        <p:nvGraphicFramePr>
          <p:cNvPr id="18438" name="物件 1"/>
          <p:cNvGraphicFramePr>
            <a:graphicFrameLocks noChangeAspect="1"/>
          </p:cNvGraphicFramePr>
          <p:nvPr/>
        </p:nvGraphicFramePr>
        <p:xfrm>
          <a:off x="2514600" y="1600200"/>
          <a:ext cx="1549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2" name="方程式" r:id="rId6" imgW="774700" imgH="228600" progId="Equation.3">
                  <p:embed/>
                </p:oleObj>
              </mc:Choice>
              <mc:Fallback>
                <p:oleObj name="方程式" r:id="rId6" imgW="7747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1600200"/>
                        <a:ext cx="15494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9794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1464</TotalTime>
  <Words>1065</Words>
  <Application>Microsoft Office PowerPoint</Application>
  <PresentationFormat>On-screen Show (4:3)</PresentationFormat>
  <Paragraphs>89</Paragraphs>
  <Slides>24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Office Theme</vt:lpstr>
      <vt:lpstr>Equation</vt:lpstr>
      <vt:lpstr>方程式</vt:lpstr>
      <vt:lpstr>Electric Field</vt:lpstr>
      <vt:lpstr>Electric Dipole</vt:lpstr>
      <vt:lpstr>Torque on a Dipole</vt:lpstr>
      <vt:lpstr>Potential Energy of a Dipole</vt:lpstr>
      <vt:lpstr>Example</vt:lpstr>
      <vt:lpstr>Electric Field Ring of Charge</vt:lpstr>
      <vt:lpstr>Electric Field Line of Charge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</vt:lpstr>
      <vt:lpstr>Exercise</vt:lpstr>
      <vt:lpstr>Exercise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Electrostatics</dc:title>
  <dc:creator>User</dc:creator>
  <cp:lastModifiedBy>User</cp:lastModifiedBy>
  <cp:revision>52</cp:revision>
  <dcterms:created xsi:type="dcterms:W3CDTF">2015-02-28T23:50:40Z</dcterms:created>
  <dcterms:modified xsi:type="dcterms:W3CDTF">2016-02-23T23:16:22Z</dcterms:modified>
</cp:coreProperties>
</file>