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wav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78" r:id="rId3"/>
    <p:sldId id="279" r:id="rId4"/>
    <p:sldId id="281" r:id="rId5"/>
    <p:sldId id="274" r:id="rId6"/>
    <p:sldId id="282" r:id="rId7"/>
    <p:sldId id="288" r:id="rId8"/>
    <p:sldId id="289" r:id="rId9"/>
    <p:sldId id="284" r:id="rId10"/>
    <p:sldId id="285" r:id="rId11"/>
    <p:sldId id="290" r:id="rId12"/>
    <p:sldId id="291" r:id="rId13"/>
    <p:sldId id="293" r:id="rId14"/>
    <p:sldId id="294" r:id="rId15"/>
    <p:sldId id="298" r:id="rId16"/>
    <p:sldId id="296" r:id="rId17"/>
    <p:sldId id="297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0B4D3-4ED0-48E0-AC47-2536F826733D}" type="datetimeFigureOut">
              <a:rPr lang="en-US" smtClean="0"/>
              <a:t>2/29/2016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E38D0-DD99-46A2-81CC-7129B2FD0613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0B4D3-4ED0-48E0-AC47-2536F826733D}" type="datetimeFigureOut">
              <a:rPr lang="en-US" smtClean="0"/>
              <a:t>2/29/2016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E38D0-DD99-46A2-81CC-7129B2FD06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0B4D3-4ED0-48E0-AC47-2536F826733D}" type="datetimeFigureOut">
              <a:rPr lang="en-US" smtClean="0"/>
              <a:t>2/29/2016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E38D0-DD99-46A2-81CC-7129B2FD06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0B4D3-4ED0-48E0-AC47-2536F826733D}" type="datetimeFigureOut">
              <a:rPr lang="en-US" smtClean="0"/>
              <a:t>2/29/2016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E38D0-DD99-46A2-81CC-7129B2FD06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0B4D3-4ED0-48E0-AC47-2536F826733D}" type="datetimeFigureOut">
              <a:rPr lang="en-US" smtClean="0"/>
              <a:t>2/29/2016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E38D0-DD99-46A2-81CC-7129B2FD0613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0B4D3-4ED0-48E0-AC47-2536F826733D}" type="datetimeFigureOut">
              <a:rPr lang="en-US" smtClean="0"/>
              <a:t>2/29/2016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E38D0-DD99-46A2-81CC-7129B2FD06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0B4D3-4ED0-48E0-AC47-2536F826733D}" type="datetimeFigureOut">
              <a:rPr lang="en-US" smtClean="0"/>
              <a:t>2/29/2016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E38D0-DD99-46A2-81CC-7129B2FD0613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0B4D3-4ED0-48E0-AC47-2536F826733D}" type="datetimeFigureOut">
              <a:rPr lang="en-US" smtClean="0"/>
              <a:t>2/29/2016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E38D0-DD99-46A2-81CC-7129B2FD06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0B4D3-4ED0-48E0-AC47-2536F826733D}" type="datetimeFigureOut">
              <a:rPr lang="en-US" smtClean="0"/>
              <a:t>2/29/2016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E38D0-DD99-46A2-81CC-7129B2FD06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0B4D3-4ED0-48E0-AC47-2536F826733D}" type="datetimeFigureOut">
              <a:rPr lang="en-US" smtClean="0"/>
              <a:t>2/29/2016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E38D0-DD99-46A2-81CC-7129B2FD0613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0B4D3-4ED0-48E0-AC47-2536F826733D}" type="datetimeFigureOut">
              <a:rPr lang="en-US" smtClean="0"/>
              <a:t>2/29/2016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E38D0-DD99-46A2-81CC-7129B2FD06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D330B4D3-4ED0-48E0-AC47-2536F826733D}" type="datetimeFigureOut">
              <a:rPr lang="en-US" smtClean="0"/>
              <a:t>2/29/2016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3F8E38D0-DD99-46A2-81CC-7129B2FD061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6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image" Target="../media/image4.jpe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5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audio" Target="../media/audio1.wav"/><Relationship Id="rId7" Type="http://schemas.openxmlformats.org/officeDocument/2006/relationships/image" Target="../media/image7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5.bin"/><Relationship Id="rId5" Type="http://schemas.openxmlformats.org/officeDocument/2006/relationships/audio" Target="../media/audio3.wav"/><Relationship Id="rId10" Type="http://schemas.openxmlformats.org/officeDocument/2006/relationships/image" Target="../media/image9.png"/><Relationship Id="rId4" Type="http://schemas.openxmlformats.org/officeDocument/2006/relationships/audio" Target="../media/audio2.wav"/><Relationship Id="rId9" Type="http://schemas.openxmlformats.org/officeDocument/2006/relationships/image" Target="../media/image8.w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audio" Target="../media/audio1.wav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6" Type="http://schemas.openxmlformats.org/officeDocument/2006/relationships/audio" Target="../media/audio4.wav"/><Relationship Id="rId5" Type="http://schemas.openxmlformats.org/officeDocument/2006/relationships/audio" Target="../media/audio2.wav"/><Relationship Id="rId10" Type="http://schemas.openxmlformats.org/officeDocument/2006/relationships/image" Target="../media/image17.wmf"/><Relationship Id="rId4" Type="http://schemas.openxmlformats.org/officeDocument/2006/relationships/audio" Target="../media/audio3.wav"/><Relationship Id="rId9" Type="http://schemas.openxmlformats.org/officeDocument/2006/relationships/oleObject" Target="../embeddings/oleObject8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7" Type="http://schemas.openxmlformats.org/officeDocument/2006/relationships/image" Target="../media/image23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Electric Potential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Wenny</a:t>
            </a:r>
            <a:r>
              <a:rPr lang="en-US" dirty="0" smtClean="0"/>
              <a:t> </a:t>
            </a:r>
            <a:r>
              <a:rPr lang="en-US" dirty="0" err="1" smtClean="0"/>
              <a:t>Maulina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0662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extBox 1"/>
          <p:cNvSpPr txBox="1">
            <a:spLocks noChangeArrowheads="1"/>
          </p:cNvSpPr>
          <p:nvPr/>
        </p:nvSpPr>
        <p:spPr bwMode="auto">
          <a:xfrm>
            <a:off x="76200" y="400110"/>
            <a:ext cx="838883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9pPr>
          </a:lstStyle>
          <a:p>
            <a:r>
              <a:rPr kumimoji="0" lang="en-US" altLang="zh-TW" sz="2000" b="1" i="1" dirty="0" smtClean="0">
                <a:latin typeface="Arial" pitchFamily="34" charset="0"/>
                <a:cs typeface="Arial" pitchFamily="34" charset="0"/>
              </a:rPr>
              <a:t>Potential </a:t>
            </a:r>
            <a:r>
              <a:rPr kumimoji="0" lang="en-US" altLang="zh-TW" sz="2000" b="1" i="1" dirty="0">
                <a:latin typeface="Arial" pitchFamily="34" charset="0"/>
                <a:cs typeface="Arial" pitchFamily="34" charset="0"/>
              </a:rPr>
              <a:t>Due to a Continuous Charge Distribution: </a:t>
            </a:r>
            <a:r>
              <a:rPr kumimoji="0" lang="en-US" altLang="zh-TW" sz="2000" b="1" i="1" dirty="0" smtClean="0">
                <a:latin typeface="Arial" pitchFamily="34" charset="0"/>
                <a:cs typeface="Arial" pitchFamily="34" charset="0"/>
              </a:rPr>
              <a:t>Ring </a:t>
            </a:r>
            <a:r>
              <a:rPr kumimoji="0" lang="en-US" altLang="zh-TW" sz="2000" b="1" i="1" dirty="0">
                <a:latin typeface="Arial" pitchFamily="34" charset="0"/>
                <a:cs typeface="Arial" pitchFamily="34" charset="0"/>
              </a:rPr>
              <a:t>of Charge:</a:t>
            </a:r>
          </a:p>
        </p:txBody>
      </p:sp>
      <p:pic>
        <p:nvPicPr>
          <p:cNvPr id="14" name="Picture 5" descr="E:\Physics_231\Lectures\Lecture01\Erin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6200" y="1257300"/>
            <a:ext cx="5029200" cy="40005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3124200" y="3189399"/>
            <a:ext cx="1905000" cy="12302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2464882" y="3581400"/>
            <a:ext cx="1318636" cy="90481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971800" y="3189399"/>
            <a:ext cx="381000" cy="3158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P</a:t>
            </a:r>
            <a:endParaRPr lang="en-US" sz="1400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4232787" y="2286001"/>
                <a:ext cx="3692013" cy="10610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𝑉</m:t>
                      </m:r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US" sz="2400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sz="2400" b="0" i="1" smtClean="0">
                                  <a:latin typeface="Cambria Math"/>
                                </a:rPr>
                                <m:t>𝑘</m:t>
                              </m:r>
                              <m:r>
                                <a:rPr lang="en-US" sz="2400" b="0" i="1" smtClean="0">
                                  <a:latin typeface="Cambria Math"/>
                                </a:rPr>
                                <m:t> </m:t>
                              </m:r>
                              <m:r>
                                <a:rPr lang="en-US" sz="2400" b="0" i="1" smtClean="0">
                                  <a:latin typeface="Cambria Math"/>
                                </a:rPr>
                                <m:t>𝑑𝑞</m:t>
                              </m:r>
                            </m:num>
                            <m:den>
                              <m:r>
                                <a:rPr lang="en-US" sz="2400" b="0" i="1" smtClean="0">
                                  <a:latin typeface="Cambria Math"/>
                                </a:rPr>
                                <m:t>𝑟</m:t>
                              </m:r>
                            </m:den>
                          </m:f>
                          <m:r>
                            <a:rPr lang="en-US" sz="2400" b="0" i="1" smtClean="0">
                              <a:latin typeface="Cambria Math"/>
                            </a:rPr>
                            <m:t>=</m:t>
                          </m:r>
                          <m:nary>
                            <m:naryPr>
                              <m:limLoc m:val="undOvr"/>
                              <m:subHide m:val="on"/>
                              <m:supHide m:val="on"/>
                              <m:ctrlPr>
                                <a:rPr lang="en-US" sz="2400" b="0" i="1" smtClean="0">
                                  <a:latin typeface="Cambria Math"/>
                                </a:rPr>
                              </m:ctrlPr>
                            </m:naryPr>
                            <m:sub/>
                            <m:sup/>
                            <m:e>
                              <m:f>
                                <m:fPr>
                                  <m:ctrlPr>
                                    <a:rPr lang="en-US" sz="2400" b="0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 b="0" i="1" smtClean="0">
                                      <a:latin typeface="Cambria Math"/>
                                    </a:rPr>
                                    <m:t>𝑘</m:t>
                                  </m:r>
                                  <m:r>
                                    <a:rPr lang="en-US" sz="2400" b="0" i="1" smtClean="0">
                                      <a:latin typeface="Cambria Math"/>
                                    </a:rPr>
                                    <m:t> </m:t>
                                  </m:r>
                                  <m:r>
                                    <a:rPr lang="en-US" sz="2400" b="0" i="1" smtClean="0">
                                      <a:latin typeface="Cambria Math"/>
                                    </a:rPr>
                                    <m:t>𝑑𝑞</m:t>
                                  </m:r>
                                </m:num>
                                <m:den>
                                  <m:rad>
                                    <m:radPr>
                                      <m:degHide m:val="on"/>
                                      <m:ctrlPr>
                                        <a:rPr lang="en-US" sz="2400" b="0" i="1" smtClean="0">
                                          <a:latin typeface="Cambria Math"/>
                                        </a:rPr>
                                      </m:ctrlPr>
                                    </m:radPr>
                                    <m:deg/>
                                    <m:e>
                                      <m:sSup>
                                        <m:sSupPr>
                                          <m:ctrlPr>
                                            <a:rPr lang="en-US" sz="2400" b="0" i="1" smtClean="0">
                                              <a:latin typeface="Cambria Math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sz="2400" b="0" i="1" smtClean="0">
                                              <a:latin typeface="Cambria Math"/>
                                            </a:rPr>
                                            <m:t>𝑥</m:t>
                                          </m:r>
                                        </m:e>
                                        <m:sup>
                                          <m:r>
                                            <a:rPr lang="en-US" sz="2400" b="0" i="1" smtClean="0">
                                              <a:latin typeface="Cambria Math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  <m:r>
                                        <a:rPr lang="en-US" sz="2400" b="0" i="1" smtClean="0">
                                          <a:latin typeface="Cambria Math"/>
                                        </a:rPr>
                                        <m:t>+</m:t>
                                      </m:r>
                                      <m:sSup>
                                        <m:sSupPr>
                                          <m:ctrlPr>
                                            <a:rPr lang="en-US" sz="2400" b="0" i="1" smtClean="0">
                                              <a:latin typeface="Cambria Math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sz="2400" b="0" i="1" smtClean="0">
                                              <a:latin typeface="Cambria Math"/>
                                            </a:rPr>
                                            <m:t>𝑎</m:t>
                                          </m:r>
                                        </m:e>
                                        <m:sup>
                                          <m:r>
                                            <a:rPr lang="en-US" sz="2400" b="0" i="1" smtClean="0">
                                              <a:latin typeface="Cambria Math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</m:e>
                                  </m:rad>
                                </m:den>
                              </m:f>
                            </m:e>
                          </m:nary>
                        </m:e>
                      </m:nary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32787" y="2286001"/>
                <a:ext cx="3692013" cy="106106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4267200" y="3581400"/>
                <a:ext cx="4495800" cy="106106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latin typeface="Cambria Math"/>
                        </a:rPr>
                        <m:t>𝑉</m:t>
                      </m:r>
                      <m:r>
                        <a:rPr lang="en-US" sz="240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</a:rPr>
                            <m:t>𝑘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sz="2400" i="1" smtClean="0"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en-US" sz="240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2400" b="0" i="1" smtClean="0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2400" b="0" i="1" smtClean="0">
                                  <a:latin typeface="Cambria Math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n-US" sz="2400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b="0" i="1" smtClean="0">
                                      <a:latin typeface="Cambria Math"/>
                                    </a:rPr>
                                    <m:t>𝑎</m:t>
                                  </m:r>
                                </m:e>
                                <m:sup>
                                  <m:r>
                                    <a:rPr lang="en-US" sz="2400" b="0" i="1" smtClean="0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rad>
                        </m:den>
                      </m:f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sz="2400" i="1">
                              <a:latin typeface="Cambria Math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𝑑𝑞</m:t>
                          </m:r>
                          <m:r>
                            <a:rPr lang="en-US" sz="2400" i="1">
                              <a:latin typeface="Cambria Math"/>
                            </a:rPr>
                            <m:t>=</m:t>
                          </m:r>
                          <m:f>
                            <m:fPr>
                              <m:ctrlPr>
                                <a:rPr lang="en-US" sz="240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sz="2400" b="0" i="1" smtClean="0">
                                  <a:latin typeface="Cambria Math"/>
                                </a:rPr>
                                <m:t>𝑘𝑄</m:t>
                              </m:r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en-US" sz="2400" i="1" smtClean="0">
                                      <a:latin typeface="Cambria Math"/>
                                    </a:rPr>
                                  </m:ctrlPr>
                                </m:radPr>
                                <m:deg/>
                                <m:e>
                                  <m:sSup>
                                    <m:sSupPr>
                                      <m:ctrlPr>
                                        <a:rPr lang="en-US" sz="2400" i="1" smtClean="0"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2400" b="0" i="1" smtClean="0">
                                          <a:latin typeface="Cambria Math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sz="2400" b="0" i="1" smtClean="0">
                                          <a:latin typeface="Cambria Math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US" sz="2400" b="1" i="1" smtClean="0">
                                      <a:ln w="18000">
                                        <a:solidFill>
                                          <a:schemeClr val="accent2">
                                            <a:satMod val="140000"/>
                                          </a:schemeClr>
                                        </a:solidFill>
                                        <a:prstDash val="solid"/>
                                        <a:miter lim="800000"/>
                                      </a:ln>
                                      <a:noFill/>
                                      <a:effectLst>
                                        <a:outerShdw blurRad="25500" dist="23000" dir="7020000" algn="tl">
                                          <a:srgbClr val="000000">
                                            <a:alpha val="50000"/>
                                          </a:srgbClr>
                                        </a:outerShdw>
                                      </a:effectLst>
                                      <a:latin typeface="Cambria Math"/>
                                    </a:rPr>
                                    <m:t>+</m:t>
                                  </m:r>
                                  <m:sSup>
                                    <m:sSupPr>
                                      <m:ctrlPr>
                                        <a:rPr lang="en-US" sz="2400" b="1" i="1" smtClean="0">
                                          <a:ln w="18000">
                                            <a:solidFill>
                                              <a:schemeClr val="accent2">
                                                <a:satMod val="140000"/>
                                              </a:schemeClr>
                                            </a:solidFill>
                                            <a:prstDash val="solid"/>
                                            <a:miter lim="800000"/>
                                          </a:ln>
                                          <a:noFill/>
                                          <a:effectLst>
                                            <a:outerShdw blurRad="25500" dist="23000" dir="7020000" algn="tl">
                                              <a:srgbClr val="000000">
                                                <a:alpha val="50000"/>
                                              </a:srgbClr>
                                            </a:outerShdw>
                                          </a:effectLst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2400" b="1" i="1" smtClean="0">
                                          <a:ln w="18000">
                                            <a:solidFill>
                                              <a:schemeClr val="accent2">
                                                <a:satMod val="140000"/>
                                              </a:schemeClr>
                                            </a:solidFill>
                                            <a:prstDash val="solid"/>
                                            <a:miter lim="800000"/>
                                          </a:ln>
                                          <a:noFill/>
                                          <a:effectLst>
                                            <a:outerShdw blurRad="25500" dist="23000" dir="7020000" algn="tl">
                                              <a:srgbClr val="000000">
                                                <a:alpha val="50000"/>
                                              </a:srgbClr>
                                            </a:outerShdw>
                                          </a:effectLst>
                                          <a:latin typeface="Cambria Math"/>
                                        </a:rPr>
                                        <m:t>𝒂</m:t>
                                      </m:r>
                                    </m:e>
                                    <m:sup>
                                      <m:r>
                                        <a:rPr lang="en-US" sz="2400" b="1" i="1" smtClean="0">
                                          <a:ln w="18000">
                                            <a:solidFill>
                                              <a:schemeClr val="accent2">
                                                <a:satMod val="140000"/>
                                              </a:schemeClr>
                                            </a:solidFill>
                                            <a:prstDash val="solid"/>
                                            <a:miter lim="800000"/>
                                          </a:ln>
                                          <a:noFill/>
                                          <a:effectLst>
                                            <a:outerShdw blurRad="25500" dist="23000" dir="7020000" algn="tl">
                                              <a:srgbClr val="000000">
                                                <a:alpha val="50000"/>
                                              </a:srgbClr>
                                            </a:outerShdw>
                                          </a:effectLst>
                                          <a:latin typeface="Cambria Math"/>
                                        </a:rPr>
                                        <m:t>𝟐</m:t>
                                      </m:r>
                                    </m:sup>
                                  </m:sSup>
                                </m:e>
                              </m:rad>
                            </m:den>
                          </m:f>
                        </m:e>
                      </m:nary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7200" y="3581400"/>
                <a:ext cx="4495800" cy="106106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75467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762000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/>
              <a:t>Electric Potential at Spherical Conductor</a:t>
            </a:r>
            <a:endParaRPr lang="en-US" sz="3200" dirty="0"/>
          </a:p>
        </p:txBody>
      </p:sp>
      <p:pic>
        <p:nvPicPr>
          <p:cNvPr id="45059" name="Picture 3" descr="Condpoten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981200"/>
            <a:ext cx="6553200" cy="411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42000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50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50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09600" y="1676400"/>
            <a:ext cx="5486400" cy="449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n-US" sz="2400" dirty="0" err="1" smtClean="0">
                <a:solidFill>
                  <a:schemeClr val="tx1"/>
                </a:solidFill>
              </a:rPr>
              <a:t>Sebuah</a:t>
            </a:r>
            <a:r>
              <a:rPr lang="en-US" sz="2400" dirty="0" smtClean="0">
                <a:solidFill>
                  <a:schemeClr val="tx1"/>
                </a:solidFill>
              </a:rPr>
              <a:t> proton </a:t>
            </a:r>
            <a:r>
              <a:rPr lang="en-US" sz="2400" dirty="0" err="1" smtClean="0">
                <a:solidFill>
                  <a:schemeClr val="tx1"/>
                </a:solidFill>
              </a:rPr>
              <a:t>dilepaskan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dari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keadaan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diam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dalam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medan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listrik</a:t>
            </a:r>
            <a:r>
              <a:rPr lang="en-US" sz="2400" dirty="0" smtClean="0">
                <a:solidFill>
                  <a:schemeClr val="tx1"/>
                </a:solidFill>
              </a:rPr>
              <a:t> uniform 2 x 10</a:t>
            </a:r>
            <a:r>
              <a:rPr lang="en-US" sz="2400" baseline="30000" dirty="0" smtClean="0">
                <a:solidFill>
                  <a:schemeClr val="tx1"/>
                </a:solidFill>
              </a:rPr>
              <a:t>4</a:t>
            </a:r>
            <a:r>
              <a:rPr lang="en-US" sz="2400" dirty="0" smtClean="0">
                <a:solidFill>
                  <a:schemeClr val="tx1"/>
                </a:solidFill>
              </a:rPr>
              <a:t> V/m </a:t>
            </a:r>
            <a:r>
              <a:rPr lang="en-US" sz="2400" dirty="0" err="1" smtClean="0">
                <a:solidFill>
                  <a:schemeClr val="tx1"/>
                </a:solidFill>
              </a:rPr>
              <a:t>arah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sumbu</a:t>
            </a:r>
            <a:r>
              <a:rPr lang="en-US" sz="2400" dirty="0" smtClean="0">
                <a:solidFill>
                  <a:schemeClr val="tx1"/>
                </a:solidFill>
              </a:rPr>
              <a:t> x. Proton </a:t>
            </a:r>
            <a:r>
              <a:rPr lang="en-US" sz="2400" dirty="0" err="1" smtClean="0">
                <a:solidFill>
                  <a:schemeClr val="tx1"/>
                </a:solidFill>
              </a:rPr>
              <a:t>bergerak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dari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titik</a:t>
            </a:r>
            <a:r>
              <a:rPr lang="en-US" sz="2400" dirty="0" smtClean="0">
                <a:solidFill>
                  <a:schemeClr val="tx1"/>
                </a:solidFill>
              </a:rPr>
              <a:t> P </a:t>
            </a:r>
            <a:r>
              <a:rPr lang="en-US" sz="2400" dirty="0" err="1" smtClean="0">
                <a:solidFill>
                  <a:schemeClr val="tx1"/>
                </a:solidFill>
              </a:rPr>
              <a:t>ke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titik</a:t>
            </a:r>
            <a:r>
              <a:rPr lang="en-US" sz="2400" dirty="0" smtClean="0">
                <a:solidFill>
                  <a:schemeClr val="tx1"/>
                </a:solidFill>
              </a:rPr>
              <a:t> Q yang </a:t>
            </a:r>
            <a:r>
              <a:rPr lang="en-US" sz="2400" dirty="0" err="1" smtClean="0">
                <a:solidFill>
                  <a:schemeClr val="tx1"/>
                </a:solidFill>
              </a:rPr>
              <a:t>berjarak</a:t>
            </a:r>
            <a:r>
              <a:rPr lang="en-US" sz="2400" dirty="0" smtClean="0">
                <a:solidFill>
                  <a:schemeClr val="tx1"/>
                </a:solidFill>
              </a:rPr>
              <a:t> 0,2 meter. </a:t>
            </a:r>
            <a:r>
              <a:rPr lang="en-US" sz="2400" dirty="0" err="1" smtClean="0">
                <a:solidFill>
                  <a:schemeClr val="tx1"/>
                </a:solidFill>
              </a:rPr>
              <a:t>Tentukan</a:t>
            </a:r>
            <a:r>
              <a:rPr lang="en-US" sz="2400" dirty="0" smtClean="0">
                <a:solidFill>
                  <a:schemeClr val="tx1"/>
                </a:solidFill>
              </a:rPr>
              <a:t>:</a:t>
            </a:r>
          </a:p>
          <a:p>
            <a:pPr marL="457200" indent="-457200" algn="just">
              <a:buAutoNum type="alphaLcParenR"/>
            </a:pPr>
            <a:r>
              <a:rPr lang="en-US" sz="2400" dirty="0" err="1" smtClean="0">
                <a:solidFill>
                  <a:schemeClr val="tx1"/>
                </a:solidFill>
              </a:rPr>
              <a:t>Perubahan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potensial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listik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diantara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titik</a:t>
            </a:r>
            <a:r>
              <a:rPr lang="en-US" sz="2400" dirty="0" smtClean="0">
                <a:solidFill>
                  <a:schemeClr val="tx1"/>
                </a:solidFill>
              </a:rPr>
              <a:t> P </a:t>
            </a:r>
            <a:r>
              <a:rPr lang="en-US" sz="2400" dirty="0" err="1" smtClean="0">
                <a:solidFill>
                  <a:schemeClr val="tx1"/>
                </a:solidFill>
              </a:rPr>
              <a:t>dan</a:t>
            </a:r>
            <a:r>
              <a:rPr lang="en-US" sz="2400" dirty="0" smtClean="0">
                <a:solidFill>
                  <a:schemeClr val="tx1"/>
                </a:solidFill>
              </a:rPr>
              <a:t> Q</a:t>
            </a:r>
          </a:p>
          <a:p>
            <a:pPr marL="457200" indent="-457200" algn="just">
              <a:buAutoNum type="alphaLcParenR"/>
            </a:pPr>
            <a:r>
              <a:rPr lang="en-US" sz="2400" dirty="0" err="1" smtClean="0">
                <a:solidFill>
                  <a:schemeClr val="tx1"/>
                </a:solidFill>
              </a:rPr>
              <a:t>Perubahan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energi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potensial</a:t>
            </a:r>
            <a:r>
              <a:rPr lang="en-US" sz="2400" dirty="0" smtClean="0">
                <a:solidFill>
                  <a:schemeClr val="tx1"/>
                </a:solidFill>
              </a:rPr>
              <a:t> proton </a:t>
            </a:r>
            <a:r>
              <a:rPr lang="en-US" sz="2400" dirty="0" err="1" smtClean="0">
                <a:solidFill>
                  <a:schemeClr val="tx1"/>
                </a:solidFill>
              </a:rPr>
              <a:t>selama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menempuh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jarak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tersebut</a:t>
            </a:r>
            <a:endParaRPr lang="en-US" sz="2400" dirty="0" smtClean="0">
              <a:solidFill>
                <a:schemeClr val="tx1"/>
              </a:solidFill>
            </a:endParaRPr>
          </a:p>
          <a:p>
            <a:pPr marL="457200" indent="-457200" algn="just">
              <a:buAutoNum type="alphaLcParenR"/>
            </a:pPr>
            <a:r>
              <a:rPr lang="en-US" sz="2400" dirty="0" err="1" smtClean="0">
                <a:solidFill>
                  <a:schemeClr val="tx1"/>
                </a:solidFill>
              </a:rPr>
              <a:t>Kecepatan</a:t>
            </a:r>
            <a:r>
              <a:rPr lang="en-US" sz="2400" dirty="0" smtClean="0">
                <a:solidFill>
                  <a:schemeClr val="tx1"/>
                </a:solidFill>
              </a:rPr>
              <a:t> proton di </a:t>
            </a:r>
            <a:r>
              <a:rPr lang="en-US" sz="2400" dirty="0" err="1" smtClean="0">
                <a:solidFill>
                  <a:schemeClr val="tx1"/>
                </a:solidFill>
              </a:rPr>
              <a:t>titik</a:t>
            </a:r>
            <a:r>
              <a:rPr lang="en-US" sz="2400" dirty="0" smtClean="0">
                <a:solidFill>
                  <a:schemeClr val="tx1"/>
                </a:solidFill>
              </a:rPr>
              <a:t> Q</a:t>
            </a:r>
            <a:endParaRPr lang="en-US" sz="2400" dirty="0">
              <a:solidFill>
                <a:schemeClr val="tx1"/>
              </a:solidFill>
            </a:endParaRPr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4978" y="2143125"/>
            <a:ext cx="2594222" cy="395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99249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81000" y="1676400"/>
            <a:ext cx="4419600" cy="4343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lnSpc>
                <a:spcPct val="150000"/>
              </a:lnSpc>
            </a:pPr>
            <a:r>
              <a:rPr lang="en-US" sz="2400" dirty="0" err="1" smtClean="0">
                <a:solidFill>
                  <a:schemeClr val="tx1"/>
                </a:solidFill>
              </a:rPr>
              <a:t>Dua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muatan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titik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positif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sama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besarnya</a:t>
            </a:r>
            <a:r>
              <a:rPr lang="en-US" sz="2400" dirty="0" smtClean="0">
                <a:solidFill>
                  <a:schemeClr val="tx1"/>
                </a:solidFill>
              </a:rPr>
              <a:t> +5 </a:t>
            </a:r>
            <a:r>
              <a:rPr lang="en-US" sz="2400" dirty="0" err="1" smtClean="0">
                <a:solidFill>
                  <a:schemeClr val="tx1"/>
                </a:solidFill>
              </a:rPr>
              <a:t>nC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pada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sumbu</a:t>
            </a:r>
            <a:r>
              <a:rPr lang="en-US" sz="2400" dirty="0" smtClean="0">
                <a:solidFill>
                  <a:schemeClr val="tx1"/>
                </a:solidFill>
              </a:rPr>
              <a:t> x </a:t>
            </a:r>
            <a:r>
              <a:rPr lang="en-US" sz="2400" dirty="0" err="1" smtClean="0">
                <a:solidFill>
                  <a:schemeClr val="tx1"/>
                </a:solidFill>
              </a:rPr>
              <a:t>satu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dipusat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dan</a:t>
            </a:r>
            <a:r>
              <a:rPr lang="en-US" sz="2400" dirty="0" smtClean="0">
                <a:solidFill>
                  <a:schemeClr val="tx1"/>
                </a:solidFill>
              </a:rPr>
              <a:t> yang </a:t>
            </a:r>
            <a:r>
              <a:rPr lang="en-US" sz="2400" dirty="0" err="1" smtClean="0">
                <a:solidFill>
                  <a:schemeClr val="tx1"/>
                </a:solidFill>
              </a:rPr>
              <a:t>lainnya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pada</a:t>
            </a:r>
            <a:r>
              <a:rPr lang="en-US" sz="2400" dirty="0" smtClean="0">
                <a:solidFill>
                  <a:schemeClr val="tx1"/>
                </a:solidFill>
              </a:rPr>
              <a:t> x = 8 cm </a:t>
            </a:r>
            <a:r>
              <a:rPr lang="en-US" sz="2400" dirty="0" err="1" smtClean="0">
                <a:solidFill>
                  <a:schemeClr val="tx1"/>
                </a:solidFill>
              </a:rPr>
              <a:t>seperti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pada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gambar</a:t>
            </a:r>
            <a:r>
              <a:rPr lang="en-US" sz="2400" dirty="0" smtClean="0">
                <a:solidFill>
                  <a:schemeClr val="tx1"/>
                </a:solidFill>
              </a:rPr>
              <a:t>. </a:t>
            </a:r>
            <a:r>
              <a:rPr lang="en-US" sz="2400" dirty="0" err="1" smtClean="0">
                <a:solidFill>
                  <a:schemeClr val="tx1"/>
                </a:solidFill>
              </a:rPr>
              <a:t>Tentukan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potensial</a:t>
            </a:r>
            <a:r>
              <a:rPr lang="en-US" sz="2400" dirty="0" smtClean="0">
                <a:solidFill>
                  <a:schemeClr val="tx1"/>
                </a:solidFill>
              </a:rPr>
              <a:t> di (a) </a:t>
            </a:r>
            <a:r>
              <a:rPr lang="en-US" sz="2400" dirty="0" err="1" smtClean="0">
                <a:solidFill>
                  <a:schemeClr val="tx1"/>
                </a:solidFill>
              </a:rPr>
              <a:t>titik</a:t>
            </a:r>
            <a:r>
              <a:rPr lang="en-US" sz="2400" dirty="0" smtClean="0">
                <a:solidFill>
                  <a:schemeClr val="tx1"/>
                </a:solidFill>
              </a:rPr>
              <a:t> P</a:t>
            </a:r>
            <a:r>
              <a:rPr lang="en-US" sz="2400" baseline="-25000" dirty="0" smtClean="0">
                <a:solidFill>
                  <a:schemeClr val="tx1"/>
                </a:solidFill>
              </a:rPr>
              <a:t>1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pada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sumbu</a:t>
            </a:r>
            <a:r>
              <a:rPr lang="en-US" sz="2400" dirty="0" smtClean="0">
                <a:solidFill>
                  <a:schemeClr val="tx1"/>
                </a:solidFill>
              </a:rPr>
              <a:t> x </a:t>
            </a:r>
            <a:r>
              <a:rPr lang="en-US" sz="2400" dirty="0" err="1" smtClean="0">
                <a:solidFill>
                  <a:schemeClr val="tx1"/>
                </a:solidFill>
              </a:rPr>
              <a:t>pada</a:t>
            </a:r>
            <a:r>
              <a:rPr lang="en-US" sz="2400" dirty="0" smtClean="0">
                <a:solidFill>
                  <a:schemeClr val="tx1"/>
                </a:solidFill>
              </a:rPr>
              <a:t> x = 4 cm </a:t>
            </a:r>
            <a:r>
              <a:rPr lang="en-US" sz="2400" dirty="0" err="1" smtClean="0">
                <a:solidFill>
                  <a:schemeClr val="tx1"/>
                </a:solidFill>
              </a:rPr>
              <a:t>dan</a:t>
            </a:r>
            <a:r>
              <a:rPr lang="en-US" sz="2400" dirty="0" smtClean="0">
                <a:solidFill>
                  <a:schemeClr val="tx1"/>
                </a:solidFill>
              </a:rPr>
              <a:t> (b) </a:t>
            </a:r>
            <a:r>
              <a:rPr lang="en-US" sz="2400" dirty="0" err="1" smtClean="0">
                <a:solidFill>
                  <a:schemeClr val="tx1"/>
                </a:solidFill>
              </a:rPr>
              <a:t>titik</a:t>
            </a:r>
            <a:r>
              <a:rPr lang="en-US" sz="2400" dirty="0" smtClean="0">
                <a:solidFill>
                  <a:schemeClr val="tx1"/>
                </a:solidFill>
              </a:rPr>
              <a:t> P</a:t>
            </a:r>
            <a:r>
              <a:rPr lang="en-US" sz="2400" baseline="-25000" dirty="0" smtClean="0">
                <a:solidFill>
                  <a:schemeClr val="tx1"/>
                </a:solidFill>
              </a:rPr>
              <a:t>2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pada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sumbu</a:t>
            </a:r>
            <a:r>
              <a:rPr lang="en-US" sz="2400" dirty="0" smtClean="0">
                <a:solidFill>
                  <a:schemeClr val="tx1"/>
                </a:solidFill>
              </a:rPr>
              <a:t> y di y = 6 cm.</a:t>
            </a:r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6742" y="2104274"/>
            <a:ext cx="3886200" cy="3487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6506497" y="4419600"/>
            <a:ext cx="533400" cy="42787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P</a:t>
            </a:r>
            <a:r>
              <a:rPr lang="en-US" sz="1600" baseline="-25000" dirty="0" smtClean="0">
                <a:solidFill>
                  <a:schemeClr val="tx1"/>
                </a:solidFill>
              </a:rPr>
              <a:t>1</a:t>
            </a:r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6457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Exercise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09600" y="1676400"/>
            <a:ext cx="8077200" cy="3200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lnSpc>
                <a:spcPct val="150000"/>
              </a:lnSpc>
            </a:pPr>
            <a:r>
              <a:rPr lang="en-US" sz="2400" dirty="0" err="1" smtClean="0">
                <a:solidFill>
                  <a:schemeClr val="tx1"/>
                </a:solidFill>
              </a:rPr>
              <a:t>Sebuah</a:t>
            </a:r>
            <a:r>
              <a:rPr lang="en-US" sz="2400" dirty="0" smtClean="0">
                <a:solidFill>
                  <a:schemeClr val="tx1"/>
                </a:solidFill>
              </a:rPr>
              <a:t> bola </a:t>
            </a:r>
            <a:r>
              <a:rPr lang="en-US" sz="2400" dirty="0" err="1" smtClean="0">
                <a:solidFill>
                  <a:schemeClr val="tx1"/>
                </a:solidFill>
              </a:rPr>
              <a:t>konduktor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bermuatan</a:t>
            </a:r>
            <a:r>
              <a:rPr lang="en-US" sz="2400" dirty="0" smtClean="0">
                <a:solidFill>
                  <a:schemeClr val="tx1"/>
                </a:solidFill>
              </a:rPr>
              <a:t> 10</a:t>
            </a:r>
            <a:r>
              <a:rPr lang="en-US" sz="2400" baseline="30000" dirty="0" smtClean="0">
                <a:solidFill>
                  <a:schemeClr val="tx1"/>
                </a:solidFill>
              </a:rPr>
              <a:t>-6 </a:t>
            </a:r>
            <a:r>
              <a:rPr lang="en-US" sz="2400" dirty="0" smtClean="0">
                <a:solidFill>
                  <a:schemeClr val="tx1"/>
                </a:solidFill>
              </a:rPr>
              <a:t>C </a:t>
            </a:r>
            <a:r>
              <a:rPr lang="en-US" sz="2400" dirty="0" err="1" smtClean="0">
                <a:solidFill>
                  <a:schemeClr val="tx1"/>
                </a:solidFill>
              </a:rPr>
              <a:t>mempunyai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jari-jari</a:t>
            </a:r>
            <a:r>
              <a:rPr lang="en-US" sz="2400" dirty="0" smtClean="0">
                <a:solidFill>
                  <a:schemeClr val="tx1"/>
                </a:solidFill>
              </a:rPr>
              <a:t> 8 cm. </a:t>
            </a:r>
            <a:r>
              <a:rPr lang="en-US" sz="2400" dirty="0" err="1" smtClean="0">
                <a:solidFill>
                  <a:schemeClr val="tx1"/>
                </a:solidFill>
              </a:rPr>
              <a:t>Hitung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potensial</a:t>
            </a:r>
            <a:r>
              <a:rPr lang="en-US" sz="2400" dirty="0" smtClean="0">
                <a:solidFill>
                  <a:schemeClr val="tx1"/>
                </a:solidFill>
              </a:rPr>
              <a:t> di </a:t>
            </a:r>
            <a:r>
              <a:rPr lang="en-US" sz="2400" dirty="0" err="1" smtClean="0">
                <a:solidFill>
                  <a:schemeClr val="tx1"/>
                </a:solidFill>
              </a:rPr>
              <a:t>titik</a:t>
            </a:r>
            <a:r>
              <a:rPr lang="en-US" sz="2400" dirty="0" smtClean="0">
                <a:solidFill>
                  <a:schemeClr val="tx1"/>
                </a:solidFill>
              </a:rPr>
              <a:t> yang </a:t>
            </a:r>
            <a:r>
              <a:rPr lang="en-US" sz="2400" dirty="0" err="1" smtClean="0">
                <a:solidFill>
                  <a:schemeClr val="tx1"/>
                </a:solidFill>
              </a:rPr>
              <a:t>berjarak</a:t>
            </a:r>
            <a:r>
              <a:rPr lang="en-US" sz="2400" dirty="0" smtClean="0">
                <a:solidFill>
                  <a:schemeClr val="tx1"/>
                </a:solidFill>
              </a:rPr>
              <a:t> r</a:t>
            </a:r>
            <a:r>
              <a:rPr lang="en-US" sz="2400" baseline="-25000" dirty="0" smtClean="0">
                <a:solidFill>
                  <a:schemeClr val="tx1"/>
                </a:solidFill>
              </a:rPr>
              <a:t>1</a:t>
            </a:r>
            <a:r>
              <a:rPr lang="en-US" sz="2400" dirty="0" smtClean="0">
                <a:solidFill>
                  <a:schemeClr val="tx1"/>
                </a:solidFill>
              </a:rPr>
              <a:t> = 10 cm, r</a:t>
            </a:r>
            <a:r>
              <a:rPr lang="en-US" sz="2400" baseline="-25000" dirty="0" smtClean="0">
                <a:solidFill>
                  <a:schemeClr val="tx1"/>
                </a:solidFill>
              </a:rPr>
              <a:t>2</a:t>
            </a:r>
            <a:r>
              <a:rPr lang="en-US" sz="2400" dirty="0" smtClean="0">
                <a:solidFill>
                  <a:schemeClr val="tx1"/>
                </a:solidFill>
              </a:rPr>
              <a:t> = 8 cm, </a:t>
            </a:r>
            <a:r>
              <a:rPr lang="en-US" sz="2400" dirty="0" err="1" smtClean="0">
                <a:solidFill>
                  <a:schemeClr val="tx1"/>
                </a:solidFill>
              </a:rPr>
              <a:t>dan</a:t>
            </a:r>
            <a:r>
              <a:rPr lang="en-US" sz="2400" dirty="0" smtClean="0">
                <a:solidFill>
                  <a:schemeClr val="tx1"/>
                </a:solidFill>
              </a:rPr>
              <a:t> r</a:t>
            </a:r>
            <a:r>
              <a:rPr lang="en-US" sz="2400" baseline="-25000" dirty="0" smtClean="0">
                <a:solidFill>
                  <a:schemeClr val="tx1"/>
                </a:solidFill>
              </a:rPr>
              <a:t>3</a:t>
            </a:r>
            <a:r>
              <a:rPr lang="en-US" sz="2400" dirty="0" smtClean="0">
                <a:solidFill>
                  <a:schemeClr val="tx1"/>
                </a:solidFill>
              </a:rPr>
              <a:t> = 6 cm </a:t>
            </a:r>
            <a:r>
              <a:rPr lang="en-US" sz="2400" dirty="0" err="1" smtClean="0">
                <a:solidFill>
                  <a:schemeClr val="tx1"/>
                </a:solidFill>
              </a:rPr>
              <a:t>dari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pusat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konduktor</a:t>
            </a:r>
            <a:r>
              <a:rPr lang="en-US" sz="2400" dirty="0" smtClean="0">
                <a:solidFill>
                  <a:schemeClr val="tx1"/>
                </a:solidFill>
              </a:rPr>
              <a:t>!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4972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Exercise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09600" y="1676400"/>
            <a:ext cx="8077200" cy="3200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lnSpc>
                <a:spcPct val="150000"/>
              </a:lnSpc>
            </a:pPr>
            <a:r>
              <a:rPr lang="en-US" sz="2400" dirty="0" err="1" smtClean="0">
                <a:solidFill>
                  <a:schemeClr val="tx1"/>
                </a:solidFill>
              </a:rPr>
              <a:t>Cincin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jari-jari</a:t>
            </a:r>
            <a:r>
              <a:rPr lang="en-US" sz="2400" dirty="0" smtClean="0">
                <a:solidFill>
                  <a:schemeClr val="tx1"/>
                </a:solidFill>
              </a:rPr>
              <a:t> 4 cm </a:t>
            </a:r>
            <a:r>
              <a:rPr lang="en-US" sz="2400" dirty="0" err="1" smtClean="0">
                <a:solidFill>
                  <a:schemeClr val="tx1"/>
                </a:solidFill>
              </a:rPr>
              <a:t>membawa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muatan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serba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sama</a:t>
            </a:r>
            <a:r>
              <a:rPr lang="en-US" sz="2400" dirty="0" smtClean="0">
                <a:solidFill>
                  <a:schemeClr val="tx1"/>
                </a:solidFill>
              </a:rPr>
              <a:t> 8 </a:t>
            </a:r>
            <a:r>
              <a:rPr lang="en-US" sz="2400" dirty="0" err="1" smtClean="0">
                <a:solidFill>
                  <a:schemeClr val="tx1"/>
                </a:solidFill>
              </a:rPr>
              <a:t>nC</a:t>
            </a:r>
            <a:r>
              <a:rPr lang="en-US" sz="2400" dirty="0" smtClean="0">
                <a:solidFill>
                  <a:schemeClr val="tx1"/>
                </a:solidFill>
              </a:rPr>
              <a:t>. </a:t>
            </a:r>
            <a:r>
              <a:rPr lang="en-US" sz="2400" dirty="0" err="1" smtClean="0">
                <a:solidFill>
                  <a:schemeClr val="tx1"/>
                </a:solidFill>
              </a:rPr>
              <a:t>Partikel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kecil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dengan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massa</a:t>
            </a:r>
            <a:r>
              <a:rPr lang="en-US" sz="2400" dirty="0" smtClean="0">
                <a:solidFill>
                  <a:schemeClr val="tx1"/>
                </a:solidFill>
              </a:rPr>
              <a:t> m = 6 mg </a:t>
            </a:r>
            <a:r>
              <a:rPr lang="en-US" sz="2400" dirty="0" err="1" smtClean="0">
                <a:solidFill>
                  <a:schemeClr val="tx1"/>
                </a:solidFill>
              </a:rPr>
              <a:t>dan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muatan</a:t>
            </a:r>
            <a:r>
              <a:rPr lang="en-US" sz="2400" dirty="0" smtClean="0">
                <a:solidFill>
                  <a:schemeClr val="tx1"/>
                </a:solidFill>
              </a:rPr>
              <a:t> q</a:t>
            </a:r>
            <a:r>
              <a:rPr lang="en-US" sz="2400" baseline="-25000" dirty="0" smtClean="0">
                <a:solidFill>
                  <a:schemeClr val="tx1"/>
                </a:solidFill>
              </a:rPr>
              <a:t>0</a:t>
            </a:r>
            <a:r>
              <a:rPr lang="en-US" sz="2400" dirty="0" smtClean="0">
                <a:solidFill>
                  <a:schemeClr val="tx1"/>
                </a:solidFill>
              </a:rPr>
              <a:t> = 5 </a:t>
            </a:r>
            <a:r>
              <a:rPr lang="en-US" sz="2400" dirty="0" err="1" smtClean="0">
                <a:solidFill>
                  <a:schemeClr val="tx1"/>
                </a:solidFill>
              </a:rPr>
              <a:t>nC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diletakkan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pada</a:t>
            </a:r>
            <a:r>
              <a:rPr lang="en-US" sz="2400" dirty="0" smtClean="0">
                <a:solidFill>
                  <a:schemeClr val="tx1"/>
                </a:solidFill>
              </a:rPr>
              <a:t> x = 3 cm </a:t>
            </a:r>
            <a:r>
              <a:rPr lang="en-US" sz="2400" dirty="0" err="1" smtClean="0">
                <a:solidFill>
                  <a:schemeClr val="tx1"/>
                </a:solidFill>
              </a:rPr>
              <a:t>dan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dilepaskan</a:t>
            </a:r>
            <a:r>
              <a:rPr lang="en-US" sz="2400" dirty="0" smtClean="0">
                <a:solidFill>
                  <a:schemeClr val="tx1"/>
                </a:solidFill>
              </a:rPr>
              <a:t>. </a:t>
            </a:r>
            <a:r>
              <a:rPr lang="en-US" sz="2400" dirty="0" err="1" smtClean="0">
                <a:solidFill>
                  <a:schemeClr val="tx1"/>
                </a:solidFill>
              </a:rPr>
              <a:t>Tentukan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kecepatan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muatan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ketika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ia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berjarak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jauh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dari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cincin</a:t>
            </a:r>
            <a:r>
              <a:rPr lang="en-US" sz="2400" dirty="0" smtClean="0">
                <a:solidFill>
                  <a:schemeClr val="tx1"/>
                </a:solidFill>
              </a:rPr>
              <a:t>.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5927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Exercise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09600" y="1676400"/>
            <a:ext cx="4876800" cy="449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n-US" sz="2400" dirty="0" err="1" smtClean="0">
                <a:solidFill>
                  <a:schemeClr val="tx1"/>
                </a:solidFill>
              </a:rPr>
              <a:t>Pada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titik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sudut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suatu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segitiga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sama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sisi</a:t>
            </a:r>
            <a:r>
              <a:rPr lang="en-US" sz="2400" dirty="0" smtClean="0">
                <a:solidFill>
                  <a:schemeClr val="tx1"/>
                </a:solidFill>
              </a:rPr>
              <a:t> ABC </a:t>
            </a:r>
            <a:r>
              <a:rPr lang="en-US" sz="2400" dirty="0" err="1" smtClean="0">
                <a:solidFill>
                  <a:schemeClr val="tx1"/>
                </a:solidFill>
              </a:rPr>
              <a:t>masing-masing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terdapat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muatan</a:t>
            </a:r>
            <a:r>
              <a:rPr lang="en-US" sz="2400" dirty="0" smtClean="0">
                <a:solidFill>
                  <a:schemeClr val="tx1"/>
                </a:solidFill>
              </a:rPr>
              <a:t> 3 </a:t>
            </a:r>
            <a:r>
              <a:rPr lang="el-GR" sz="2400" dirty="0" smtClean="0">
                <a:solidFill>
                  <a:schemeClr val="tx1"/>
                </a:solidFill>
              </a:rPr>
              <a:t>μ</a:t>
            </a:r>
            <a:r>
              <a:rPr lang="en-US" sz="2400" dirty="0" smtClean="0">
                <a:solidFill>
                  <a:schemeClr val="tx1"/>
                </a:solidFill>
              </a:rPr>
              <a:t>C, -7</a:t>
            </a:r>
            <a:r>
              <a:rPr lang="el-GR" sz="2400" dirty="0">
                <a:solidFill>
                  <a:schemeClr val="tx1"/>
                </a:solidFill>
              </a:rPr>
              <a:t> μ</a:t>
            </a:r>
            <a:r>
              <a:rPr lang="en-US" sz="2400" dirty="0">
                <a:solidFill>
                  <a:schemeClr val="tx1"/>
                </a:solidFill>
              </a:rPr>
              <a:t>C, </a:t>
            </a:r>
            <a:r>
              <a:rPr lang="en-US" sz="2400" dirty="0" err="1" smtClean="0">
                <a:solidFill>
                  <a:schemeClr val="tx1"/>
                </a:solidFill>
              </a:rPr>
              <a:t>dan</a:t>
            </a:r>
            <a:r>
              <a:rPr lang="en-US" sz="2400" dirty="0" smtClean="0">
                <a:solidFill>
                  <a:schemeClr val="tx1"/>
                </a:solidFill>
              </a:rPr>
              <a:t> 5</a:t>
            </a:r>
            <a:r>
              <a:rPr lang="el-GR" sz="2400" dirty="0">
                <a:solidFill>
                  <a:schemeClr val="tx1"/>
                </a:solidFill>
              </a:rPr>
              <a:t> μ</a:t>
            </a:r>
            <a:r>
              <a:rPr lang="en-US" sz="2400" dirty="0">
                <a:solidFill>
                  <a:schemeClr val="tx1"/>
                </a:solidFill>
              </a:rPr>
              <a:t>C, </a:t>
            </a:r>
            <a:r>
              <a:rPr lang="en-US" sz="2400" dirty="0" err="1" smtClean="0">
                <a:solidFill>
                  <a:schemeClr val="tx1"/>
                </a:solidFill>
              </a:rPr>
              <a:t>Panjang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sisi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segitiga</a:t>
            </a:r>
            <a:r>
              <a:rPr lang="en-US" sz="2400" dirty="0" smtClean="0">
                <a:solidFill>
                  <a:schemeClr val="tx1"/>
                </a:solidFill>
              </a:rPr>
              <a:t> 8 cm. </a:t>
            </a:r>
            <a:r>
              <a:rPr lang="en-US" sz="2400" dirty="0" err="1" smtClean="0">
                <a:solidFill>
                  <a:schemeClr val="tx1"/>
                </a:solidFill>
              </a:rPr>
              <a:t>Tentukan</a:t>
            </a:r>
            <a:r>
              <a:rPr lang="en-US" sz="2400" dirty="0" smtClean="0">
                <a:solidFill>
                  <a:schemeClr val="tx1"/>
                </a:solidFill>
              </a:rPr>
              <a:t>:</a:t>
            </a:r>
          </a:p>
          <a:p>
            <a:pPr marL="457200" indent="-457200" algn="just">
              <a:buAutoNum type="alphaLcParenR"/>
            </a:pPr>
            <a:r>
              <a:rPr lang="en-US" sz="2400" dirty="0" err="1" smtClean="0">
                <a:solidFill>
                  <a:schemeClr val="tx1"/>
                </a:solidFill>
              </a:rPr>
              <a:t>Potensial</a:t>
            </a:r>
            <a:r>
              <a:rPr lang="en-US" sz="2400" dirty="0" smtClean="0">
                <a:solidFill>
                  <a:schemeClr val="tx1"/>
                </a:solidFill>
              </a:rPr>
              <a:t> di </a:t>
            </a:r>
            <a:r>
              <a:rPr lang="en-US" sz="2400" dirty="0" err="1" smtClean="0">
                <a:solidFill>
                  <a:schemeClr val="tx1"/>
                </a:solidFill>
              </a:rPr>
              <a:t>titik</a:t>
            </a:r>
            <a:r>
              <a:rPr lang="en-US" sz="2400" dirty="0" smtClean="0">
                <a:solidFill>
                  <a:schemeClr val="tx1"/>
                </a:solidFill>
              </a:rPr>
              <a:t> E (</a:t>
            </a:r>
            <a:r>
              <a:rPr lang="en-US" sz="2400" dirty="0" err="1" smtClean="0">
                <a:solidFill>
                  <a:schemeClr val="tx1"/>
                </a:solidFill>
              </a:rPr>
              <a:t>tengah-tengan</a:t>
            </a:r>
            <a:r>
              <a:rPr lang="en-US" sz="2400" dirty="0" smtClean="0">
                <a:solidFill>
                  <a:schemeClr val="tx1"/>
                </a:solidFill>
              </a:rPr>
              <a:t> AB) </a:t>
            </a:r>
            <a:r>
              <a:rPr lang="en-US" sz="2400" dirty="0" err="1" smtClean="0">
                <a:solidFill>
                  <a:schemeClr val="tx1"/>
                </a:solidFill>
              </a:rPr>
              <a:t>dan</a:t>
            </a:r>
            <a:r>
              <a:rPr lang="en-US" sz="2400" dirty="0" smtClean="0">
                <a:solidFill>
                  <a:schemeClr val="tx1"/>
                </a:solidFill>
              </a:rPr>
              <a:t> di </a:t>
            </a:r>
            <a:r>
              <a:rPr lang="en-US" sz="2400" dirty="0" err="1" smtClean="0">
                <a:solidFill>
                  <a:schemeClr val="tx1"/>
                </a:solidFill>
              </a:rPr>
              <a:t>titik</a:t>
            </a:r>
            <a:r>
              <a:rPr lang="en-US" sz="2400" dirty="0" smtClean="0">
                <a:solidFill>
                  <a:schemeClr val="tx1"/>
                </a:solidFill>
              </a:rPr>
              <a:t> F (</a:t>
            </a:r>
            <a:r>
              <a:rPr lang="en-US" sz="2400" dirty="0" err="1" smtClean="0">
                <a:solidFill>
                  <a:schemeClr val="tx1"/>
                </a:solidFill>
              </a:rPr>
              <a:t>tengah-tengah</a:t>
            </a:r>
            <a:r>
              <a:rPr lang="en-US" sz="2400" dirty="0" smtClean="0">
                <a:solidFill>
                  <a:schemeClr val="tx1"/>
                </a:solidFill>
              </a:rPr>
              <a:t> BC)</a:t>
            </a:r>
          </a:p>
          <a:p>
            <a:pPr marL="457200" indent="-457200" algn="just">
              <a:buAutoNum type="alphaLcParenR"/>
            </a:pPr>
            <a:r>
              <a:rPr lang="en-US" sz="2400" dirty="0" err="1" smtClean="0">
                <a:solidFill>
                  <a:schemeClr val="tx1"/>
                </a:solidFill>
              </a:rPr>
              <a:t>Berapa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usaha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untuk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memindahkan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muatan</a:t>
            </a:r>
            <a:r>
              <a:rPr lang="en-US" sz="2400" dirty="0" smtClean="0">
                <a:solidFill>
                  <a:schemeClr val="tx1"/>
                </a:solidFill>
              </a:rPr>
              <a:t> 4</a:t>
            </a:r>
            <a:r>
              <a:rPr lang="el-GR" sz="2400" dirty="0">
                <a:solidFill>
                  <a:schemeClr val="tx1"/>
                </a:solidFill>
              </a:rPr>
              <a:t> μ</a:t>
            </a:r>
            <a:r>
              <a:rPr lang="en-US" sz="2400" dirty="0">
                <a:solidFill>
                  <a:schemeClr val="tx1"/>
                </a:solidFill>
              </a:rPr>
              <a:t>C </a:t>
            </a:r>
            <a:r>
              <a:rPr lang="en-US" sz="2400" dirty="0" err="1" smtClean="0">
                <a:solidFill>
                  <a:schemeClr val="tx1"/>
                </a:solidFill>
              </a:rPr>
              <a:t>dari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titik</a:t>
            </a:r>
            <a:r>
              <a:rPr lang="en-US" sz="2400" dirty="0" smtClean="0">
                <a:solidFill>
                  <a:schemeClr val="tx1"/>
                </a:solidFill>
              </a:rPr>
              <a:t> E </a:t>
            </a:r>
            <a:r>
              <a:rPr lang="en-US" sz="2400" dirty="0" err="1" smtClean="0">
                <a:solidFill>
                  <a:schemeClr val="tx1"/>
                </a:solidFill>
              </a:rPr>
              <a:t>ke</a:t>
            </a:r>
            <a:r>
              <a:rPr lang="en-US" sz="2400" dirty="0" smtClean="0">
                <a:solidFill>
                  <a:schemeClr val="tx1"/>
                </a:solidFill>
              </a:rPr>
              <a:t> F! </a:t>
            </a:r>
            <a:endParaRPr lang="en-US" sz="2400" dirty="0">
              <a:solidFill>
                <a:schemeClr val="tx1"/>
              </a:solidFill>
            </a:endParaRPr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2463845"/>
            <a:ext cx="3124200" cy="28938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61099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Exercise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09600" y="1676400"/>
            <a:ext cx="4876800" cy="449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n-US" sz="2400" dirty="0" err="1" smtClean="0">
                <a:solidFill>
                  <a:schemeClr val="tx1"/>
                </a:solidFill>
              </a:rPr>
              <a:t>Dalam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suatu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tabung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hampa</a:t>
            </a:r>
            <a:r>
              <a:rPr lang="en-US" sz="2400" dirty="0" smtClean="0">
                <a:solidFill>
                  <a:schemeClr val="tx1"/>
                </a:solidFill>
              </a:rPr>
              <a:t> yang </a:t>
            </a:r>
            <a:r>
              <a:rPr lang="en-US" sz="2400" dirty="0" err="1" smtClean="0">
                <a:solidFill>
                  <a:schemeClr val="tx1"/>
                </a:solidFill>
              </a:rPr>
              <a:t>mempunyai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elektroda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negatif</a:t>
            </a:r>
            <a:r>
              <a:rPr lang="en-US" sz="2400" dirty="0" smtClean="0">
                <a:solidFill>
                  <a:schemeClr val="tx1"/>
                </a:solidFill>
              </a:rPr>
              <a:t> (</a:t>
            </a:r>
            <a:r>
              <a:rPr lang="en-US" sz="2400" dirty="0" err="1" smtClean="0">
                <a:solidFill>
                  <a:schemeClr val="tx1"/>
                </a:solidFill>
              </a:rPr>
              <a:t>katoda</a:t>
            </a:r>
            <a:r>
              <a:rPr lang="en-US" sz="2400" dirty="0" smtClean="0">
                <a:solidFill>
                  <a:schemeClr val="tx1"/>
                </a:solidFill>
              </a:rPr>
              <a:t>) </a:t>
            </a:r>
            <a:r>
              <a:rPr lang="en-US" sz="2400" dirty="0" err="1" smtClean="0">
                <a:solidFill>
                  <a:schemeClr val="tx1"/>
                </a:solidFill>
              </a:rPr>
              <a:t>dan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elektroda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positif</a:t>
            </a:r>
            <a:r>
              <a:rPr lang="en-US" sz="2400" dirty="0" smtClean="0">
                <a:solidFill>
                  <a:schemeClr val="tx1"/>
                </a:solidFill>
              </a:rPr>
              <a:t> (</a:t>
            </a:r>
            <a:r>
              <a:rPr lang="en-US" sz="2400" dirty="0" err="1" smtClean="0">
                <a:solidFill>
                  <a:schemeClr val="tx1"/>
                </a:solidFill>
              </a:rPr>
              <a:t>anoda</a:t>
            </a:r>
            <a:r>
              <a:rPr lang="en-US" sz="2400" dirty="0" smtClean="0">
                <a:solidFill>
                  <a:schemeClr val="tx1"/>
                </a:solidFill>
              </a:rPr>
              <a:t>), </a:t>
            </a:r>
            <a:r>
              <a:rPr lang="en-US" sz="2400" dirty="0" err="1" smtClean="0">
                <a:solidFill>
                  <a:schemeClr val="tx1"/>
                </a:solidFill>
              </a:rPr>
              <a:t>bergerak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elektron-elektron</a:t>
            </a:r>
            <a:r>
              <a:rPr lang="en-US" sz="2400" dirty="0" smtClean="0">
                <a:solidFill>
                  <a:schemeClr val="tx1"/>
                </a:solidFill>
              </a:rPr>
              <a:t> yang </a:t>
            </a:r>
            <a:r>
              <a:rPr lang="en-US" sz="2400" dirty="0" err="1" smtClean="0">
                <a:solidFill>
                  <a:schemeClr val="tx1"/>
                </a:solidFill>
              </a:rPr>
              <a:t>dilepaskan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oleh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katoda</a:t>
            </a:r>
            <a:r>
              <a:rPr lang="en-US" sz="2400" dirty="0" smtClean="0">
                <a:solidFill>
                  <a:schemeClr val="tx1"/>
                </a:solidFill>
              </a:rPr>
              <a:t> yang </a:t>
            </a:r>
            <a:r>
              <a:rPr lang="en-US" sz="2400" dirty="0" err="1" smtClean="0">
                <a:solidFill>
                  <a:schemeClr val="tx1"/>
                </a:solidFill>
              </a:rPr>
              <a:t>dipanaskan</a:t>
            </a:r>
            <a:r>
              <a:rPr lang="en-US" sz="2400" dirty="0" smtClean="0">
                <a:solidFill>
                  <a:schemeClr val="tx1"/>
                </a:solidFill>
              </a:rPr>
              <a:t>. </a:t>
            </a:r>
            <a:r>
              <a:rPr lang="en-US" sz="2400" dirty="0" err="1" smtClean="0">
                <a:solidFill>
                  <a:schemeClr val="tx1"/>
                </a:solidFill>
              </a:rPr>
              <a:t>Hitung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kecepatan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elektron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sewaktu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tiba</a:t>
            </a:r>
            <a:r>
              <a:rPr lang="en-US" sz="2400" dirty="0" smtClean="0">
                <a:solidFill>
                  <a:schemeClr val="tx1"/>
                </a:solidFill>
              </a:rPr>
              <a:t> di </a:t>
            </a:r>
            <a:r>
              <a:rPr lang="en-US" sz="2400" dirty="0" err="1" smtClean="0">
                <a:solidFill>
                  <a:schemeClr val="tx1"/>
                </a:solidFill>
              </a:rPr>
              <a:t>anoda</a:t>
            </a:r>
            <a:r>
              <a:rPr lang="en-US" sz="2400" dirty="0" smtClean="0">
                <a:solidFill>
                  <a:schemeClr val="tx1"/>
                </a:solidFill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</a:rPr>
              <a:t>jika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kecepatan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awal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elektron</a:t>
            </a:r>
            <a:r>
              <a:rPr lang="en-US" sz="2400" dirty="0" smtClean="0">
                <a:solidFill>
                  <a:schemeClr val="tx1"/>
                </a:solidFill>
              </a:rPr>
              <a:t> di </a:t>
            </a:r>
            <a:r>
              <a:rPr lang="en-US" sz="2400" dirty="0" err="1" smtClean="0">
                <a:solidFill>
                  <a:schemeClr val="tx1"/>
                </a:solidFill>
              </a:rPr>
              <a:t>katoda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sama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dengan</a:t>
            </a:r>
            <a:r>
              <a:rPr lang="en-US" sz="2400" dirty="0" smtClean="0">
                <a:solidFill>
                  <a:schemeClr val="tx1"/>
                </a:solidFill>
              </a:rPr>
              <a:t> nol. Beda </a:t>
            </a:r>
            <a:r>
              <a:rPr lang="en-US" sz="2400" dirty="0" err="1" smtClean="0">
                <a:solidFill>
                  <a:schemeClr val="tx1"/>
                </a:solidFill>
              </a:rPr>
              <a:t>potensial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antara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anoda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dan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katoda</a:t>
            </a:r>
            <a:r>
              <a:rPr lang="en-US" sz="2400" dirty="0" smtClean="0">
                <a:solidFill>
                  <a:schemeClr val="tx1"/>
                </a:solidFill>
              </a:rPr>
              <a:t> 300 volt 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791200" y="2895600"/>
            <a:ext cx="762000" cy="2133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K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A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T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O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D</a:t>
            </a:r>
          </a:p>
          <a:p>
            <a:pPr algn="ctr"/>
            <a:r>
              <a:rPr lang="en-US" sz="1400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6" name="Rectangle 5"/>
          <p:cNvSpPr/>
          <p:nvPr/>
        </p:nvSpPr>
        <p:spPr>
          <a:xfrm>
            <a:off x="7696200" y="2895600"/>
            <a:ext cx="762000" cy="2133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 smtClean="0">
              <a:solidFill>
                <a:schemeClr val="tx1"/>
              </a:solidFill>
            </a:endParaRPr>
          </a:p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A</a:t>
            </a:r>
          </a:p>
          <a:p>
            <a:pPr algn="ctr"/>
            <a:r>
              <a:rPr lang="en-US" sz="1400" dirty="0">
                <a:solidFill>
                  <a:schemeClr val="tx1"/>
                </a:solidFill>
              </a:rPr>
              <a:t>N</a:t>
            </a:r>
            <a:endParaRPr lang="en-US" sz="1400" dirty="0" smtClean="0">
              <a:solidFill>
                <a:schemeClr val="tx1"/>
              </a:solidFill>
            </a:endParaRPr>
          </a:p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O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D</a:t>
            </a:r>
          </a:p>
          <a:p>
            <a:pPr algn="ctr"/>
            <a:r>
              <a:rPr lang="en-US" sz="1400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5" name="Oval 4"/>
          <p:cNvSpPr/>
          <p:nvPr/>
        </p:nvSpPr>
        <p:spPr>
          <a:xfrm>
            <a:off x="5867400" y="2286000"/>
            <a:ext cx="609600" cy="533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―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7772400" y="2286000"/>
            <a:ext cx="609600" cy="533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┼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6629400" y="3733800"/>
            <a:ext cx="381000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―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7010400" y="3924300"/>
            <a:ext cx="381000" cy="190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6324600" y="5257800"/>
            <a:ext cx="175260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6663813" y="5257800"/>
            <a:ext cx="110490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300 V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6457950" y="3333135"/>
            <a:ext cx="758313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9405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838200"/>
          </a:xfrm>
        </p:spPr>
        <p:txBody>
          <a:bodyPr/>
          <a:lstStyle/>
          <a:p>
            <a:r>
              <a:rPr lang="en-US" sz="3600" dirty="0">
                <a:solidFill>
                  <a:schemeClr val="tx1"/>
                </a:solidFill>
              </a:rPr>
              <a:t>Work  Done by Uniform Electric Field</a:t>
            </a:r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5334000" y="1571625"/>
            <a:ext cx="316464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Force on charge is</a:t>
            </a:r>
          </a:p>
        </p:txBody>
      </p:sp>
      <p:graphicFrame>
        <p:nvGraphicFramePr>
          <p:cNvPr id="10247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09399850"/>
              </p:ext>
            </p:extLst>
          </p:nvPr>
        </p:nvGraphicFramePr>
        <p:xfrm>
          <a:off x="6154738" y="2009775"/>
          <a:ext cx="1389062" cy="581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04" name="Equation" r:id="rId3" imgW="787320" imgH="330120" progId="Equation.3">
                  <p:embed/>
                </p:oleObj>
              </mc:Choice>
              <mc:Fallback>
                <p:oleObj name="Equation" r:id="rId3" imgW="787320" imgH="3301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54738" y="2009775"/>
                        <a:ext cx="1389062" cy="581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5337175" y="2638425"/>
            <a:ext cx="3425825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800" dirty="0"/>
              <a:t>Work is done on the</a:t>
            </a:r>
          </a:p>
          <a:p>
            <a:r>
              <a:rPr lang="en-US" sz="2800" dirty="0"/>
              <a:t>charge by field</a:t>
            </a:r>
          </a:p>
        </p:txBody>
      </p:sp>
      <p:graphicFrame>
        <p:nvGraphicFramePr>
          <p:cNvPr id="10249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17474458"/>
              </p:ext>
            </p:extLst>
          </p:nvPr>
        </p:nvGraphicFramePr>
        <p:xfrm>
          <a:off x="5468938" y="3657600"/>
          <a:ext cx="2989262" cy="512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05" name="Equation" r:id="rId5" imgW="1701720" imgH="291960" progId="Equation.3">
                  <p:embed/>
                </p:oleObj>
              </mc:Choice>
              <mc:Fallback>
                <p:oleObj name="Equation" r:id="rId5" imgW="1701720" imgH="291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68938" y="3657600"/>
                        <a:ext cx="2989262" cy="512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251" name="Picture 11" descr="Work01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676400"/>
            <a:ext cx="4419600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53" name="Text Box 13"/>
          <p:cNvSpPr txBox="1">
            <a:spLocks noChangeArrowheads="1"/>
          </p:cNvSpPr>
          <p:nvPr/>
        </p:nvSpPr>
        <p:spPr bwMode="auto">
          <a:xfrm>
            <a:off x="685800" y="4311650"/>
            <a:ext cx="81534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800"/>
              <a:t>The work done is </a:t>
            </a:r>
            <a:r>
              <a:rPr lang="en-US" sz="2800" i="1"/>
              <a:t>independent</a:t>
            </a:r>
            <a:r>
              <a:rPr lang="en-US" sz="2800"/>
              <a:t> of path taken from point a to point b because</a:t>
            </a:r>
          </a:p>
        </p:txBody>
      </p:sp>
      <p:sp>
        <p:nvSpPr>
          <p:cNvPr id="10254" name="Text Box 14"/>
          <p:cNvSpPr txBox="1">
            <a:spLocks noChangeArrowheads="1"/>
          </p:cNvSpPr>
          <p:nvPr/>
        </p:nvSpPr>
        <p:spPr bwMode="auto">
          <a:xfrm>
            <a:off x="2286000" y="5486400"/>
            <a:ext cx="441659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The Electric Force is a </a:t>
            </a:r>
            <a:r>
              <a:rPr lang="en-US" i="1" dirty="0"/>
              <a:t>conservative force</a:t>
            </a:r>
          </a:p>
        </p:txBody>
      </p:sp>
    </p:spTree>
    <p:extLst>
      <p:ext uri="{BB962C8B-B14F-4D97-AF65-F5344CB8AC3E}">
        <p14:creationId xmlns:p14="http://schemas.microsoft.com/office/powerpoint/2010/main" val="3372216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2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2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2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2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6" grpId="0" autoUpdateAnimBg="0"/>
      <p:bldP spid="10248" grpId="0" autoUpdateAnimBg="0"/>
      <p:bldP spid="10253" grpId="0" autoUpdateAnimBg="0"/>
      <p:bldP spid="10254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762000"/>
          </a:xfrm>
        </p:spPr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Electric Potential Energy</a:t>
            </a:r>
          </a:p>
        </p:txBody>
      </p:sp>
      <p:graphicFrame>
        <p:nvGraphicFramePr>
          <p:cNvPr id="1126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89076523"/>
              </p:ext>
            </p:extLst>
          </p:nvPr>
        </p:nvGraphicFramePr>
        <p:xfrm>
          <a:off x="2333625" y="2514600"/>
          <a:ext cx="4524375" cy="547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31" name="Equation" r:id="rId3" imgW="1993680" imgH="241200" progId="Equation.3">
                  <p:embed/>
                </p:oleObj>
              </mc:Choice>
              <mc:Fallback>
                <p:oleObj name="Equation" r:id="rId3" imgW="199368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3625" y="2514600"/>
                        <a:ext cx="4524375" cy="547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6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03513576"/>
              </p:ext>
            </p:extLst>
          </p:nvPr>
        </p:nvGraphicFramePr>
        <p:xfrm>
          <a:off x="1143000" y="3429000"/>
          <a:ext cx="6819900" cy="1341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32" name="Equation" r:id="rId5" imgW="3035160" imgH="596880" progId="Equation.3">
                  <p:embed/>
                </p:oleObj>
              </mc:Choice>
              <mc:Fallback>
                <p:oleObj name="Equation" r:id="rId5" imgW="3035160" imgH="596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3429000"/>
                        <a:ext cx="6819900" cy="1341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593725" y="5029200"/>
            <a:ext cx="76962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000" dirty="0"/>
              <a:t>The work done only depends upon the </a:t>
            </a:r>
            <a:r>
              <a:rPr lang="en-US" sz="2000" i="1" dirty="0"/>
              <a:t>change</a:t>
            </a:r>
            <a:r>
              <a:rPr lang="en-US" sz="2000" dirty="0"/>
              <a:t> in position</a:t>
            </a:r>
          </a:p>
        </p:txBody>
      </p:sp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593725" y="1466850"/>
            <a:ext cx="8016875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/>
            <a:r>
              <a:rPr lang="en-US" sz="2000" dirty="0"/>
              <a:t>The work done by the force is the same as the change in the particle’s potential energy</a:t>
            </a:r>
          </a:p>
        </p:txBody>
      </p:sp>
    </p:spTree>
    <p:extLst>
      <p:ext uri="{BB962C8B-B14F-4D97-AF65-F5344CB8AC3E}">
        <p14:creationId xmlns:p14="http://schemas.microsoft.com/office/powerpoint/2010/main" val="2003942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0" grpId="0" autoUpdateAnimBg="0"/>
      <p:bldP spid="11272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36588" y="238125"/>
            <a:ext cx="7315200" cy="1143000"/>
          </a:xfrm>
        </p:spPr>
        <p:txBody>
          <a:bodyPr/>
          <a:lstStyle/>
          <a:p>
            <a:pPr algn="ctr"/>
            <a:r>
              <a:rPr lang="en-US"/>
              <a:t>Absolute Potential Energy</a:t>
            </a:r>
          </a:p>
        </p:txBody>
      </p:sp>
      <p:grpSp>
        <p:nvGrpSpPr>
          <p:cNvPr id="147547" name="Group 91"/>
          <p:cNvGrpSpPr>
            <a:grpSpLocks/>
          </p:cNvGrpSpPr>
          <p:nvPr/>
        </p:nvGrpSpPr>
        <p:grpSpPr bwMode="auto">
          <a:xfrm>
            <a:off x="633413" y="1368425"/>
            <a:ext cx="5449887" cy="2640013"/>
            <a:chOff x="399" y="862"/>
            <a:chExt cx="3433" cy="1663"/>
          </a:xfrm>
        </p:grpSpPr>
        <p:sp>
          <p:nvSpPr>
            <p:cNvPr id="147494" name="Rectangle 38"/>
            <p:cNvSpPr>
              <a:spLocks noChangeArrowheads="1"/>
            </p:cNvSpPr>
            <p:nvPr/>
          </p:nvSpPr>
          <p:spPr bwMode="auto">
            <a:xfrm>
              <a:off x="399" y="862"/>
              <a:ext cx="3433" cy="1632"/>
            </a:xfrm>
            <a:prstGeom prst="rect">
              <a:avLst/>
            </a:prstGeom>
            <a:solidFill>
              <a:srgbClr val="CCFFCC"/>
            </a:solidFill>
            <a:ln w="38100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grpSp>
          <p:nvGrpSpPr>
            <p:cNvPr id="147495" name="Group 39"/>
            <p:cNvGrpSpPr>
              <a:grpSpLocks/>
            </p:cNvGrpSpPr>
            <p:nvPr/>
          </p:nvGrpSpPr>
          <p:grpSpPr bwMode="auto">
            <a:xfrm>
              <a:off x="1023" y="1505"/>
              <a:ext cx="591" cy="663"/>
              <a:chOff x="4067" y="1920"/>
              <a:chExt cx="591" cy="663"/>
            </a:xfrm>
          </p:grpSpPr>
          <p:grpSp>
            <p:nvGrpSpPr>
              <p:cNvPr id="147496" name="Group 40"/>
              <p:cNvGrpSpPr>
                <a:grpSpLocks/>
              </p:cNvGrpSpPr>
              <p:nvPr/>
            </p:nvGrpSpPr>
            <p:grpSpPr bwMode="auto">
              <a:xfrm>
                <a:off x="4067" y="1920"/>
                <a:ext cx="591" cy="663"/>
                <a:chOff x="4067" y="1920"/>
                <a:chExt cx="591" cy="663"/>
              </a:xfrm>
            </p:grpSpPr>
            <p:sp>
              <p:nvSpPr>
                <p:cNvPr id="147497" name="Oval 41"/>
                <p:cNvSpPr>
                  <a:spLocks noChangeArrowheads="1"/>
                </p:cNvSpPr>
                <p:nvPr/>
              </p:nvSpPr>
              <p:spPr bwMode="auto">
                <a:xfrm>
                  <a:off x="4067" y="1968"/>
                  <a:ext cx="576" cy="576"/>
                </a:xfrm>
                <a:prstGeom prst="ellipse">
                  <a:avLst/>
                </a:prstGeom>
                <a:solidFill>
                  <a:srgbClr val="FF99CC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147498" name="Group 42"/>
                <p:cNvGrpSpPr>
                  <a:grpSpLocks/>
                </p:cNvGrpSpPr>
                <p:nvPr/>
              </p:nvGrpSpPr>
              <p:grpSpPr bwMode="auto">
                <a:xfrm>
                  <a:off x="4067" y="1943"/>
                  <a:ext cx="445" cy="638"/>
                  <a:chOff x="5184" y="2256"/>
                  <a:chExt cx="445" cy="638"/>
                </a:xfrm>
              </p:grpSpPr>
              <p:sp>
                <p:nvSpPr>
                  <p:cNvPr id="147499" name="Text Box 4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293" y="2567"/>
                    <a:ext cx="336" cy="327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pPr algn="l">
                      <a:spcBef>
                        <a:spcPct val="0"/>
                      </a:spcBef>
                    </a:pPr>
                    <a:r>
                      <a:rPr lang="en-US"/>
                      <a:t>+</a:t>
                    </a:r>
                  </a:p>
                </p:txBody>
              </p:sp>
              <p:sp>
                <p:nvSpPr>
                  <p:cNvPr id="147500" name="Text Box 4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184" y="2461"/>
                    <a:ext cx="240" cy="327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pPr algn="l">
                      <a:spcBef>
                        <a:spcPct val="0"/>
                      </a:spcBef>
                    </a:pPr>
                    <a:r>
                      <a:rPr lang="en-US"/>
                      <a:t>+</a:t>
                    </a:r>
                  </a:p>
                </p:txBody>
              </p:sp>
              <p:grpSp>
                <p:nvGrpSpPr>
                  <p:cNvPr id="147501" name="Group 45"/>
                  <p:cNvGrpSpPr>
                    <a:grpSpLocks/>
                  </p:cNvGrpSpPr>
                  <p:nvPr/>
                </p:nvGrpSpPr>
                <p:grpSpPr bwMode="auto">
                  <a:xfrm flipH="1">
                    <a:off x="5184" y="2256"/>
                    <a:ext cx="336" cy="423"/>
                    <a:chOff x="5136" y="2256"/>
                    <a:chExt cx="336" cy="423"/>
                  </a:xfrm>
                </p:grpSpPr>
                <p:sp>
                  <p:nvSpPr>
                    <p:cNvPr id="147502" name="Text Box 46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136" y="2256"/>
                      <a:ext cx="240" cy="32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>
                      <a:spAutoFit/>
                    </a:bodyPr>
                    <a:lstStyle/>
                    <a:p>
                      <a:pPr algn="l">
                        <a:spcBef>
                          <a:spcPct val="0"/>
                        </a:spcBef>
                      </a:pPr>
                      <a:r>
                        <a:rPr lang="en-US"/>
                        <a:t>+</a:t>
                      </a:r>
                    </a:p>
                  </p:txBody>
                </p:sp>
                <p:sp>
                  <p:nvSpPr>
                    <p:cNvPr id="147503" name="Text Box 47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232" y="2352"/>
                      <a:ext cx="240" cy="32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>
                      <a:spAutoFit/>
                    </a:bodyPr>
                    <a:lstStyle/>
                    <a:p>
                      <a:pPr algn="l">
                        <a:spcBef>
                          <a:spcPct val="0"/>
                        </a:spcBef>
                      </a:pPr>
                      <a:r>
                        <a:rPr lang="en-US"/>
                        <a:t>+</a:t>
                      </a:r>
                    </a:p>
                  </p:txBody>
                </p:sp>
              </p:grpSp>
            </p:grpSp>
            <p:grpSp>
              <p:nvGrpSpPr>
                <p:cNvPr id="147504" name="Group 48"/>
                <p:cNvGrpSpPr>
                  <a:grpSpLocks/>
                </p:cNvGrpSpPr>
                <p:nvPr/>
              </p:nvGrpSpPr>
              <p:grpSpPr bwMode="auto">
                <a:xfrm>
                  <a:off x="4272" y="1920"/>
                  <a:ext cx="386" cy="663"/>
                  <a:chOff x="3646" y="1152"/>
                  <a:chExt cx="386" cy="663"/>
                </a:xfrm>
              </p:grpSpPr>
              <p:sp>
                <p:nvSpPr>
                  <p:cNvPr id="147505" name="Text Box 4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696" y="1152"/>
                    <a:ext cx="240" cy="327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pPr algn="l">
                      <a:spcBef>
                        <a:spcPct val="0"/>
                      </a:spcBef>
                    </a:pPr>
                    <a:r>
                      <a:rPr lang="en-US"/>
                      <a:t>+</a:t>
                    </a:r>
                  </a:p>
                </p:txBody>
              </p:sp>
              <p:sp>
                <p:nvSpPr>
                  <p:cNvPr id="147506" name="Text Box 50"/>
                  <p:cNvSpPr txBox="1">
                    <a:spLocks noChangeArrowheads="1"/>
                  </p:cNvSpPr>
                  <p:nvPr/>
                </p:nvSpPr>
                <p:spPr bwMode="auto">
                  <a:xfrm flipH="1">
                    <a:off x="3646" y="1488"/>
                    <a:ext cx="336" cy="327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pPr algn="l">
                      <a:spcBef>
                        <a:spcPct val="0"/>
                      </a:spcBef>
                    </a:pPr>
                    <a:r>
                      <a:rPr lang="en-US"/>
                      <a:t> +</a:t>
                    </a:r>
                  </a:p>
                </p:txBody>
              </p:sp>
              <p:sp>
                <p:nvSpPr>
                  <p:cNvPr id="147507" name="Text Box 51"/>
                  <p:cNvSpPr txBox="1">
                    <a:spLocks noChangeArrowheads="1"/>
                  </p:cNvSpPr>
                  <p:nvPr/>
                </p:nvSpPr>
                <p:spPr bwMode="auto">
                  <a:xfrm flipH="1">
                    <a:off x="3792" y="1357"/>
                    <a:ext cx="240" cy="327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pPr algn="l">
                      <a:spcBef>
                        <a:spcPct val="0"/>
                      </a:spcBef>
                    </a:pPr>
                    <a:r>
                      <a:rPr lang="en-US"/>
                      <a:t>+</a:t>
                    </a:r>
                  </a:p>
                </p:txBody>
              </p:sp>
              <p:sp>
                <p:nvSpPr>
                  <p:cNvPr id="147508" name="Text Box 5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792" y="1248"/>
                    <a:ext cx="240" cy="327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pPr algn="l">
                      <a:spcBef>
                        <a:spcPct val="0"/>
                      </a:spcBef>
                    </a:pPr>
                    <a:r>
                      <a:rPr lang="en-US"/>
                      <a:t>+</a:t>
                    </a:r>
                  </a:p>
                </p:txBody>
              </p:sp>
            </p:grpSp>
          </p:grpSp>
          <p:sp>
            <p:nvSpPr>
              <p:cNvPr id="147509" name="Text Box 53"/>
              <p:cNvSpPr txBox="1">
                <a:spLocks noChangeArrowheads="1"/>
              </p:cNvSpPr>
              <p:nvPr/>
            </p:nvSpPr>
            <p:spPr bwMode="auto">
              <a:xfrm>
                <a:off x="4080" y="2112"/>
                <a:ext cx="52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2400" b="1"/>
                  <a:t>Q</a:t>
                </a:r>
              </a:p>
            </p:txBody>
          </p:sp>
        </p:grpSp>
        <p:sp>
          <p:nvSpPr>
            <p:cNvPr id="147510" name="Oval 54"/>
            <p:cNvSpPr>
              <a:spLocks noChangeArrowheads="1"/>
            </p:cNvSpPr>
            <p:nvPr/>
          </p:nvSpPr>
          <p:spPr bwMode="auto">
            <a:xfrm>
              <a:off x="827" y="1505"/>
              <a:ext cx="1002" cy="663"/>
            </a:xfrm>
            <a:prstGeom prst="ellips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tIns="91440" bIns="91440" anchor="ctr">
              <a:spAutoFit/>
            </a:bodyPr>
            <a:lstStyle/>
            <a:p>
              <a:endParaRPr lang="en-US"/>
            </a:p>
          </p:txBody>
        </p:sp>
        <p:sp>
          <p:nvSpPr>
            <p:cNvPr id="147511" name="Oval 55"/>
            <p:cNvSpPr>
              <a:spLocks noChangeArrowheads="1"/>
            </p:cNvSpPr>
            <p:nvPr/>
          </p:nvSpPr>
          <p:spPr bwMode="auto">
            <a:xfrm>
              <a:off x="827" y="1202"/>
              <a:ext cx="1002" cy="966"/>
            </a:xfrm>
            <a:prstGeom prst="ellips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tIns="91440" bIns="91440" anchor="ctr">
              <a:spAutoFit/>
            </a:bodyPr>
            <a:lstStyle/>
            <a:p>
              <a:endParaRPr lang="en-US"/>
            </a:p>
          </p:txBody>
        </p:sp>
        <p:sp>
          <p:nvSpPr>
            <p:cNvPr id="147512" name="Oval 56"/>
            <p:cNvSpPr>
              <a:spLocks noChangeArrowheads="1"/>
            </p:cNvSpPr>
            <p:nvPr/>
          </p:nvSpPr>
          <p:spPr bwMode="auto">
            <a:xfrm>
              <a:off x="879" y="1409"/>
              <a:ext cx="864" cy="864"/>
            </a:xfrm>
            <a:prstGeom prst="ellipse">
              <a:avLst/>
            </a:prstGeom>
            <a:noFill/>
            <a:ln w="12700">
              <a:solidFill>
                <a:srgbClr val="000000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tIns="91440" bIns="91440" anchor="ctr">
              <a:spAutoFit/>
            </a:bodyPr>
            <a:lstStyle/>
            <a:p>
              <a:endParaRPr lang="en-US"/>
            </a:p>
          </p:txBody>
        </p:sp>
        <p:sp>
          <p:nvSpPr>
            <p:cNvPr id="147513" name="Oval 57"/>
            <p:cNvSpPr>
              <a:spLocks noChangeArrowheads="1"/>
            </p:cNvSpPr>
            <p:nvPr/>
          </p:nvSpPr>
          <p:spPr bwMode="auto">
            <a:xfrm>
              <a:off x="736" y="1251"/>
              <a:ext cx="1173" cy="1152"/>
            </a:xfrm>
            <a:prstGeom prst="ellipse">
              <a:avLst/>
            </a:prstGeom>
            <a:noFill/>
            <a:ln w="12700">
              <a:solidFill>
                <a:srgbClr val="000000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tIns="91440" bIns="91440" anchor="ctr">
              <a:spAutoFit/>
            </a:bodyPr>
            <a:lstStyle/>
            <a:p>
              <a:endParaRPr lang="en-US"/>
            </a:p>
          </p:txBody>
        </p:sp>
        <p:sp>
          <p:nvSpPr>
            <p:cNvPr id="147514" name="Oval 58"/>
            <p:cNvSpPr>
              <a:spLocks noChangeArrowheads="1"/>
            </p:cNvSpPr>
            <p:nvPr/>
          </p:nvSpPr>
          <p:spPr bwMode="auto">
            <a:xfrm>
              <a:off x="624" y="1142"/>
              <a:ext cx="1434" cy="1383"/>
            </a:xfrm>
            <a:prstGeom prst="ellipse">
              <a:avLst/>
            </a:prstGeom>
            <a:noFill/>
            <a:ln w="12700">
              <a:solidFill>
                <a:srgbClr val="000000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tIns="91440" bIns="91440" anchor="ctr">
              <a:spAutoFit/>
            </a:bodyPr>
            <a:lstStyle/>
            <a:p>
              <a:endParaRPr lang="en-US"/>
            </a:p>
          </p:txBody>
        </p:sp>
        <p:sp>
          <p:nvSpPr>
            <p:cNvPr id="147518" name="Line 62"/>
            <p:cNvSpPr>
              <a:spLocks noChangeShapeType="1"/>
            </p:cNvSpPr>
            <p:nvPr/>
          </p:nvSpPr>
          <p:spPr bwMode="auto">
            <a:xfrm>
              <a:off x="1599" y="1855"/>
              <a:ext cx="2121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tIns="91440" bIns="91440" anchor="ctr">
              <a:spAutoFit/>
            </a:bodyPr>
            <a:lstStyle/>
            <a:p>
              <a:endParaRPr lang="en-US"/>
            </a:p>
          </p:txBody>
        </p:sp>
        <p:sp>
          <p:nvSpPr>
            <p:cNvPr id="147520" name="Text Box 64"/>
            <p:cNvSpPr txBox="1">
              <a:spLocks noChangeArrowheads="1"/>
            </p:cNvSpPr>
            <p:nvPr/>
          </p:nvSpPr>
          <p:spPr bwMode="auto">
            <a:xfrm>
              <a:off x="3432" y="1457"/>
              <a:ext cx="400" cy="3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tIns="91440" bIns="91440">
              <a:spAutoFit/>
            </a:bodyPr>
            <a:lstStyle/>
            <a:p>
              <a:r>
                <a:rPr lang="en-US">
                  <a:latin typeface="Symbol" pitchFamily="18" charset="2"/>
                </a:rPr>
                <a:t>¥</a:t>
              </a:r>
            </a:p>
          </p:txBody>
        </p:sp>
        <p:sp>
          <p:nvSpPr>
            <p:cNvPr id="147521" name="Oval 65"/>
            <p:cNvSpPr>
              <a:spLocks noChangeArrowheads="1"/>
            </p:cNvSpPr>
            <p:nvPr/>
          </p:nvSpPr>
          <p:spPr bwMode="auto">
            <a:xfrm>
              <a:off x="3022" y="1778"/>
              <a:ext cx="138" cy="144"/>
            </a:xfrm>
            <a:prstGeom prst="ellipse">
              <a:avLst/>
            </a:prstGeom>
            <a:solidFill>
              <a:srgbClr val="FF9999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tIns="91440" bIns="91440" anchor="ctr">
              <a:spAutoFit/>
            </a:bodyPr>
            <a:lstStyle/>
            <a:p>
              <a:endParaRPr lang="en-US"/>
            </a:p>
          </p:txBody>
        </p:sp>
        <p:sp>
          <p:nvSpPr>
            <p:cNvPr id="147522" name="Line 66"/>
            <p:cNvSpPr>
              <a:spLocks noChangeShapeType="1"/>
            </p:cNvSpPr>
            <p:nvPr/>
          </p:nvSpPr>
          <p:spPr bwMode="auto">
            <a:xfrm flipV="1">
              <a:off x="3139" y="1851"/>
              <a:ext cx="257" cy="27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tIns="91440" bIns="91440">
              <a:spAutoFit/>
            </a:bodyPr>
            <a:lstStyle/>
            <a:p>
              <a:endParaRPr lang="en-US"/>
            </a:p>
          </p:txBody>
        </p:sp>
        <p:sp>
          <p:nvSpPr>
            <p:cNvPr id="147523" name="Line 67"/>
            <p:cNvSpPr>
              <a:spLocks noChangeShapeType="1"/>
            </p:cNvSpPr>
            <p:nvPr/>
          </p:nvSpPr>
          <p:spPr bwMode="auto">
            <a:xfrm flipH="1" flipV="1">
              <a:off x="2767" y="1843"/>
              <a:ext cx="257" cy="27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tIns="91440" bIns="91440">
              <a:spAutoFit/>
            </a:bodyPr>
            <a:lstStyle/>
            <a:p>
              <a:endParaRPr lang="en-US"/>
            </a:p>
          </p:txBody>
        </p:sp>
        <p:sp>
          <p:nvSpPr>
            <p:cNvPr id="147524" name="Text Box 68"/>
            <p:cNvSpPr txBox="1">
              <a:spLocks noChangeArrowheads="1"/>
            </p:cNvSpPr>
            <p:nvPr/>
          </p:nvSpPr>
          <p:spPr bwMode="auto">
            <a:xfrm>
              <a:off x="3193" y="1803"/>
              <a:ext cx="375" cy="3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tIns="91440" bIns="91440">
              <a:spAutoFit/>
            </a:bodyPr>
            <a:lstStyle/>
            <a:p>
              <a:r>
                <a:rPr lang="en-US" i="1">
                  <a:latin typeface="Tahoma" pitchFamily="34" charset="0"/>
                </a:rPr>
                <a:t>qE</a:t>
              </a:r>
            </a:p>
          </p:txBody>
        </p:sp>
        <p:sp>
          <p:nvSpPr>
            <p:cNvPr id="147525" name="Text Box 69"/>
            <p:cNvSpPr txBox="1">
              <a:spLocks noChangeArrowheads="1"/>
            </p:cNvSpPr>
            <p:nvPr/>
          </p:nvSpPr>
          <p:spPr bwMode="auto">
            <a:xfrm>
              <a:off x="2743" y="1515"/>
              <a:ext cx="288" cy="3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tIns="91440" bIns="91440">
              <a:spAutoFit/>
            </a:bodyPr>
            <a:lstStyle/>
            <a:p>
              <a:r>
                <a:rPr lang="en-US" i="1">
                  <a:latin typeface="Tahoma" pitchFamily="34" charset="0"/>
                </a:rPr>
                <a:t>F</a:t>
              </a:r>
            </a:p>
          </p:txBody>
        </p:sp>
        <p:sp>
          <p:nvSpPr>
            <p:cNvPr id="147526" name="Text Box 70"/>
            <p:cNvSpPr txBox="1">
              <a:spLocks noChangeArrowheads="1"/>
            </p:cNvSpPr>
            <p:nvPr/>
          </p:nvSpPr>
          <p:spPr bwMode="auto">
            <a:xfrm>
              <a:off x="2968" y="1479"/>
              <a:ext cx="251" cy="3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tIns="91440" bIns="91440">
              <a:spAutoFit/>
            </a:bodyPr>
            <a:lstStyle/>
            <a:p>
              <a:r>
                <a:rPr lang="en-US">
                  <a:latin typeface="Symbol" pitchFamily="18" charset="2"/>
                </a:rPr>
                <a:t>+</a:t>
              </a:r>
            </a:p>
          </p:txBody>
        </p:sp>
        <p:grpSp>
          <p:nvGrpSpPr>
            <p:cNvPr id="147546" name="Group 90"/>
            <p:cNvGrpSpPr>
              <a:grpSpLocks/>
            </p:cNvGrpSpPr>
            <p:nvPr/>
          </p:nvGrpSpPr>
          <p:grpSpPr bwMode="auto">
            <a:xfrm>
              <a:off x="1415" y="1127"/>
              <a:ext cx="1276" cy="1328"/>
              <a:chOff x="1415" y="1127"/>
              <a:chExt cx="1276" cy="1328"/>
            </a:xfrm>
          </p:grpSpPr>
          <p:sp>
            <p:nvSpPr>
              <p:cNvPr id="147515" name="Freeform 59"/>
              <p:cNvSpPr>
                <a:spLocks/>
              </p:cNvSpPr>
              <p:nvPr/>
            </p:nvSpPr>
            <p:spPr bwMode="auto">
              <a:xfrm>
                <a:off x="1892" y="1165"/>
                <a:ext cx="301" cy="1290"/>
              </a:xfrm>
              <a:custGeom>
                <a:avLst/>
                <a:gdLst>
                  <a:gd name="T0" fmla="*/ 0 w 301"/>
                  <a:gd name="T1" fmla="*/ 0 h 1290"/>
                  <a:gd name="T2" fmla="*/ 226 w 301"/>
                  <a:gd name="T3" fmla="*/ 250 h 1290"/>
                  <a:gd name="T4" fmla="*/ 288 w 301"/>
                  <a:gd name="T5" fmla="*/ 488 h 1290"/>
                  <a:gd name="T6" fmla="*/ 301 w 301"/>
                  <a:gd name="T7" fmla="*/ 689 h 1290"/>
                  <a:gd name="T8" fmla="*/ 288 w 301"/>
                  <a:gd name="T9" fmla="*/ 851 h 1290"/>
                  <a:gd name="T10" fmla="*/ 251 w 301"/>
                  <a:gd name="T11" fmla="*/ 1014 h 1290"/>
                  <a:gd name="T12" fmla="*/ 175 w 301"/>
                  <a:gd name="T13" fmla="*/ 1127 h 1290"/>
                  <a:gd name="T14" fmla="*/ 113 w 301"/>
                  <a:gd name="T15" fmla="*/ 1202 h 1290"/>
                  <a:gd name="T16" fmla="*/ 13 w 301"/>
                  <a:gd name="T17" fmla="*/ 1290 h 12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01" h="1290">
                    <a:moveTo>
                      <a:pt x="0" y="0"/>
                    </a:moveTo>
                    <a:cubicBezTo>
                      <a:pt x="89" y="84"/>
                      <a:pt x="178" y="169"/>
                      <a:pt x="226" y="250"/>
                    </a:cubicBezTo>
                    <a:cubicBezTo>
                      <a:pt x="274" y="331"/>
                      <a:pt x="276" y="415"/>
                      <a:pt x="288" y="488"/>
                    </a:cubicBezTo>
                    <a:cubicBezTo>
                      <a:pt x="300" y="561"/>
                      <a:pt x="301" y="629"/>
                      <a:pt x="301" y="689"/>
                    </a:cubicBezTo>
                    <a:cubicBezTo>
                      <a:pt x="301" y="749"/>
                      <a:pt x="296" y="797"/>
                      <a:pt x="288" y="851"/>
                    </a:cubicBezTo>
                    <a:cubicBezTo>
                      <a:pt x="280" y="905"/>
                      <a:pt x="270" y="968"/>
                      <a:pt x="251" y="1014"/>
                    </a:cubicBezTo>
                    <a:cubicBezTo>
                      <a:pt x="232" y="1060"/>
                      <a:pt x="198" y="1096"/>
                      <a:pt x="175" y="1127"/>
                    </a:cubicBezTo>
                    <a:cubicBezTo>
                      <a:pt x="152" y="1158"/>
                      <a:pt x="140" y="1175"/>
                      <a:pt x="113" y="1202"/>
                    </a:cubicBezTo>
                    <a:cubicBezTo>
                      <a:pt x="86" y="1229"/>
                      <a:pt x="49" y="1259"/>
                      <a:pt x="13" y="1290"/>
                    </a:cubicBezTo>
                  </a:path>
                </a:pathLst>
              </a:custGeom>
              <a:noFill/>
              <a:ln w="12700" cap="flat" cmpd="sng">
                <a:solidFill>
                  <a:srgbClr val="000000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tIns="91440" bIns="9144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7516" name="Freeform 60"/>
              <p:cNvSpPr>
                <a:spLocks/>
              </p:cNvSpPr>
              <p:nvPr/>
            </p:nvSpPr>
            <p:spPr bwMode="auto">
              <a:xfrm>
                <a:off x="2067" y="1140"/>
                <a:ext cx="289" cy="1292"/>
              </a:xfrm>
              <a:custGeom>
                <a:avLst/>
                <a:gdLst>
                  <a:gd name="T0" fmla="*/ 75 w 289"/>
                  <a:gd name="T1" fmla="*/ 0 h 1292"/>
                  <a:gd name="T2" fmla="*/ 187 w 289"/>
                  <a:gd name="T3" fmla="*/ 163 h 1292"/>
                  <a:gd name="T4" fmla="*/ 262 w 289"/>
                  <a:gd name="T5" fmla="*/ 363 h 1292"/>
                  <a:gd name="T6" fmla="*/ 287 w 289"/>
                  <a:gd name="T7" fmla="*/ 739 h 1292"/>
                  <a:gd name="T8" fmla="*/ 250 w 289"/>
                  <a:gd name="T9" fmla="*/ 1027 h 1292"/>
                  <a:gd name="T10" fmla="*/ 162 w 289"/>
                  <a:gd name="T11" fmla="*/ 1189 h 1292"/>
                  <a:gd name="T12" fmla="*/ 50 w 289"/>
                  <a:gd name="T13" fmla="*/ 1290 h 12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89" h="1292">
                    <a:moveTo>
                      <a:pt x="75" y="0"/>
                    </a:moveTo>
                    <a:cubicBezTo>
                      <a:pt x="115" y="51"/>
                      <a:pt x="156" y="103"/>
                      <a:pt x="187" y="163"/>
                    </a:cubicBezTo>
                    <a:cubicBezTo>
                      <a:pt x="218" y="223"/>
                      <a:pt x="245" y="267"/>
                      <a:pt x="262" y="363"/>
                    </a:cubicBezTo>
                    <a:cubicBezTo>
                      <a:pt x="279" y="459"/>
                      <a:pt x="289" y="628"/>
                      <a:pt x="287" y="739"/>
                    </a:cubicBezTo>
                    <a:cubicBezTo>
                      <a:pt x="285" y="850"/>
                      <a:pt x="271" y="952"/>
                      <a:pt x="250" y="1027"/>
                    </a:cubicBezTo>
                    <a:cubicBezTo>
                      <a:pt x="229" y="1102"/>
                      <a:pt x="195" y="1145"/>
                      <a:pt x="162" y="1189"/>
                    </a:cubicBezTo>
                    <a:cubicBezTo>
                      <a:pt x="129" y="1233"/>
                      <a:pt x="0" y="1292"/>
                      <a:pt x="50" y="1290"/>
                    </a:cubicBezTo>
                  </a:path>
                </a:pathLst>
              </a:custGeom>
              <a:noFill/>
              <a:ln w="12700" cap="flat" cmpd="sng">
                <a:solidFill>
                  <a:srgbClr val="000000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tIns="91440" bIns="9144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7517" name="Freeform 61"/>
              <p:cNvSpPr>
                <a:spLocks/>
              </p:cNvSpPr>
              <p:nvPr/>
            </p:nvSpPr>
            <p:spPr bwMode="auto">
              <a:xfrm>
                <a:off x="2354" y="1127"/>
                <a:ext cx="163" cy="1277"/>
              </a:xfrm>
              <a:custGeom>
                <a:avLst/>
                <a:gdLst>
                  <a:gd name="T0" fmla="*/ 0 w 163"/>
                  <a:gd name="T1" fmla="*/ 0 h 1277"/>
                  <a:gd name="T2" fmla="*/ 88 w 163"/>
                  <a:gd name="T3" fmla="*/ 201 h 1277"/>
                  <a:gd name="T4" fmla="*/ 138 w 163"/>
                  <a:gd name="T5" fmla="*/ 464 h 1277"/>
                  <a:gd name="T6" fmla="*/ 163 w 163"/>
                  <a:gd name="T7" fmla="*/ 714 h 1277"/>
                  <a:gd name="T8" fmla="*/ 138 w 163"/>
                  <a:gd name="T9" fmla="*/ 927 h 1277"/>
                  <a:gd name="T10" fmla="*/ 101 w 163"/>
                  <a:gd name="T11" fmla="*/ 1090 h 1277"/>
                  <a:gd name="T12" fmla="*/ 26 w 163"/>
                  <a:gd name="T13" fmla="*/ 1277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63" h="1277">
                    <a:moveTo>
                      <a:pt x="0" y="0"/>
                    </a:moveTo>
                    <a:cubicBezTo>
                      <a:pt x="32" y="62"/>
                      <a:pt x="65" y="124"/>
                      <a:pt x="88" y="201"/>
                    </a:cubicBezTo>
                    <a:cubicBezTo>
                      <a:pt x="111" y="278"/>
                      <a:pt x="126" y="379"/>
                      <a:pt x="138" y="464"/>
                    </a:cubicBezTo>
                    <a:cubicBezTo>
                      <a:pt x="150" y="549"/>
                      <a:pt x="163" y="637"/>
                      <a:pt x="163" y="714"/>
                    </a:cubicBezTo>
                    <a:cubicBezTo>
                      <a:pt x="163" y="791"/>
                      <a:pt x="148" y="864"/>
                      <a:pt x="138" y="927"/>
                    </a:cubicBezTo>
                    <a:cubicBezTo>
                      <a:pt x="128" y="990"/>
                      <a:pt x="120" y="1032"/>
                      <a:pt x="101" y="1090"/>
                    </a:cubicBezTo>
                    <a:cubicBezTo>
                      <a:pt x="82" y="1148"/>
                      <a:pt x="47" y="1240"/>
                      <a:pt x="26" y="1277"/>
                    </a:cubicBezTo>
                  </a:path>
                </a:pathLst>
              </a:custGeom>
              <a:noFill/>
              <a:ln w="12700" cap="flat" cmpd="sng">
                <a:solidFill>
                  <a:srgbClr val="000000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tIns="91440" bIns="9144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7519" name="Freeform 63"/>
              <p:cNvSpPr>
                <a:spLocks/>
              </p:cNvSpPr>
              <p:nvPr/>
            </p:nvSpPr>
            <p:spPr bwMode="auto">
              <a:xfrm>
                <a:off x="2528" y="1158"/>
                <a:ext cx="163" cy="1277"/>
              </a:xfrm>
              <a:custGeom>
                <a:avLst/>
                <a:gdLst>
                  <a:gd name="T0" fmla="*/ 0 w 163"/>
                  <a:gd name="T1" fmla="*/ 0 h 1277"/>
                  <a:gd name="T2" fmla="*/ 88 w 163"/>
                  <a:gd name="T3" fmla="*/ 201 h 1277"/>
                  <a:gd name="T4" fmla="*/ 138 w 163"/>
                  <a:gd name="T5" fmla="*/ 464 h 1277"/>
                  <a:gd name="T6" fmla="*/ 163 w 163"/>
                  <a:gd name="T7" fmla="*/ 714 h 1277"/>
                  <a:gd name="T8" fmla="*/ 138 w 163"/>
                  <a:gd name="T9" fmla="*/ 927 h 1277"/>
                  <a:gd name="T10" fmla="*/ 101 w 163"/>
                  <a:gd name="T11" fmla="*/ 1090 h 1277"/>
                  <a:gd name="T12" fmla="*/ 26 w 163"/>
                  <a:gd name="T13" fmla="*/ 1277 h 1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63" h="1277">
                    <a:moveTo>
                      <a:pt x="0" y="0"/>
                    </a:moveTo>
                    <a:cubicBezTo>
                      <a:pt x="32" y="62"/>
                      <a:pt x="65" y="124"/>
                      <a:pt x="88" y="201"/>
                    </a:cubicBezTo>
                    <a:cubicBezTo>
                      <a:pt x="111" y="278"/>
                      <a:pt x="126" y="379"/>
                      <a:pt x="138" y="464"/>
                    </a:cubicBezTo>
                    <a:cubicBezTo>
                      <a:pt x="150" y="549"/>
                      <a:pt x="163" y="637"/>
                      <a:pt x="163" y="714"/>
                    </a:cubicBezTo>
                    <a:cubicBezTo>
                      <a:pt x="163" y="791"/>
                      <a:pt x="148" y="864"/>
                      <a:pt x="138" y="927"/>
                    </a:cubicBezTo>
                    <a:cubicBezTo>
                      <a:pt x="128" y="990"/>
                      <a:pt x="120" y="1032"/>
                      <a:pt x="101" y="1090"/>
                    </a:cubicBezTo>
                    <a:cubicBezTo>
                      <a:pt x="82" y="1148"/>
                      <a:pt x="47" y="1240"/>
                      <a:pt x="26" y="1277"/>
                    </a:cubicBezTo>
                  </a:path>
                </a:pathLst>
              </a:custGeom>
              <a:noFill/>
              <a:ln w="12700" cap="flat" cmpd="sng">
                <a:solidFill>
                  <a:srgbClr val="000000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tIns="91440" bIns="9144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7528" name="Text Box 72"/>
              <p:cNvSpPr txBox="1">
                <a:spLocks noChangeArrowheads="1"/>
              </p:cNvSpPr>
              <p:nvPr/>
            </p:nvSpPr>
            <p:spPr bwMode="auto">
              <a:xfrm>
                <a:off x="2391" y="1641"/>
                <a:ext cx="238" cy="38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tIns="91440" bIns="91440">
                <a:spAutoFit/>
              </a:bodyPr>
              <a:lstStyle/>
              <a:p>
                <a:r>
                  <a:rPr lang="en-US">
                    <a:latin typeface="Symbol" pitchFamily="18" charset="2"/>
                  </a:rPr>
                  <a:t>·</a:t>
                </a:r>
              </a:p>
            </p:txBody>
          </p:sp>
          <p:sp>
            <p:nvSpPr>
              <p:cNvPr id="147529" name="Text Box 73"/>
              <p:cNvSpPr txBox="1">
                <a:spLocks noChangeArrowheads="1"/>
              </p:cNvSpPr>
              <p:nvPr/>
            </p:nvSpPr>
            <p:spPr bwMode="auto">
              <a:xfrm>
                <a:off x="1928" y="1633"/>
                <a:ext cx="238" cy="38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tIns="91440" bIns="91440">
                <a:spAutoFit/>
              </a:bodyPr>
              <a:lstStyle/>
              <a:p>
                <a:r>
                  <a:rPr lang="en-US">
                    <a:latin typeface="Symbol" pitchFamily="18" charset="2"/>
                  </a:rPr>
                  <a:t>·</a:t>
                </a:r>
              </a:p>
            </p:txBody>
          </p:sp>
          <p:sp>
            <p:nvSpPr>
              <p:cNvPr id="147530" name="Text Box 74"/>
              <p:cNvSpPr txBox="1">
                <a:spLocks noChangeArrowheads="1"/>
              </p:cNvSpPr>
              <p:nvPr/>
            </p:nvSpPr>
            <p:spPr bwMode="auto">
              <a:xfrm>
                <a:off x="2254" y="1503"/>
                <a:ext cx="350" cy="38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tIns="91440" bIns="91440">
                <a:spAutoFit/>
              </a:bodyPr>
              <a:lstStyle/>
              <a:p>
                <a:r>
                  <a:rPr lang="en-US" b="1">
                    <a:latin typeface="Symbol" pitchFamily="18" charset="2"/>
                  </a:rPr>
                  <a:t>A</a:t>
                </a:r>
              </a:p>
            </p:txBody>
          </p:sp>
          <p:sp>
            <p:nvSpPr>
              <p:cNvPr id="147531" name="Text Box 75"/>
              <p:cNvSpPr txBox="1">
                <a:spLocks noChangeArrowheads="1"/>
              </p:cNvSpPr>
              <p:nvPr/>
            </p:nvSpPr>
            <p:spPr bwMode="auto">
              <a:xfrm>
                <a:off x="1812" y="1498"/>
                <a:ext cx="350" cy="38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tIns="91440" bIns="91440">
                <a:spAutoFit/>
              </a:bodyPr>
              <a:lstStyle/>
              <a:p>
                <a:r>
                  <a:rPr lang="en-US" b="1">
                    <a:latin typeface="Symbol" pitchFamily="18" charset="2"/>
                  </a:rPr>
                  <a:t>B</a:t>
                </a:r>
              </a:p>
            </p:txBody>
          </p:sp>
          <p:grpSp>
            <p:nvGrpSpPr>
              <p:cNvPr id="147544" name="Group 88"/>
              <p:cNvGrpSpPr>
                <a:grpSpLocks/>
              </p:cNvGrpSpPr>
              <p:nvPr/>
            </p:nvGrpSpPr>
            <p:grpSpPr bwMode="auto">
              <a:xfrm>
                <a:off x="1490" y="1941"/>
                <a:ext cx="989" cy="435"/>
                <a:chOff x="1490" y="1941"/>
                <a:chExt cx="989" cy="435"/>
              </a:xfrm>
            </p:grpSpPr>
            <p:sp>
              <p:nvSpPr>
                <p:cNvPr id="147532" name="Line 76"/>
                <p:cNvSpPr>
                  <a:spLocks noChangeShapeType="1"/>
                </p:cNvSpPr>
                <p:nvPr/>
              </p:nvSpPr>
              <p:spPr bwMode="auto">
                <a:xfrm>
                  <a:off x="1490" y="1941"/>
                  <a:ext cx="989" cy="200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tIns="91440" bIns="91440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47534" name="Text Box 78"/>
                <p:cNvSpPr txBox="1">
                  <a:spLocks noChangeArrowheads="1"/>
                </p:cNvSpPr>
                <p:nvPr/>
              </p:nvSpPr>
              <p:spPr bwMode="auto">
                <a:xfrm>
                  <a:off x="1841" y="1991"/>
                  <a:ext cx="376" cy="38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tIns="91440" bIns="91440">
                  <a:spAutoFit/>
                </a:bodyPr>
                <a:lstStyle/>
                <a:p>
                  <a:r>
                    <a:rPr lang="en-US" i="1">
                      <a:latin typeface="Tahoma" pitchFamily="34" charset="0"/>
                    </a:rPr>
                    <a:t>r</a:t>
                  </a:r>
                  <a:r>
                    <a:rPr lang="en-US" i="1" baseline="-25000">
                      <a:latin typeface="Tahoma" pitchFamily="34" charset="0"/>
                    </a:rPr>
                    <a:t>a</a:t>
                  </a:r>
                  <a:endParaRPr lang="en-US" i="1">
                    <a:latin typeface="Tahoma" pitchFamily="34" charset="0"/>
                  </a:endParaRPr>
                </a:p>
              </p:txBody>
            </p:sp>
          </p:grpSp>
          <p:grpSp>
            <p:nvGrpSpPr>
              <p:cNvPr id="147545" name="Group 89"/>
              <p:cNvGrpSpPr>
                <a:grpSpLocks/>
              </p:cNvGrpSpPr>
              <p:nvPr/>
            </p:nvGrpSpPr>
            <p:grpSpPr bwMode="auto">
              <a:xfrm>
                <a:off x="1415" y="1248"/>
                <a:ext cx="538" cy="493"/>
                <a:chOff x="1415" y="1248"/>
                <a:chExt cx="538" cy="493"/>
              </a:xfrm>
            </p:grpSpPr>
            <p:sp>
              <p:nvSpPr>
                <p:cNvPr id="147533" name="Line 77"/>
                <p:cNvSpPr>
                  <a:spLocks noChangeShapeType="1"/>
                </p:cNvSpPr>
                <p:nvPr/>
              </p:nvSpPr>
              <p:spPr bwMode="auto">
                <a:xfrm flipV="1">
                  <a:off x="1415" y="1465"/>
                  <a:ext cx="538" cy="276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tIns="91440" bIns="91440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147535" name="Text Box 79"/>
                <p:cNvSpPr txBox="1">
                  <a:spLocks noChangeArrowheads="1"/>
                </p:cNvSpPr>
                <p:nvPr/>
              </p:nvSpPr>
              <p:spPr bwMode="auto">
                <a:xfrm>
                  <a:off x="1474" y="1248"/>
                  <a:ext cx="376" cy="38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tIns="91440" bIns="91440">
                  <a:spAutoFit/>
                </a:bodyPr>
                <a:lstStyle/>
                <a:p>
                  <a:r>
                    <a:rPr lang="en-US" i="1">
                      <a:latin typeface="Tahoma" pitchFamily="34" charset="0"/>
                    </a:rPr>
                    <a:t>r</a:t>
                  </a:r>
                  <a:r>
                    <a:rPr lang="en-US" i="1" baseline="-25000">
                      <a:latin typeface="Tahoma" pitchFamily="34" charset="0"/>
                    </a:rPr>
                    <a:t>b</a:t>
                  </a:r>
                  <a:endParaRPr lang="en-US" i="1">
                    <a:latin typeface="Tahoma" pitchFamily="34" charset="0"/>
                  </a:endParaRPr>
                </a:p>
              </p:txBody>
            </p:sp>
          </p:grpSp>
        </p:grpSp>
      </p:grpSp>
      <p:graphicFrame>
        <p:nvGraphicFramePr>
          <p:cNvPr id="147537" name="Object 81"/>
          <p:cNvGraphicFramePr>
            <a:graphicFrameLocks noChangeAspect="1"/>
          </p:cNvGraphicFramePr>
          <p:nvPr/>
        </p:nvGraphicFramePr>
        <p:xfrm>
          <a:off x="733425" y="4229100"/>
          <a:ext cx="3017838" cy="1081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77" name="Equation" r:id="rId6" imgW="1346040" imgH="482400" progId="Equation.DSMT4">
                  <p:embed/>
                </p:oleObj>
              </mc:Choice>
              <mc:Fallback>
                <p:oleObj name="Equation" r:id="rId6" imgW="1346040" imgH="482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3425" y="4229100"/>
                        <a:ext cx="3017838" cy="1081088"/>
                      </a:xfrm>
                      <a:prstGeom prst="rect">
                        <a:avLst/>
                      </a:prstGeom>
                      <a:solidFill>
                        <a:srgbClr val="CCFFCC"/>
                      </a:solidFill>
                      <a:ln w="381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  <a:effectLst>
                        <a:outerShdw dist="107763" dir="2700000" algn="ctr" rotWithShape="0">
                          <a:schemeClr val="bg2"/>
                        </a:outerShdw>
                      </a:effec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7538" name="Text Box 82"/>
          <p:cNvSpPr txBox="1">
            <a:spLocks noChangeArrowheads="1"/>
          </p:cNvSpPr>
          <p:nvPr/>
        </p:nvSpPr>
        <p:spPr bwMode="auto">
          <a:xfrm>
            <a:off x="6259615" y="1498124"/>
            <a:ext cx="2655785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tIns="91440" bIns="91440">
            <a:spAutoFit/>
          </a:bodyPr>
          <a:lstStyle/>
          <a:p>
            <a:pPr algn="just"/>
            <a:r>
              <a:rPr lang="en-US" sz="2000" dirty="0"/>
              <a:t>Absolute P.E. is relative to </a:t>
            </a:r>
            <a:r>
              <a:rPr lang="en-US" sz="2000" dirty="0" smtClean="0">
                <a:latin typeface="Symbol" pitchFamily="18" charset="2"/>
              </a:rPr>
              <a:t>¥.</a:t>
            </a:r>
          </a:p>
          <a:p>
            <a:pPr algn="just"/>
            <a:endParaRPr lang="en-US" sz="2000" dirty="0">
              <a:latin typeface="Symbol" pitchFamily="18" charset="2"/>
            </a:endParaRPr>
          </a:p>
        </p:txBody>
      </p:sp>
      <p:sp>
        <p:nvSpPr>
          <p:cNvPr id="147540" name="Text Box 84"/>
          <p:cNvSpPr txBox="1">
            <a:spLocks noChangeArrowheads="1"/>
          </p:cNvSpPr>
          <p:nvPr/>
        </p:nvSpPr>
        <p:spPr bwMode="auto">
          <a:xfrm>
            <a:off x="6281738" y="2270125"/>
            <a:ext cx="2633662" cy="14157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tIns="91440" bIns="91440">
            <a:spAutoFit/>
          </a:bodyPr>
          <a:lstStyle/>
          <a:p>
            <a:pPr algn="just"/>
            <a:r>
              <a:rPr lang="en-US" sz="2000" dirty="0"/>
              <a:t>It is work to bring +q from infinity to point near Q—i.e., from </a:t>
            </a:r>
            <a:r>
              <a:rPr lang="en-US" sz="2000" i="1" dirty="0">
                <a:latin typeface="Symbol" pitchFamily="18" charset="2"/>
              </a:rPr>
              <a:t>¥  </a:t>
            </a:r>
            <a:r>
              <a:rPr lang="en-US" sz="2000" i="1" dirty="0"/>
              <a:t>to  </a:t>
            </a:r>
            <a:r>
              <a:rPr lang="en-US" sz="2000" i="1" dirty="0" err="1"/>
              <a:t>r</a:t>
            </a:r>
            <a:r>
              <a:rPr lang="en-US" sz="2000" i="1" baseline="-25000" dirty="0" err="1"/>
              <a:t>b</a:t>
            </a:r>
            <a:endParaRPr lang="en-US" sz="2000" i="1" dirty="0">
              <a:latin typeface="Symbol" pitchFamily="18" charset="2"/>
            </a:endParaRPr>
          </a:p>
        </p:txBody>
      </p:sp>
      <p:sp>
        <p:nvSpPr>
          <p:cNvPr id="147542" name="Text Box 86"/>
          <p:cNvSpPr txBox="1">
            <a:spLocks noChangeArrowheads="1"/>
          </p:cNvSpPr>
          <p:nvPr/>
        </p:nvSpPr>
        <p:spPr bwMode="auto">
          <a:xfrm>
            <a:off x="1511300" y="5427663"/>
            <a:ext cx="32004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tIns="91440" bIns="91440">
            <a:spAutoFit/>
          </a:bodyPr>
          <a:lstStyle/>
          <a:p>
            <a:r>
              <a:rPr lang="en-US" dirty="0"/>
              <a:t>Absolute Potential Energy:</a:t>
            </a:r>
          </a:p>
        </p:txBody>
      </p:sp>
      <p:graphicFrame>
        <p:nvGraphicFramePr>
          <p:cNvPr id="147543" name="Object 87"/>
          <p:cNvGraphicFramePr>
            <a:graphicFrameLocks noChangeAspect="1"/>
          </p:cNvGraphicFramePr>
          <p:nvPr/>
        </p:nvGraphicFramePr>
        <p:xfrm>
          <a:off x="5018088" y="5429250"/>
          <a:ext cx="1700212" cy="1119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78" name="Equation" r:id="rId8" imgW="596880" imgH="393480" progId="Equation.DSMT4">
                  <p:embed/>
                </p:oleObj>
              </mc:Choice>
              <mc:Fallback>
                <p:oleObj name="Equation" r:id="rId8" imgW="59688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18088" y="5429250"/>
                        <a:ext cx="1700212" cy="1119188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 w="381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107763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4552324" y="4419600"/>
                <a:ext cx="3982075" cy="71468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𝑊𝑜𝑟𝑘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𝑘𝑄𝑞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𝑟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𝑏</m:t>
                                  </m:r>
                                </m:sub>
                              </m:sSub>
                            </m:den>
                          </m:f>
                          <m:r>
                            <a:rPr lang="en-US" b="0" i="1" smtClean="0">
                              <a:latin typeface="Cambria Math"/>
                            </a:rPr>
                            <m:t>−</m:t>
                          </m:r>
                          <m:f>
                            <m:f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∞</m:t>
                              </m:r>
                            </m:den>
                          </m:f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𝑘𝑄𝑞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𝑏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52324" y="4419600"/>
                <a:ext cx="3982075" cy="714683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42851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4745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475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475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475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475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75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75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Jungle Menu Comma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475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75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Jungle Menu Comma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475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75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475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75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Jungle Menu Comma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9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475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475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475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475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7458" grpId="0" autoUpdateAnimBg="0"/>
      <p:bldP spid="147538" grpId="0" autoUpdateAnimBg="0"/>
      <p:bldP spid="147540" grpId="0" autoUpdateAnimBg="0"/>
      <p:bldP spid="147542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extBox 3"/>
          <p:cNvSpPr txBox="1">
            <a:spLocks noChangeArrowheads="1"/>
          </p:cNvSpPr>
          <p:nvPr/>
        </p:nvSpPr>
        <p:spPr bwMode="auto">
          <a:xfrm>
            <a:off x="36871" y="381000"/>
            <a:ext cx="63198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9pPr>
          </a:lstStyle>
          <a:p>
            <a:r>
              <a:rPr kumimoji="0" lang="en-US" altLang="zh-TW" sz="2000" b="1" dirty="0">
                <a:solidFill>
                  <a:srgbClr val="FF3300"/>
                </a:solidFill>
              </a:rPr>
              <a:t>Example, Work and potential energy in an electric field:</a:t>
            </a:r>
          </a:p>
        </p:txBody>
      </p:sp>
      <p:pic>
        <p:nvPicPr>
          <p:cNvPr id="1741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14400"/>
            <a:ext cx="9075738" cy="510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26692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extBox 1"/>
          <p:cNvSpPr txBox="1">
            <a:spLocks noChangeArrowheads="1"/>
          </p:cNvSpPr>
          <p:nvPr/>
        </p:nvSpPr>
        <p:spPr bwMode="auto">
          <a:xfrm>
            <a:off x="164690" y="467380"/>
            <a:ext cx="310052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9pPr>
          </a:lstStyle>
          <a:p>
            <a:r>
              <a:rPr kumimoji="0" lang="en-US" altLang="zh-TW" sz="28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Electric Potential</a:t>
            </a:r>
            <a:endParaRPr kumimoji="0" lang="en-US" altLang="zh-TW" sz="2800" b="1" i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8434" name="Group 16"/>
          <p:cNvGrpSpPr>
            <a:grpSpLocks/>
          </p:cNvGrpSpPr>
          <p:nvPr/>
        </p:nvGrpSpPr>
        <p:grpSpPr bwMode="auto">
          <a:xfrm>
            <a:off x="152400" y="990600"/>
            <a:ext cx="8991600" cy="5582183"/>
            <a:chOff x="152400" y="394692"/>
            <a:chExt cx="8991600" cy="6158479"/>
          </a:xfrm>
        </p:grpSpPr>
        <p:grpSp>
          <p:nvGrpSpPr>
            <p:cNvPr id="18435" name="Group 15"/>
            <p:cNvGrpSpPr>
              <a:grpSpLocks/>
            </p:cNvGrpSpPr>
            <p:nvPr/>
          </p:nvGrpSpPr>
          <p:grpSpPr bwMode="auto">
            <a:xfrm>
              <a:off x="152400" y="394692"/>
              <a:ext cx="8991600" cy="5015603"/>
              <a:chOff x="152400" y="394692"/>
              <a:chExt cx="8991600" cy="5015603"/>
            </a:xfrm>
          </p:grpSpPr>
          <p:sp>
            <p:nvSpPr>
              <p:cNvPr id="18437" name="Rectangle 9"/>
              <p:cNvSpPr>
                <a:spLocks noChangeArrowheads="1"/>
              </p:cNvSpPr>
              <p:nvPr/>
            </p:nvSpPr>
            <p:spPr bwMode="auto">
              <a:xfrm>
                <a:off x="152400" y="394692"/>
                <a:ext cx="8991600" cy="46858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altLang="zh-TW" dirty="0"/>
                  <a:t>The potential energy per unit charge at a point in an electric field is called the </a:t>
                </a:r>
                <a:r>
                  <a:rPr lang="en-US" altLang="zh-TW" b="1" dirty="0"/>
                  <a:t>electric potential </a:t>
                </a:r>
                <a:r>
                  <a:rPr lang="en-US" altLang="zh-TW" b="1" i="1" dirty="0"/>
                  <a:t>V (or simply the potential) </a:t>
                </a:r>
                <a:r>
                  <a:rPr lang="en-US" altLang="zh-TW" dirty="0"/>
                  <a:t>at that point. This is a scalar quantity. Thus,	</a:t>
                </a:r>
              </a:p>
              <a:p>
                <a:endParaRPr lang="en-US" altLang="zh-TW" dirty="0"/>
              </a:p>
              <a:p>
                <a:endParaRPr lang="en-US" altLang="zh-TW" dirty="0"/>
              </a:p>
              <a:p>
                <a:r>
                  <a:rPr lang="en-US" altLang="zh-TW" dirty="0" smtClean="0"/>
                  <a:t>The </a:t>
                </a:r>
                <a:r>
                  <a:rPr lang="en-US" altLang="zh-TW" dirty="0"/>
                  <a:t>electric potential at any point in an electric field can be defined to be</a:t>
                </a:r>
              </a:p>
              <a:p>
                <a:endParaRPr lang="en-US" altLang="zh-TW" dirty="0"/>
              </a:p>
              <a:p>
                <a:endParaRPr lang="en-US" altLang="zh-TW" i="1" dirty="0"/>
              </a:p>
              <a:p>
                <a:endParaRPr lang="en-US" altLang="zh-TW" dirty="0" smtClean="0"/>
              </a:p>
              <a:p>
                <a:r>
                  <a:rPr lang="en-US" altLang="zh-TW" dirty="0" smtClean="0"/>
                  <a:t>Here </a:t>
                </a:r>
                <a:r>
                  <a:rPr lang="en-US" altLang="zh-TW" i="1" dirty="0" smtClean="0"/>
                  <a:t>W</a:t>
                </a:r>
                <a:r>
                  <a:rPr lang="en-US" altLang="zh-TW" dirty="0" smtClean="0"/>
                  <a:t> </a:t>
                </a:r>
                <a:r>
                  <a:rPr lang="en-US" altLang="zh-TW" dirty="0"/>
                  <a:t>is the work done by the electric field on a charged particle as that particle moves in from infinity to point </a:t>
                </a:r>
                <a:r>
                  <a:rPr lang="en-US" altLang="zh-TW" i="1" dirty="0"/>
                  <a:t>f</a:t>
                </a:r>
                <a:r>
                  <a:rPr lang="en-US" altLang="zh-TW" dirty="0"/>
                  <a:t>.</a:t>
                </a:r>
              </a:p>
              <a:p>
                <a:endParaRPr lang="en-US" altLang="zh-TW" dirty="0"/>
              </a:p>
              <a:p>
                <a:r>
                  <a:rPr lang="en-US" altLang="zh-TW" dirty="0"/>
                  <a:t>The SI unit for potential is the joule per coulomb. This combination is called the </a:t>
                </a:r>
                <a:r>
                  <a:rPr lang="en-US" altLang="zh-TW" i="1" dirty="0">
                    <a:solidFill>
                      <a:srgbClr val="FF0000"/>
                    </a:solidFill>
                  </a:rPr>
                  <a:t>volt (abbreviated V</a:t>
                </a:r>
                <a:r>
                  <a:rPr lang="en-US" altLang="zh-TW" i="1" dirty="0"/>
                  <a:t>). </a:t>
                </a:r>
                <a:endParaRPr lang="en-US" altLang="zh-TW" dirty="0"/>
              </a:p>
              <a:p>
                <a:endParaRPr lang="zh-TW" altLang="en-US" dirty="0"/>
              </a:p>
            </p:txBody>
          </p:sp>
          <p:pic>
            <p:nvPicPr>
              <p:cNvPr id="18438" name="Picture 10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114800" y="1218680"/>
                <a:ext cx="1066800" cy="6573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227" name="Picture 11"/>
              <p:cNvPicPr>
                <a:picLocks noChangeAspect="1" noChangeArrowheads="1"/>
              </p:cNvPicPr>
              <p:nvPr/>
            </p:nvPicPr>
            <p:blipFill>
              <a:blip r:embed="rId3" cstate="print">
                <a:duotone>
                  <a:prstClr val="black"/>
                  <a:schemeClr val="accent6">
                    <a:lumMod val="20000"/>
                    <a:lumOff val="80000"/>
                    <a:tint val="45000"/>
                    <a:satMod val="400000"/>
                  </a:schemeClr>
                </a:duotone>
              </a:blip>
              <a:srcRect/>
              <a:stretch>
                <a:fillRect/>
              </a:stretch>
            </p:blipFill>
            <p:spPr bwMode="auto">
              <a:xfrm>
                <a:off x="694830" y="2279968"/>
                <a:ext cx="3600780" cy="6096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9228" name="Picture 12"/>
              <p:cNvPicPr>
                <a:picLocks noChangeAspect="1" noChangeArrowheads="1"/>
              </p:cNvPicPr>
              <p:nvPr/>
            </p:nvPicPr>
            <p:blipFill>
              <a:blip r:embed="rId4" cstate="print">
                <a:duotone>
                  <a:prstClr val="black"/>
                  <a:schemeClr val="accent6">
                    <a:lumMod val="20000"/>
                    <a:lumOff val="80000"/>
                    <a:tint val="45000"/>
                    <a:satMod val="400000"/>
                  </a:schemeClr>
                </a:duotone>
              </a:blip>
              <a:srcRect l="28333"/>
              <a:stretch>
                <a:fillRect/>
              </a:stretch>
            </p:blipFill>
            <p:spPr bwMode="auto">
              <a:xfrm>
                <a:off x="4194067" y="2307039"/>
                <a:ext cx="3349733" cy="6096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9229" name="Picture 13"/>
              <p:cNvPicPr>
                <a:picLocks noChangeAspect="1" noChangeArrowheads="1"/>
              </p:cNvPicPr>
              <p:nvPr/>
            </p:nvPicPr>
            <p:blipFill>
              <a:blip r:embed="rId5" cstate="print">
                <a:duotone>
                  <a:prstClr val="black"/>
                  <a:schemeClr val="accent6">
                    <a:lumMod val="20000"/>
                    <a:lumOff val="80000"/>
                    <a:tint val="45000"/>
                    <a:satMod val="400000"/>
                  </a:schemeClr>
                </a:duotone>
              </a:blip>
              <a:srcRect/>
              <a:stretch>
                <a:fillRect/>
              </a:stretch>
            </p:blipFill>
            <p:spPr bwMode="auto">
              <a:xfrm>
                <a:off x="2368487" y="4724432"/>
                <a:ext cx="3492626" cy="6858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pic>
          <p:nvPicPr>
            <p:cNvPr id="18436" name="Picture 14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95800" y="6019722"/>
              <a:ext cx="4212875" cy="5334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509750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/>
          <p:cNvSpPr>
            <a:spLocks noGrp="1" noChangeArrowheads="1"/>
          </p:cNvSpPr>
          <p:nvPr>
            <p:ph type="title"/>
          </p:nvPr>
        </p:nvSpPr>
        <p:spPr>
          <a:xfrm>
            <a:off x="835025" y="222250"/>
            <a:ext cx="7315200" cy="1143000"/>
          </a:xfrm>
        </p:spPr>
        <p:txBody>
          <a:bodyPr>
            <a:normAutofit/>
          </a:bodyPr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Potential For Multiple Charges</a:t>
            </a:r>
          </a:p>
        </p:txBody>
      </p:sp>
      <p:sp>
        <p:nvSpPr>
          <p:cNvPr id="161795" name="Text Box 3"/>
          <p:cNvSpPr txBox="1">
            <a:spLocks noChangeArrowheads="1"/>
          </p:cNvSpPr>
          <p:nvPr/>
        </p:nvSpPr>
        <p:spPr bwMode="auto">
          <a:xfrm>
            <a:off x="755650" y="1370013"/>
            <a:ext cx="7632700" cy="800219"/>
          </a:xfrm>
          <a:prstGeom prst="rect">
            <a:avLst/>
          </a:prstGeom>
          <a:solidFill>
            <a:srgbClr val="CCFFCC"/>
          </a:solidFill>
          <a:ln w="38100">
            <a:solidFill>
              <a:srgbClr val="000000"/>
            </a:solidFill>
            <a:miter lim="800000"/>
            <a:headEnd/>
            <a:tailEnd/>
          </a:ln>
          <a:effectLst>
            <a:outerShdw dist="107763" dir="8100000" algn="ctr" rotWithShape="0">
              <a:schemeClr val="bg2"/>
            </a:outerShdw>
          </a:effectLst>
        </p:spPr>
        <p:txBody>
          <a:bodyPr tIns="91440" bIns="91440">
            <a:spAutoFit/>
          </a:bodyPr>
          <a:lstStyle/>
          <a:p>
            <a:pPr algn="just"/>
            <a:r>
              <a:rPr lang="en-US" sz="2000" dirty="0"/>
              <a:t>The Electric Potential </a:t>
            </a:r>
            <a:r>
              <a:rPr lang="en-US" sz="2000" i="1" dirty="0"/>
              <a:t>V </a:t>
            </a:r>
            <a:r>
              <a:rPr lang="en-US" sz="2000" dirty="0"/>
              <a:t>in the vicinity of a number of charges is equal to the algebraic sum of the potentials due to each charge.</a:t>
            </a:r>
          </a:p>
        </p:txBody>
      </p:sp>
      <p:grpSp>
        <p:nvGrpSpPr>
          <p:cNvPr id="161830" name="Group 38"/>
          <p:cNvGrpSpPr>
            <a:grpSpLocks/>
          </p:cNvGrpSpPr>
          <p:nvPr/>
        </p:nvGrpSpPr>
        <p:grpSpPr bwMode="auto">
          <a:xfrm>
            <a:off x="731838" y="3182939"/>
            <a:ext cx="3048000" cy="2362200"/>
            <a:chOff x="461" y="2005"/>
            <a:chExt cx="1920" cy="1488"/>
          </a:xfrm>
        </p:grpSpPr>
        <p:sp>
          <p:nvSpPr>
            <p:cNvPr id="161797" name="Rectangle 5"/>
            <p:cNvSpPr>
              <a:spLocks noChangeArrowheads="1"/>
            </p:cNvSpPr>
            <p:nvPr/>
          </p:nvSpPr>
          <p:spPr bwMode="auto">
            <a:xfrm>
              <a:off x="461" y="2005"/>
              <a:ext cx="1920" cy="1488"/>
            </a:xfrm>
            <a:prstGeom prst="rect">
              <a:avLst/>
            </a:prstGeom>
            <a:solidFill>
              <a:srgbClr val="FFFFCC"/>
            </a:solidFill>
            <a:ln w="38100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grpSp>
          <p:nvGrpSpPr>
            <p:cNvPr id="161798" name="Group 6"/>
            <p:cNvGrpSpPr>
              <a:grpSpLocks/>
            </p:cNvGrpSpPr>
            <p:nvPr/>
          </p:nvGrpSpPr>
          <p:grpSpPr bwMode="auto">
            <a:xfrm>
              <a:off x="1949" y="2821"/>
              <a:ext cx="288" cy="327"/>
              <a:chOff x="4299" y="2855"/>
              <a:chExt cx="288" cy="327"/>
            </a:xfrm>
          </p:grpSpPr>
          <p:sp>
            <p:nvSpPr>
              <p:cNvPr id="161799" name="Oval 7"/>
              <p:cNvSpPr>
                <a:spLocks noChangeArrowheads="1"/>
              </p:cNvSpPr>
              <p:nvPr/>
            </p:nvSpPr>
            <p:spPr bwMode="auto">
              <a:xfrm>
                <a:off x="4320" y="2928"/>
                <a:ext cx="192" cy="192"/>
              </a:xfrm>
              <a:prstGeom prst="ellipse">
                <a:avLst/>
              </a:prstGeom>
              <a:solidFill>
                <a:srgbClr val="FF99FF"/>
              </a:solidFill>
              <a:ln w="1905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61800" name="Text Box 8"/>
              <p:cNvSpPr txBox="1">
                <a:spLocks noChangeArrowheads="1"/>
              </p:cNvSpPr>
              <p:nvPr/>
            </p:nvSpPr>
            <p:spPr bwMode="auto">
              <a:xfrm>
                <a:off x="4299" y="2855"/>
                <a:ext cx="288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l"/>
                <a:r>
                  <a:rPr lang="en-US"/>
                  <a:t>+</a:t>
                </a:r>
              </a:p>
            </p:txBody>
          </p:sp>
        </p:grpSp>
        <p:grpSp>
          <p:nvGrpSpPr>
            <p:cNvPr id="161801" name="Group 9"/>
            <p:cNvGrpSpPr>
              <a:grpSpLocks/>
            </p:cNvGrpSpPr>
            <p:nvPr/>
          </p:nvGrpSpPr>
          <p:grpSpPr bwMode="auto">
            <a:xfrm>
              <a:off x="893" y="2245"/>
              <a:ext cx="288" cy="365"/>
              <a:chOff x="3980" y="2348"/>
              <a:chExt cx="288" cy="365"/>
            </a:xfrm>
          </p:grpSpPr>
          <p:sp>
            <p:nvSpPr>
              <p:cNvPr id="161802" name="Oval 10"/>
              <p:cNvSpPr>
                <a:spLocks noChangeArrowheads="1"/>
              </p:cNvSpPr>
              <p:nvPr/>
            </p:nvSpPr>
            <p:spPr bwMode="auto">
              <a:xfrm>
                <a:off x="3984" y="2448"/>
                <a:ext cx="192" cy="192"/>
              </a:xfrm>
              <a:prstGeom prst="ellipse">
                <a:avLst/>
              </a:prstGeom>
              <a:solidFill>
                <a:srgbClr val="CCFFCC"/>
              </a:solidFill>
              <a:ln w="1905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61803" name="Text Box 11"/>
              <p:cNvSpPr txBox="1">
                <a:spLocks noChangeArrowheads="1"/>
              </p:cNvSpPr>
              <p:nvPr/>
            </p:nvSpPr>
            <p:spPr bwMode="auto">
              <a:xfrm>
                <a:off x="3980" y="2348"/>
                <a:ext cx="288" cy="3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l"/>
                <a:r>
                  <a:rPr lang="en-US" sz="3200"/>
                  <a:t>-</a:t>
                </a:r>
              </a:p>
            </p:txBody>
          </p:sp>
        </p:grpSp>
        <p:sp>
          <p:nvSpPr>
            <p:cNvPr id="161804" name="Text Box 12"/>
            <p:cNvSpPr txBox="1">
              <a:spLocks noChangeArrowheads="1"/>
            </p:cNvSpPr>
            <p:nvPr/>
          </p:nvSpPr>
          <p:spPr bwMode="auto">
            <a:xfrm>
              <a:off x="1709" y="2245"/>
              <a:ext cx="336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/>
              <a:r>
                <a:rPr lang="en-US">
                  <a:latin typeface="Symbol" pitchFamily="18" charset="2"/>
                </a:rPr>
                <a:t>·</a:t>
              </a:r>
            </a:p>
          </p:txBody>
        </p:sp>
        <p:sp>
          <p:nvSpPr>
            <p:cNvPr id="161805" name="Text Box 13"/>
            <p:cNvSpPr txBox="1">
              <a:spLocks noChangeArrowheads="1"/>
            </p:cNvSpPr>
            <p:nvPr/>
          </p:nvSpPr>
          <p:spPr bwMode="auto">
            <a:xfrm>
              <a:off x="532" y="2197"/>
              <a:ext cx="361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/>
              <a:r>
                <a:rPr lang="en-US" i="1"/>
                <a:t>Q</a:t>
              </a:r>
              <a:r>
                <a:rPr lang="en-US" i="1" baseline="-25000"/>
                <a:t>1</a:t>
              </a:r>
              <a:endParaRPr lang="en-US" i="1"/>
            </a:p>
          </p:txBody>
        </p:sp>
        <p:sp>
          <p:nvSpPr>
            <p:cNvPr id="161806" name="Text Box 14"/>
            <p:cNvSpPr txBox="1">
              <a:spLocks noChangeArrowheads="1"/>
            </p:cNvSpPr>
            <p:nvPr/>
          </p:nvSpPr>
          <p:spPr bwMode="auto">
            <a:xfrm>
              <a:off x="1983" y="3013"/>
              <a:ext cx="39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/>
              <a:r>
                <a:rPr lang="en-US" i="1"/>
                <a:t>Q</a:t>
              </a:r>
              <a:r>
                <a:rPr lang="en-US" i="1" baseline="-25000"/>
                <a:t>2</a:t>
              </a:r>
              <a:endParaRPr lang="en-US" i="1"/>
            </a:p>
          </p:txBody>
        </p:sp>
        <p:sp>
          <p:nvSpPr>
            <p:cNvPr id="161807" name="Text Box 15"/>
            <p:cNvSpPr txBox="1">
              <a:spLocks noChangeArrowheads="1"/>
            </p:cNvSpPr>
            <p:nvPr/>
          </p:nvSpPr>
          <p:spPr bwMode="auto">
            <a:xfrm>
              <a:off x="795" y="2965"/>
              <a:ext cx="386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/>
              <a:r>
                <a:rPr lang="en-US" i="1"/>
                <a:t>Q</a:t>
              </a:r>
              <a:r>
                <a:rPr lang="en-US" i="1" baseline="-25000"/>
                <a:t>3</a:t>
              </a:r>
              <a:endParaRPr lang="en-US" i="1"/>
            </a:p>
          </p:txBody>
        </p:sp>
        <p:grpSp>
          <p:nvGrpSpPr>
            <p:cNvPr id="161808" name="Group 16"/>
            <p:cNvGrpSpPr>
              <a:grpSpLocks/>
            </p:cNvGrpSpPr>
            <p:nvPr/>
          </p:nvGrpSpPr>
          <p:grpSpPr bwMode="auto">
            <a:xfrm>
              <a:off x="1181" y="2917"/>
              <a:ext cx="288" cy="365"/>
              <a:chOff x="3980" y="2348"/>
              <a:chExt cx="288" cy="365"/>
            </a:xfrm>
          </p:grpSpPr>
          <p:sp>
            <p:nvSpPr>
              <p:cNvPr id="161809" name="Oval 17"/>
              <p:cNvSpPr>
                <a:spLocks noChangeArrowheads="1"/>
              </p:cNvSpPr>
              <p:nvPr/>
            </p:nvSpPr>
            <p:spPr bwMode="auto">
              <a:xfrm>
                <a:off x="3984" y="2448"/>
                <a:ext cx="192" cy="192"/>
              </a:xfrm>
              <a:prstGeom prst="ellipse">
                <a:avLst/>
              </a:prstGeom>
              <a:solidFill>
                <a:srgbClr val="CCFFCC"/>
              </a:solidFill>
              <a:ln w="1905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61810" name="Text Box 18"/>
              <p:cNvSpPr txBox="1">
                <a:spLocks noChangeArrowheads="1"/>
              </p:cNvSpPr>
              <p:nvPr/>
            </p:nvSpPr>
            <p:spPr bwMode="auto">
              <a:xfrm>
                <a:off x="3980" y="2348"/>
                <a:ext cx="288" cy="3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l"/>
                <a:r>
                  <a:rPr lang="en-US" sz="3200"/>
                  <a:t>-</a:t>
                </a:r>
              </a:p>
            </p:txBody>
          </p:sp>
        </p:grpSp>
        <p:sp>
          <p:nvSpPr>
            <p:cNvPr id="161811" name="Text Box 19"/>
            <p:cNvSpPr txBox="1">
              <a:spLocks noChangeArrowheads="1"/>
            </p:cNvSpPr>
            <p:nvPr/>
          </p:nvSpPr>
          <p:spPr bwMode="auto">
            <a:xfrm>
              <a:off x="1853" y="2245"/>
              <a:ext cx="336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/>
              <a:r>
                <a:rPr lang="en-US"/>
                <a:t>A</a:t>
              </a:r>
            </a:p>
          </p:txBody>
        </p:sp>
        <p:sp>
          <p:nvSpPr>
            <p:cNvPr id="161813" name="Line 21"/>
            <p:cNvSpPr>
              <a:spLocks noChangeShapeType="1"/>
            </p:cNvSpPr>
            <p:nvPr/>
          </p:nvSpPr>
          <p:spPr bwMode="auto">
            <a:xfrm flipH="1" flipV="1">
              <a:off x="1070" y="2439"/>
              <a:ext cx="681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61814" name="Text Box 22"/>
            <p:cNvSpPr txBox="1">
              <a:spLocks noChangeArrowheads="1"/>
            </p:cNvSpPr>
            <p:nvPr/>
          </p:nvSpPr>
          <p:spPr bwMode="auto">
            <a:xfrm>
              <a:off x="1154" y="2118"/>
              <a:ext cx="432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i="1"/>
                <a:t>r</a:t>
              </a:r>
              <a:r>
                <a:rPr lang="en-US" i="1" baseline="-25000"/>
                <a:t>1</a:t>
              </a:r>
              <a:endParaRPr lang="en-US" i="1"/>
            </a:p>
          </p:txBody>
        </p:sp>
        <p:sp>
          <p:nvSpPr>
            <p:cNvPr id="161816" name="Line 24"/>
            <p:cNvSpPr>
              <a:spLocks noChangeShapeType="1"/>
            </p:cNvSpPr>
            <p:nvPr/>
          </p:nvSpPr>
          <p:spPr bwMode="auto">
            <a:xfrm flipH="1">
              <a:off x="1334" y="2485"/>
              <a:ext cx="423" cy="567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61817" name="Text Box 25"/>
            <p:cNvSpPr txBox="1">
              <a:spLocks noChangeArrowheads="1"/>
            </p:cNvSpPr>
            <p:nvPr/>
          </p:nvSpPr>
          <p:spPr bwMode="auto">
            <a:xfrm>
              <a:off x="1219" y="2621"/>
              <a:ext cx="336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/>
              <a:r>
                <a:rPr lang="en-US" i="1"/>
                <a:t>r</a:t>
              </a:r>
              <a:r>
                <a:rPr lang="en-US" i="1" baseline="-25000"/>
                <a:t>3</a:t>
              </a:r>
              <a:endParaRPr lang="en-US" i="1"/>
            </a:p>
          </p:txBody>
        </p:sp>
        <p:sp>
          <p:nvSpPr>
            <p:cNvPr id="161824" name="Line 32"/>
            <p:cNvSpPr>
              <a:spLocks noChangeShapeType="1"/>
            </p:cNvSpPr>
            <p:nvPr/>
          </p:nvSpPr>
          <p:spPr bwMode="auto">
            <a:xfrm>
              <a:off x="1828" y="2487"/>
              <a:ext cx="213" cy="438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tIns="91440" bIns="91440">
              <a:spAutoFit/>
            </a:bodyPr>
            <a:lstStyle/>
            <a:p>
              <a:endParaRPr lang="en-US"/>
            </a:p>
          </p:txBody>
        </p:sp>
        <p:sp>
          <p:nvSpPr>
            <p:cNvPr id="161825" name="Text Box 33"/>
            <p:cNvSpPr txBox="1">
              <a:spLocks noChangeArrowheads="1"/>
            </p:cNvSpPr>
            <p:nvPr/>
          </p:nvSpPr>
          <p:spPr bwMode="auto">
            <a:xfrm>
              <a:off x="1917" y="2491"/>
              <a:ext cx="336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/>
              <a:r>
                <a:rPr lang="en-US" i="1"/>
                <a:t>r</a:t>
              </a:r>
              <a:r>
                <a:rPr lang="en-US" i="1" baseline="-25000"/>
                <a:t>2</a:t>
              </a:r>
              <a:endParaRPr lang="en-US" i="1"/>
            </a:p>
          </p:txBody>
        </p:sp>
      </p:grpSp>
      <p:graphicFrame>
        <p:nvGraphicFramePr>
          <p:cNvPr id="161827" name="Object 3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59397319"/>
              </p:ext>
            </p:extLst>
          </p:nvPr>
        </p:nvGraphicFramePr>
        <p:xfrm>
          <a:off x="4383088" y="3128963"/>
          <a:ext cx="3600450" cy="1133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22" name="Equation" r:id="rId7" imgW="1371600" imgH="431640" progId="Equation.DSMT4">
                  <p:embed/>
                </p:oleObj>
              </mc:Choice>
              <mc:Fallback>
                <p:oleObj name="Equation" r:id="rId7" imgW="137160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83088" y="3128963"/>
                        <a:ext cx="3600450" cy="1133475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1828" name="Object 3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31299276"/>
              </p:ext>
            </p:extLst>
          </p:nvPr>
        </p:nvGraphicFramePr>
        <p:xfrm>
          <a:off x="5245100" y="4402138"/>
          <a:ext cx="1835150" cy="1054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23" name="Equation" r:id="rId9" imgW="685800" imgH="393480" progId="Equation.DSMT4">
                  <p:embed/>
                </p:oleObj>
              </mc:Choice>
              <mc:Fallback>
                <p:oleObj name="Equation" r:id="rId9" imgW="68580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45100" y="4402138"/>
                        <a:ext cx="1835150" cy="1054100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 w="381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  <a:effectLst>
                        <a:outerShdw dist="107763" dir="8100000" algn="ctr" rotWithShape="0">
                          <a:schemeClr val="bg2"/>
                        </a:outerShdw>
                      </a:effec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1829" name="Text Box 37"/>
          <p:cNvSpPr txBox="1">
            <a:spLocks noChangeArrowheads="1"/>
          </p:cNvSpPr>
          <p:nvPr/>
        </p:nvSpPr>
        <p:spPr bwMode="auto">
          <a:xfrm>
            <a:off x="774700" y="5883275"/>
            <a:ext cx="7832725" cy="492443"/>
          </a:xfrm>
          <a:prstGeom prst="rect">
            <a:avLst/>
          </a:prstGeom>
          <a:solidFill>
            <a:srgbClr val="CCFFCC"/>
          </a:solidFill>
          <a:ln w="38100">
            <a:solidFill>
              <a:srgbClr val="000000"/>
            </a:solidFill>
            <a:miter lim="800000"/>
            <a:headEnd/>
            <a:tailEnd/>
          </a:ln>
          <a:effectLst>
            <a:outerShdw dist="107763" dir="8100000" algn="ctr" rotWithShape="0">
              <a:schemeClr val="bg2"/>
            </a:outerShdw>
          </a:effectLst>
        </p:spPr>
        <p:txBody>
          <a:bodyPr tIns="91440" bIns="91440">
            <a:spAutoFit/>
          </a:bodyPr>
          <a:lstStyle/>
          <a:p>
            <a:pPr algn="just"/>
            <a:r>
              <a:rPr lang="en-US" sz="2000"/>
              <a:t>Potential is + or – based on sign of the charges Q.</a:t>
            </a:r>
          </a:p>
        </p:txBody>
      </p:sp>
    </p:spTree>
    <p:extLst>
      <p:ext uri="{BB962C8B-B14F-4D97-AF65-F5344CB8AC3E}">
        <p14:creationId xmlns:p14="http://schemas.microsoft.com/office/powerpoint/2010/main" val="34680717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6179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617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617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617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617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Jungle Menu Comma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500"/>
                                        <p:tgtEl>
                                          <p:spTgt spid="16183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618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618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618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618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618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618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18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18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1794" grpId="0" autoUpdateAnimBg="0"/>
      <p:bldP spid="161795" grpId="0" animBg="1" autoUpdateAnimBg="0"/>
      <p:bldP spid="161829" grpId="0" animBg="1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114300"/>
            <a:ext cx="7315200" cy="1143000"/>
          </a:xfrm>
        </p:spPr>
        <p:txBody>
          <a:bodyPr>
            <a:normAutofit/>
          </a:bodyPr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Potential Difference</a:t>
            </a:r>
          </a:p>
        </p:txBody>
      </p:sp>
      <p:sp>
        <p:nvSpPr>
          <p:cNvPr id="158723" name="Text Box 3"/>
          <p:cNvSpPr txBox="1">
            <a:spLocks noChangeArrowheads="1"/>
          </p:cNvSpPr>
          <p:nvPr/>
        </p:nvSpPr>
        <p:spPr bwMode="auto">
          <a:xfrm>
            <a:off x="735013" y="1135063"/>
            <a:ext cx="7912100" cy="1415772"/>
          </a:xfrm>
          <a:prstGeom prst="rect">
            <a:avLst/>
          </a:prstGeom>
          <a:solidFill>
            <a:srgbClr val="CCFFCC"/>
          </a:solidFill>
          <a:ln w="38100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tIns="91440" bIns="91440">
            <a:spAutoFit/>
          </a:bodyPr>
          <a:lstStyle/>
          <a:p>
            <a:pPr algn="l"/>
            <a:r>
              <a:rPr lang="en-US" sz="2000" dirty="0"/>
              <a:t>The </a:t>
            </a:r>
            <a:r>
              <a:rPr lang="en-US" sz="2000" u="sng" dirty="0"/>
              <a:t>potential difference</a:t>
            </a:r>
            <a:r>
              <a:rPr lang="en-US" sz="2000" dirty="0"/>
              <a:t> between two points A and B is the work per unit positive charge done by electric forces in moving a small test charge from the point of higher potential to the point of lower potential.</a:t>
            </a:r>
          </a:p>
        </p:txBody>
      </p:sp>
      <p:sp>
        <p:nvSpPr>
          <p:cNvPr id="158724" name="Text Box 4"/>
          <p:cNvSpPr txBox="1">
            <a:spLocks noChangeArrowheads="1"/>
          </p:cNvSpPr>
          <p:nvPr/>
        </p:nvSpPr>
        <p:spPr bwMode="auto">
          <a:xfrm>
            <a:off x="2027238" y="3048000"/>
            <a:ext cx="5467350" cy="492443"/>
          </a:xfrm>
          <a:prstGeom prst="rect">
            <a:avLst/>
          </a:prstGeom>
          <a:solidFill>
            <a:srgbClr val="FFFFCC"/>
          </a:solidFill>
          <a:ln w="38100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tIns="91440" bIns="91440">
            <a:spAutoFit/>
          </a:bodyPr>
          <a:lstStyle/>
          <a:p>
            <a:r>
              <a:rPr lang="en-US" sz="2000"/>
              <a:t>Potential Difference:   </a:t>
            </a:r>
            <a:r>
              <a:rPr lang="en-US" sz="2000" i="1"/>
              <a:t>V</a:t>
            </a:r>
            <a:r>
              <a:rPr lang="en-US" sz="2000" i="1" baseline="-25000"/>
              <a:t>AB</a:t>
            </a:r>
            <a:r>
              <a:rPr lang="en-US" sz="2000" i="1"/>
              <a:t> = V</a:t>
            </a:r>
            <a:r>
              <a:rPr lang="en-US" sz="2000" i="1" baseline="-25000"/>
              <a:t>A</a:t>
            </a:r>
            <a:r>
              <a:rPr lang="en-US" sz="2000" i="1"/>
              <a:t> - V</a:t>
            </a:r>
            <a:r>
              <a:rPr lang="en-US" sz="2000" i="1" baseline="-25000"/>
              <a:t>B</a:t>
            </a:r>
            <a:endParaRPr lang="en-US" sz="2000"/>
          </a:p>
        </p:txBody>
      </p:sp>
      <p:sp>
        <p:nvSpPr>
          <p:cNvPr id="158725" name="Text Box 5"/>
          <p:cNvSpPr txBox="1">
            <a:spLocks noChangeArrowheads="1"/>
          </p:cNvSpPr>
          <p:nvPr/>
        </p:nvSpPr>
        <p:spPr bwMode="auto">
          <a:xfrm>
            <a:off x="1649413" y="4079557"/>
            <a:ext cx="6143625" cy="492443"/>
          </a:xfrm>
          <a:prstGeom prst="rect">
            <a:avLst/>
          </a:prstGeom>
          <a:solidFill>
            <a:srgbClr val="FFFFCC"/>
          </a:solidFill>
          <a:ln w="38100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tIns="91440" bIns="91440">
            <a:spAutoFit/>
          </a:bodyPr>
          <a:lstStyle/>
          <a:p>
            <a:r>
              <a:rPr lang="en-US" sz="2000" dirty="0" err="1"/>
              <a:t>Work</a:t>
            </a:r>
            <a:r>
              <a:rPr lang="en-US" sz="2000" baseline="-25000" dirty="0" err="1"/>
              <a:t>AB</a:t>
            </a:r>
            <a:r>
              <a:rPr lang="en-US" sz="2000" dirty="0"/>
              <a:t> = </a:t>
            </a:r>
            <a:r>
              <a:rPr lang="en-US" sz="2000" i="1" dirty="0"/>
              <a:t>q(V</a:t>
            </a:r>
            <a:r>
              <a:rPr lang="en-US" sz="2000" i="1" baseline="-25000" dirty="0"/>
              <a:t>A</a:t>
            </a:r>
            <a:r>
              <a:rPr lang="en-US" sz="2000" i="1" dirty="0"/>
              <a:t> – V</a:t>
            </a:r>
            <a:r>
              <a:rPr lang="en-US" sz="2000" i="1" baseline="-25000" dirty="0"/>
              <a:t>B</a:t>
            </a:r>
            <a:r>
              <a:rPr lang="en-US" sz="2000" i="1" dirty="0"/>
              <a:t>)     Work </a:t>
            </a:r>
            <a:r>
              <a:rPr lang="en-US" sz="2000" i="1" dirty="0" smtClean="0"/>
              <a:t>by </a:t>
            </a:r>
            <a:r>
              <a:rPr lang="en-US" sz="2000" i="1" dirty="0"/>
              <a:t>E-field</a:t>
            </a:r>
            <a:endParaRPr lang="en-US" sz="2000" dirty="0"/>
          </a:p>
        </p:txBody>
      </p:sp>
      <p:sp>
        <p:nvSpPr>
          <p:cNvPr id="158726" name="Text Box 6"/>
          <p:cNvSpPr txBox="1">
            <a:spLocks noChangeArrowheads="1"/>
          </p:cNvSpPr>
          <p:nvPr/>
        </p:nvSpPr>
        <p:spPr bwMode="auto">
          <a:xfrm>
            <a:off x="854075" y="5105400"/>
            <a:ext cx="7732713" cy="800219"/>
          </a:xfrm>
          <a:prstGeom prst="rect">
            <a:avLst/>
          </a:prstGeom>
          <a:solidFill>
            <a:srgbClr val="CCFFCC"/>
          </a:solidFill>
          <a:ln w="38100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tIns="91440" bIns="91440">
            <a:spAutoFit/>
          </a:bodyPr>
          <a:lstStyle/>
          <a:p>
            <a:r>
              <a:rPr lang="en-US" sz="2000"/>
              <a:t>The positive and negative signs of the charges may be used mathematically to give appropriate signs.</a:t>
            </a:r>
          </a:p>
        </p:txBody>
      </p:sp>
    </p:spTree>
    <p:extLst>
      <p:ext uri="{BB962C8B-B14F-4D97-AF65-F5344CB8AC3E}">
        <p14:creationId xmlns:p14="http://schemas.microsoft.com/office/powerpoint/2010/main" val="19727646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5872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587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87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587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87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587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587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" dur="500"/>
                                        <p:tgtEl>
                                          <p:spTgt spid="15872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8722" grpId="0" autoUpdateAnimBg="0"/>
      <p:bldP spid="158723" grpId="0" animBg="1" autoUpdateAnimBg="0"/>
      <p:bldP spid="158724" grpId="0" animBg="1" autoUpdateAnimBg="0"/>
      <p:bldP spid="158725" grpId="0" animBg="1" autoUpdateAnimBg="0"/>
      <p:bldP spid="158726" grpId="0" animBg="1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extBox 1"/>
          <p:cNvSpPr txBox="1">
            <a:spLocks noChangeArrowheads="1"/>
          </p:cNvSpPr>
          <p:nvPr/>
        </p:nvSpPr>
        <p:spPr bwMode="auto">
          <a:xfrm>
            <a:off x="0" y="533400"/>
            <a:ext cx="572135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9pPr>
          </a:lstStyle>
          <a:p>
            <a:r>
              <a:rPr kumimoji="0" lang="en-US" altLang="zh-TW" sz="20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Potential </a:t>
            </a:r>
            <a:r>
              <a:rPr kumimoji="0" lang="en-US" altLang="zh-TW" sz="2000" b="1" i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Due to </a:t>
            </a:r>
            <a:r>
              <a:rPr kumimoji="0" lang="en-US" altLang="zh-TW" sz="20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an Electric </a:t>
            </a:r>
            <a:r>
              <a:rPr kumimoji="0" lang="en-US" altLang="zh-TW" sz="2000" b="1" i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Dipole:</a:t>
            </a:r>
          </a:p>
        </p:txBody>
      </p:sp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152400"/>
            <a:ext cx="2887663" cy="640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6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95" y="1073568"/>
            <a:ext cx="4876800" cy="1690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084" name="Picture 4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213852" y="2907890"/>
            <a:ext cx="5705406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6085" name="Picture 5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497094" y="4355690"/>
            <a:ext cx="500575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6086" name="Picture 6"/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386870" y="4812890"/>
            <a:ext cx="2694433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6087" name="Picture 7"/>
          <p:cNvPicPr>
            <a:picLocks noChangeAspect="1" noChangeArrowheads="1"/>
          </p:cNvPicPr>
          <p:nvPr/>
        </p:nvPicPr>
        <p:blipFill>
          <a:blip r:embed="rId7" cstate="print">
            <a:duotone>
              <a:prstClr val="black"/>
              <a:srgbClr val="7030A0">
                <a:tint val="45000"/>
                <a:satMod val="400000"/>
              </a:srgbClr>
            </a:duotone>
          </a:blip>
          <a:srcRect/>
          <a:stretch>
            <a:fillRect/>
          </a:stretch>
        </p:blipFill>
        <p:spPr bwMode="auto">
          <a:xfrm>
            <a:off x="457200" y="5715000"/>
            <a:ext cx="450668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359474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636</TotalTime>
  <Words>726</Words>
  <Application>Microsoft Office PowerPoint</Application>
  <PresentationFormat>On-screen Show (4:3)</PresentationFormat>
  <Paragraphs>107</Paragraphs>
  <Slides>17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Clarity</vt:lpstr>
      <vt:lpstr>Equation</vt:lpstr>
      <vt:lpstr>Electric Potential</vt:lpstr>
      <vt:lpstr>Work  Done by Uniform Electric Field</vt:lpstr>
      <vt:lpstr>Electric Potential Energy</vt:lpstr>
      <vt:lpstr>Absolute Potential Energy</vt:lpstr>
      <vt:lpstr>PowerPoint Presentation</vt:lpstr>
      <vt:lpstr>PowerPoint Presentation</vt:lpstr>
      <vt:lpstr>Potential For Multiple Charges</vt:lpstr>
      <vt:lpstr>Potential Difference</vt:lpstr>
      <vt:lpstr>PowerPoint Presentation</vt:lpstr>
      <vt:lpstr>PowerPoint Presentation</vt:lpstr>
      <vt:lpstr>Electric Potential at Spherical Conductor</vt:lpstr>
      <vt:lpstr>Example</vt:lpstr>
      <vt:lpstr>Example</vt:lpstr>
      <vt:lpstr>Exercise</vt:lpstr>
      <vt:lpstr>Exercise</vt:lpstr>
      <vt:lpstr>Exercise</vt:lpstr>
      <vt:lpstr>Exercise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Electric Potential</dc:title>
  <dc:creator>User</dc:creator>
  <cp:lastModifiedBy>User</cp:lastModifiedBy>
  <cp:revision>34</cp:revision>
  <dcterms:created xsi:type="dcterms:W3CDTF">2015-03-10T04:49:18Z</dcterms:created>
  <dcterms:modified xsi:type="dcterms:W3CDTF">2016-02-29T01:40:05Z</dcterms:modified>
</cp:coreProperties>
</file>