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2" r:id="rId3"/>
    <p:sldId id="273" r:id="rId4"/>
    <p:sldId id="275" r:id="rId5"/>
    <p:sldId id="259" r:id="rId6"/>
    <p:sldId id="263" r:id="rId7"/>
    <p:sldId id="290" r:id="rId8"/>
    <p:sldId id="264" r:id="rId9"/>
    <p:sldId id="276" r:id="rId10"/>
    <p:sldId id="277" r:id="rId11"/>
    <p:sldId id="291" r:id="rId12"/>
    <p:sldId id="292" r:id="rId13"/>
    <p:sldId id="294" r:id="rId14"/>
    <p:sldId id="293" r:id="rId15"/>
    <p:sldId id="29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921E1-32F3-4C68-BB3B-A25516D580F9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D4102-CAE6-4E27-A0BB-AE08BEB5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8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5ACED2-5BD1-4385-BDDD-334BC9271DE9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Verdana" pitchFamily="34" charset="0"/>
              </a:rPr>
              <a:t> </a:t>
            </a:r>
          </a:p>
          <a:p>
            <a:pPr eaLnBrk="1" hangingPunct="1"/>
            <a:r>
              <a:rPr lang="en-US" dirty="0" smtClean="0">
                <a:latin typeface="Verdana" pitchFamily="34" charset="0"/>
              </a:rPr>
              <a:t> 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D4102-CAE6-4E27-A0BB-AE08BEB5DDC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96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9A30-7E89-4871-8746-BFF3E9C5E4D5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C2B3-E5A5-4DA9-948A-6A40CFB40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15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9A30-7E89-4871-8746-BFF3E9C5E4D5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C2B3-E5A5-4DA9-948A-6A40CFB40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839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9A30-7E89-4871-8746-BFF3E9C5E4D5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C2B3-E5A5-4DA9-948A-6A40CFB40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9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9A30-7E89-4871-8746-BFF3E9C5E4D5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C2B3-E5A5-4DA9-948A-6A40CFB40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0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9A30-7E89-4871-8746-BFF3E9C5E4D5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C2B3-E5A5-4DA9-948A-6A40CFB40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16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9A30-7E89-4871-8746-BFF3E9C5E4D5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C2B3-E5A5-4DA9-948A-6A40CFB40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3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9A30-7E89-4871-8746-BFF3E9C5E4D5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C2B3-E5A5-4DA9-948A-6A40CFB40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9A30-7E89-4871-8746-BFF3E9C5E4D5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C2B3-E5A5-4DA9-948A-6A40CFB40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1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9A30-7E89-4871-8746-BFF3E9C5E4D5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C2B3-E5A5-4DA9-948A-6A40CFB40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0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9A30-7E89-4871-8746-BFF3E9C5E4D5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C2B3-E5A5-4DA9-948A-6A40CFB40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2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9A30-7E89-4871-8746-BFF3E9C5E4D5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C2B3-E5A5-4DA9-948A-6A40CFB40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7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99A30-7E89-4871-8746-BFF3E9C5E4D5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7C2B3-E5A5-4DA9-948A-6A40CFB40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2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CAPACITANCE CAPASITOR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Wenny</a:t>
            </a:r>
            <a:r>
              <a:rPr lang="en-US" dirty="0" smtClean="0"/>
              <a:t> </a:t>
            </a:r>
            <a:r>
              <a:rPr lang="en-US" dirty="0" err="1" smtClean="0"/>
              <a:t>Maulina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2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 dirty="0"/>
              <a:t>Capacitors in Series</a:t>
            </a:r>
          </a:p>
        </p:txBody>
      </p:sp>
      <p:sp>
        <p:nvSpPr>
          <p:cNvPr id="123" name="Text Box 114"/>
          <p:cNvSpPr txBox="1">
            <a:spLocks noChangeArrowheads="1"/>
          </p:cNvSpPr>
          <p:nvPr/>
        </p:nvSpPr>
        <p:spPr bwMode="auto">
          <a:xfrm>
            <a:off x="533400" y="1143000"/>
            <a:ext cx="48895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When capacitors are joined at </a:t>
            </a:r>
            <a:r>
              <a:rPr lang="en-US" sz="2400" u="sng" dirty="0">
                <a:solidFill>
                  <a:schemeClr val="tx1"/>
                </a:solidFill>
              </a:rPr>
              <a:t>one end</a:t>
            </a:r>
            <a:r>
              <a:rPr lang="en-US" sz="2400" dirty="0">
                <a:solidFill>
                  <a:schemeClr val="tx1"/>
                </a:solidFill>
              </a:rPr>
              <a:t>, with nothing else, they are said to be in </a:t>
            </a:r>
            <a:r>
              <a:rPr lang="en-US" sz="2400" i="1" dirty="0">
                <a:solidFill>
                  <a:schemeClr val="tx1"/>
                </a:solidFill>
              </a:rPr>
              <a:t>series</a:t>
            </a:r>
          </a:p>
          <a:p>
            <a:pPr lvl="1" eaLnBrk="1" hangingPunct="1">
              <a:buFontTx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They have the </a:t>
            </a:r>
            <a:r>
              <a:rPr lang="en-US" sz="2400">
                <a:solidFill>
                  <a:schemeClr val="tx1"/>
                </a:solidFill>
              </a:rPr>
              <a:t>same </a:t>
            </a:r>
            <a:r>
              <a:rPr lang="en-US" sz="2400" smtClean="0">
                <a:solidFill>
                  <a:schemeClr val="tx1"/>
                </a:solidFill>
              </a:rPr>
              <a:t>charge </a:t>
            </a:r>
            <a:r>
              <a:rPr lang="en-US" sz="2400" dirty="0">
                <a:solidFill>
                  <a:schemeClr val="tx1"/>
                </a:solidFill>
              </a:rPr>
              <a:t>across them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They can be treated like a single capacitor: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98163"/>
              </p:ext>
            </p:extLst>
          </p:nvPr>
        </p:nvGraphicFramePr>
        <p:xfrm>
          <a:off x="914400" y="4051689"/>
          <a:ext cx="1143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2" name="Equation" r:id="rId3" imgW="685800" imgH="457200" progId="Equation.DSMT4">
                  <p:embed/>
                </p:oleObj>
              </mc:Choice>
              <mc:Fallback>
                <p:oleObj name="Equation" r:id="rId3" imgW="6858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051689"/>
                        <a:ext cx="1143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2962739"/>
              </p:ext>
            </p:extLst>
          </p:nvPr>
        </p:nvGraphicFramePr>
        <p:xfrm>
          <a:off x="4191000" y="4176714"/>
          <a:ext cx="10795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3" name="Equation" r:id="rId5" imgW="647700" imgH="431800" progId="Equation.DSMT4">
                  <p:embed/>
                </p:oleObj>
              </mc:Choice>
              <mc:Fallback>
                <p:oleObj name="Equation" r:id="rId5" imgW="6477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176714"/>
                        <a:ext cx="10795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158359"/>
              </p:ext>
            </p:extLst>
          </p:nvPr>
        </p:nvGraphicFramePr>
        <p:xfrm>
          <a:off x="2514600" y="4329365"/>
          <a:ext cx="167216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4" name="Equation" r:id="rId7" imgW="1002865" imgH="228501" progId="Equation.DSMT4">
                  <p:embed/>
                </p:oleObj>
              </mc:Choice>
              <mc:Fallback>
                <p:oleObj name="Equation" r:id="rId7" imgW="1002865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329365"/>
                        <a:ext cx="167216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159600"/>
              </p:ext>
            </p:extLst>
          </p:nvPr>
        </p:nvGraphicFramePr>
        <p:xfrm>
          <a:off x="5257800" y="4198353"/>
          <a:ext cx="508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5" name="Equation" r:id="rId9" imgW="304536" imgH="393359" progId="Equation.DSMT4">
                  <p:embed/>
                </p:oleObj>
              </mc:Choice>
              <mc:Fallback>
                <p:oleObj name="Equation" r:id="rId9" imgW="304536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198353"/>
                        <a:ext cx="5080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343426"/>
              </p:ext>
            </p:extLst>
          </p:nvPr>
        </p:nvGraphicFramePr>
        <p:xfrm>
          <a:off x="6782858" y="3820656"/>
          <a:ext cx="135466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6" name="Equation" r:id="rId11" imgW="812447" imgH="431613" progId="Equation.DSMT4">
                  <p:embed/>
                </p:oleObj>
              </mc:Choice>
              <mc:Fallback>
                <p:oleObj name="Equation" r:id="rId11" imgW="812447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2858" y="3820656"/>
                        <a:ext cx="1354667" cy="8636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0" name="Group 79"/>
          <p:cNvGrpSpPr>
            <a:grpSpLocks/>
          </p:cNvGrpSpPr>
          <p:nvPr/>
        </p:nvGrpSpPr>
        <p:grpSpPr bwMode="auto">
          <a:xfrm>
            <a:off x="5906559" y="1635457"/>
            <a:ext cx="2247900" cy="1531937"/>
            <a:chOff x="6896100" y="4946073"/>
            <a:chExt cx="2247900" cy="1530927"/>
          </a:xfrm>
        </p:grpSpPr>
        <p:grpSp>
          <p:nvGrpSpPr>
            <p:cNvPr id="81" name="Group 47"/>
            <p:cNvGrpSpPr>
              <a:grpSpLocks/>
            </p:cNvGrpSpPr>
            <p:nvPr/>
          </p:nvGrpSpPr>
          <p:grpSpPr bwMode="auto">
            <a:xfrm rot="5400000">
              <a:off x="8801100" y="5288973"/>
              <a:ext cx="228600" cy="457200"/>
              <a:chOff x="4896" y="3360"/>
              <a:chExt cx="144" cy="288"/>
            </a:xfrm>
          </p:grpSpPr>
          <p:sp>
            <p:nvSpPr>
              <p:cNvPr id="108" name="Line 48"/>
              <p:cNvSpPr>
                <a:spLocks noChangeShapeType="1"/>
              </p:cNvSpPr>
              <p:nvPr/>
            </p:nvSpPr>
            <p:spPr bwMode="auto">
              <a:xfrm rot="5400000" flipV="1">
                <a:off x="4848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Line 49"/>
              <p:cNvSpPr>
                <a:spLocks noChangeShapeType="1"/>
              </p:cNvSpPr>
              <p:nvPr/>
            </p:nvSpPr>
            <p:spPr bwMode="auto">
              <a:xfrm rot="5400000">
                <a:off x="4920" y="3480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Line 50"/>
              <p:cNvSpPr>
                <a:spLocks noChangeShapeType="1"/>
              </p:cNvSpPr>
              <p:nvPr/>
            </p:nvSpPr>
            <p:spPr bwMode="auto">
              <a:xfrm rot="5400000">
                <a:off x="5016" y="3480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Line 51"/>
              <p:cNvSpPr>
                <a:spLocks noChangeShapeType="1"/>
              </p:cNvSpPr>
              <p:nvPr/>
            </p:nvSpPr>
            <p:spPr bwMode="auto">
              <a:xfrm rot="5400000" flipV="1">
                <a:off x="4800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" name="Group 52"/>
            <p:cNvGrpSpPr>
              <a:grpSpLocks/>
            </p:cNvGrpSpPr>
            <p:nvPr/>
          </p:nvGrpSpPr>
          <p:grpSpPr bwMode="auto">
            <a:xfrm rot="5400000">
              <a:off x="8801100" y="5822373"/>
              <a:ext cx="228600" cy="457200"/>
              <a:chOff x="4896" y="3360"/>
              <a:chExt cx="144" cy="288"/>
            </a:xfrm>
          </p:grpSpPr>
          <p:sp>
            <p:nvSpPr>
              <p:cNvPr id="104" name="Line 53"/>
              <p:cNvSpPr>
                <a:spLocks noChangeShapeType="1"/>
              </p:cNvSpPr>
              <p:nvPr/>
            </p:nvSpPr>
            <p:spPr bwMode="auto">
              <a:xfrm rot="5400000" flipV="1">
                <a:off x="4848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Line 54"/>
              <p:cNvSpPr>
                <a:spLocks noChangeShapeType="1"/>
              </p:cNvSpPr>
              <p:nvPr/>
            </p:nvSpPr>
            <p:spPr bwMode="auto">
              <a:xfrm rot="5400000">
                <a:off x="4920" y="3480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55"/>
              <p:cNvSpPr>
                <a:spLocks noChangeShapeType="1"/>
              </p:cNvSpPr>
              <p:nvPr/>
            </p:nvSpPr>
            <p:spPr bwMode="auto">
              <a:xfrm rot="5400000">
                <a:off x="5016" y="3480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Line 56"/>
              <p:cNvSpPr>
                <a:spLocks noChangeShapeType="1"/>
              </p:cNvSpPr>
              <p:nvPr/>
            </p:nvSpPr>
            <p:spPr bwMode="auto">
              <a:xfrm rot="5400000" flipV="1">
                <a:off x="4800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3" name="Group 57"/>
            <p:cNvGrpSpPr>
              <a:grpSpLocks/>
            </p:cNvGrpSpPr>
            <p:nvPr/>
          </p:nvGrpSpPr>
          <p:grpSpPr bwMode="auto">
            <a:xfrm>
              <a:off x="7467600" y="4946073"/>
              <a:ext cx="1066800" cy="266700"/>
              <a:chOff x="624" y="1440"/>
              <a:chExt cx="672" cy="168"/>
            </a:xfrm>
          </p:grpSpPr>
          <p:sp>
            <p:nvSpPr>
              <p:cNvPr id="99" name="Line 58"/>
              <p:cNvSpPr>
                <a:spLocks noChangeShapeType="1"/>
              </p:cNvSpPr>
              <p:nvPr/>
            </p:nvSpPr>
            <p:spPr bwMode="auto">
              <a:xfrm>
                <a:off x="624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Oval 59"/>
              <p:cNvSpPr>
                <a:spLocks noChangeArrowheads="1"/>
              </p:cNvSpPr>
              <p:nvPr/>
            </p:nvSpPr>
            <p:spPr bwMode="auto">
              <a:xfrm>
                <a:off x="760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60"/>
              <p:cNvSpPr>
                <a:spLocks noChangeShapeType="1"/>
              </p:cNvSpPr>
              <p:nvPr/>
            </p:nvSpPr>
            <p:spPr bwMode="auto">
              <a:xfrm>
                <a:off x="1152" y="158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Oval 61"/>
              <p:cNvSpPr>
                <a:spLocks noChangeArrowheads="1"/>
              </p:cNvSpPr>
              <p:nvPr/>
            </p:nvSpPr>
            <p:spPr bwMode="auto">
              <a:xfrm>
                <a:off x="1112" y="1560"/>
                <a:ext cx="48" cy="48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62"/>
              <p:cNvSpPr>
                <a:spLocks noChangeShapeType="1"/>
              </p:cNvSpPr>
              <p:nvPr/>
            </p:nvSpPr>
            <p:spPr bwMode="auto">
              <a:xfrm flipV="1">
                <a:off x="808" y="1440"/>
                <a:ext cx="296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4" name="Line 63"/>
            <p:cNvSpPr>
              <a:spLocks noChangeShapeType="1"/>
            </p:cNvSpPr>
            <p:nvPr/>
          </p:nvSpPr>
          <p:spPr bwMode="auto">
            <a:xfrm>
              <a:off x="8534400" y="5174673"/>
              <a:ext cx="381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64"/>
            <p:cNvSpPr>
              <a:spLocks noChangeShapeType="1"/>
            </p:cNvSpPr>
            <p:nvPr/>
          </p:nvSpPr>
          <p:spPr bwMode="auto">
            <a:xfrm>
              <a:off x="8915400" y="5174673"/>
              <a:ext cx="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66"/>
            <p:cNvSpPr>
              <a:spLocks noChangeShapeType="1"/>
            </p:cNvSpPr>
            <p:nvPr/>
          </p:nvSpPr>
          <p:spPr bwMode="auto">
            <a:xfrm>
              <a:off x="8915400" y="5631873"/>
              <a:ext cx="0" cy="304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67"/>
            <p:cNvSpPr>
              <a:spLocks noChangeShapeType="1"/>
            </p:cNvSpPr>
            <p:nvPr/>
          </p:nvSpPr>
          <p:spPr bwMode="auto">
            <a:xfrm>
              <a:off x="8915400" y="6165273"/>
              <a:ext cx="0" cy="304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68"/>
            <p:cNvSpPr>
              <a:spLocks noChangeShapeType="1"/>
            </p:cNvSpPr>
            <p:nvPr/>
          </p:nvSpPr>
          <p:spPr bwMode="auto">
            <a:xfrm flipH="1">
              <a:off x="7467600" y="6470073"/>
              <a:ext cx="1447800" cy="69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9" name="Group 69"/>
            <p:cNvGrpSpPr>
              <a:grpSpLocks/>
            </p:cNvGrpSpPr>
            <p:nvPr/>
          </p:nvGrpSpPr>
          <p:grpSpPr bwMode="auto">
            <a:xfrm>
              <a:off x="7239000" y="5403273"/>
              <a:ext cx="457200" cy="228600"/>
              <a:chOff x="2736" y="1632"/>
              <a:chExt cx="288" cy="144"/>
            </a:xfrm>
          </p:grpSpPr>
          <p:sp>
            <p:nvSpPr>
              <p:cNvPr id="95" name="Line 70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71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72"/>
              <p:cNvSpPr>
                <a:spLocks noChangeShapeType="1"/>
              </p:cNvSpPr>
              <p:nvPr/>
            </p:nvSpPr>
            <p:spPr bwMode="auto">
              <a:xfrm flipV="1">
                <a:off x="2880" y="163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73"/>
              <p:cNvSpPr>
                <a:spLocks noChangeShapeType="1"/>
              </p:cNvSpPr>
              <p:nvPr/>
            </p:nvSpPr>
            <p:spPr bwMode="auto">
              <a:xfrm flipV="1">
                <a:off x="2880" y="172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0" name="Line 74"/>
            <p:cNvSpPr>
              <a:spLocks noChangeShapeType="1"/>
            </p:cNvSpPr>
            <p:nvPr/>
          </p:nvSpPr>
          <p:spPr bwMode="auto">
            <a:xfrm flipV="1">
              <a:off x="7467600" y="5174673"/>
              <a:ext cx="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75"/>
            <p:cNvSpPr>
              <a:spLocks noChangeShapeType="1"/>
            </p:cNvSpPr>
            <p:nvPr/>
          </p:nvSpPr>
          <p:spPr bwMode="auto">
            <a:xfrm>
              <a:off x="7467600" y="5631873"/>
              <a:ext cx="0" cy="838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Text Box 77"/>
            <p:cNvSpPr txBox="1">
              <a:spLocks noChangeArrowheads="1"/>
            </p:cNvSpPr>
            <p:nvPr/>
          </p:nvSpPr>
          <p:spPr bwMode="auto">
            <a:xfrm>
              <a:off x="6896100" y="5250873"/>
              <a:ext cx="838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</a:rPr>
                <a:t>V</a:t>
              </a:r>
            </a:p>
          </p:txBody>
        </p:sp>
        <p:sp>
          <p:nvSpPr>
            <p:cNvPr id="93" name="Text Box 78"/>
            <p:cNvSpPr txBox="1">
              <a:spLocks noChangeArrowheads="1"/>
            </p:cNvSpPr>
            <p:nvPr/>
          </p:nvSpPr>
          <p:spPr bwMode="auto">
            <a:xfrm>
              <a:off x="8242300" y="5327073"/>
              <a:ext cx="5207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 dirty="0">
                  <a:solidFill>
                    <a:schemeClr val="tx1"/>
                  </a:solidFill>
                </a:rPr>
                <a:t>C</a:t>
              </a:r>
              <a:r>
                <a:rPr lang="en-US" sz="2400" baseline="-25000" dirty="0">
                  <a:solidFill>
                    <a:schemeClr val="tx1"/>
                  </a:solidFill>
                </a:rPr>
                <a:t>1</a:t>
              </a:r>
              <a:endParaRPr lang="en-US" sz="2400" i="1" dirty="0">
                <a:solidFill>
                  <a:schemeClr val="tx1"/>
                </a:solidFill>
              </a:endParaRPr>
            </a:p>
          </p:txBody>
        </p:sp>
        <p:sp>
          <p:nvSpPr>
            <p:cNvPr id="94" name="Text Box 79"/>
            <p:cNvSpPr txBox="1">
              <a:spLocks noChangeArrowheads="1"/>
            </p:cNvSpPr>
            <p:nvPr/>
          </p:nvSpPr>
          <p:spPr bwMode="auto">
            <a:xfrm>
              <a:off x="8242300" y="5784273"/>
              <a:ext cx="5207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</a:rPr>
                <a:t>C</a:t>
              </a:r>
              <a:r>
                <a:rPr lang="en-US" sz="2400" baseline="-25000">
                  <a:solidFill>
                    <a:schemeClr val="tx1"/>
                  </a:solidFill>
                </a:rPr>
                <a:t>2</a:t>
              </a:r>
              <a:r>
                <a:rPr lang="en-US" sz="2400">
                  <a:solidFill>
                    <a:schemeClr val="tx1"/>
                  </a:solidFill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599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00"/>
            <a:ext cx="28956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79216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latin typeface="Comic Sans MS" pitchFamily="66" charset="0"/>
              </a:rPr>
              <a:t>Energy Stored in an Electric Field</a:t>
            </a:r>
            <a:r>
              <a:rPr lang="en-US" sz="2400" dirty="0" smtClean="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1524000"/>
            <a:ext cx="5943600" cy="2590800"/>
          </a:xfrm>
        </p:spPr>
        <p:txBody>
          <a:bodyPr/>
          <a:lstStyle/>
          <a:p>
            <a:pPr marL="3175" indent="-3175" algn="just" eaLnBrk="1" hangingPunct="1">
              <a:buFontTx/>
              <a:buNone/>
            </a:pPr>
            <a:r>
              <a:rPr lang="en-US" sz="2000" dirty="0" smtClean="0">
                <a:cs typeface="Arial" pitchFamily="34" charset="0"/>
              </a:rPr>
              <a:t>Suppose that, at a given instant, a charge </a:t>
            </a:r>
            <a:r>
              <a:rPr lang="en-US" sz="2000" i="1" dirty="0" smtClean="0">
                <a:cs typeface="Arial" pitchFamily="34" charset="0"/>
              </a:rPr>
              <a:t>q</a:t>
            </a:r>
            <a:r>
              <a:rPr lang="en-US" sz="2000" dirty="0" smtClean="0">
                <a:cs typeface="Arial" pitchFamily="34" charset="0"/>
              </a:rPr>
              <a:t>′ has been transferred from one plate of a capacitor to the other. The potential difference </a:t>
            </a:r>
            <a:r>
              <a:rPr lang="en-US" sz="2000" i="1" dirty="0" smtClean="0">
                <a:cs typeface="Arial" pitchFamily="34" charset="0"/>
              </a:rPr>
              <a:t>V</a:t>
            </a:r>
            <a:r>
              <a:rPr lang="en-US" sz="2000" dirty="0" smtClean="0">
                <a:cs typeface="Arial" pitchFamily="34" charset="0"/>
              </a:rPr>
              <a:t>′ between the plates at that instant will be </a:t>
            </a:r>
            <a:r>
              <a:rPr lang="en-US" sz="2000" i="1" dirty="0" smtClean="0">
                <a:cs typeface="Arial" pitchFamily="34" charset="0"/>
              </a:rPr>
              <a:t>q</a:t>
            </a:r>
            <a:r>
              <a:rPr lang="en-US" sz="2000" dirty="0" smtClean="0">
                <a:cs typeface="Arial" pitchFamily="34" charset="0"/>
              </a:rPr>
              <a:t>′/</a:t>
            </a:r>
            <a:r>
              <a:rPr lang="en-US" sz="2000" i="1" dirty="0" smtClean="0">
                <a:cs typeface="Arial" pitchFamily="34" charset="0"/>
              </a:rPr>
              <a:t>C</a:t>
            </a:r>
            <a:r>
              <a:rPr lang="en-US" sz="2000" dirty="0" smtClean="0">
                <a:cs typeface="Arial" pitchFamily="34" charset="0"/>
              </a:rPr>
              <a:t>. If an extra increment of charge </a:t>
            </a:r>
            <a:r>
              <a:rPr lang="en-US" sz="2000" i="1" dirty="0" err="1" smtClean="0">
                <a:cs typeface="Arial" pitchFamily="34" charset="0"/>
              </a:rPr>
              <a:t>dq</a:t>
            </a:r>
            <a:r>
              <a:rPr lang="en-US" sz="2000" dirty="0" smtClean="0">
                <a:cs typeface="Arial" pitchFamily="34" charset="0"/>
              </a:rPr>
              <a:t>′ is then transferred, the increment of work. This work is store as potential energy U in the capacitor, </a:t>
            </a:r>
          </a:p>
        </p:txBody>
      </p:sp>
      <p:sp>
        <p:nvSpPr>
          <p:cNvPr id="29702" name="Rectangle 7"/>
          <p:cNvSpPr>
            <a:spLocks noChangeArrowheads="1"/>
          </p:cNvSpPr>
          <p:nvPr/>
        </p:nvSpPr>
        <p:spPr bwMode="auto">
          <a:xfrm>
            <a:off x="180975" y="4103757"/>
            <a:ext cx="89630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The </a:t>
            </a:r>
            <a:r>
              <a:rPr lang="en-US" sz="2000" dirty="0" smtClean="0">
                <a:latin typeface="Comic Sans MS" pitchFamily="66" charset="0"/>
              </a:rPr>
              <a:t>potential energy </a:t>
            </a:r>
            <a:r>
              <a:rPr lang="en-US" sz="2000" dirty="0">
                <a:latin typeface="Comic Sans MS" pitchFamily="66" charset="0"/>
              </a:rPr>
              <a:t>required to bring the total capacitor charge up to a final value </a:t>
            </a:r>
            <a:r>
              <a:rPr lang="en-US" sz="2000" i="1" dirty="0">
                <a:latin typeface="Comic Sans MS" pitchFamily="66" charset="0"/>
              </a:rPr>
              <a:t>q</a:t>
            </a:r>
            <a:r>
              <a:rPr lang="en-US" sz="2000" dirty="0">
                <a:latin typeface="Comic Sans MS" pitchFamily="66" charset="0"/>
              </a:rPr>
              <a:t> is</a:t>
            </a:r>
            <a:r>
              <a:rPr lang="en-US" sz="2000" dirty="0"/>
              <a:t> </a:t>
            </a:r>
          </a:p>
        </p:txBody>
      </p:sp>
      <p:pic>
        <p:nvPicPr>
          <p:cNvPr id="29707" name="Picture 9" descr="pix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3248025"/>
            <a:ext cx="95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0" name="Picture 25" descr="pix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3270250"/>
            <a:ext cx="95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14" name="Rectangle 42"/>
          <p:cNvSpPr>
            <a:spLocks noChangeArrowheads="1"/>
          </p:cNvSpPr>
          <p:nvPr/>
        </p:nvSpPr>
        <p:spPr bwMode="auto">
          <a:xfrm>
            <a:off x="914400" y="838200"/>
            <a:ext cx="7086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dirty="0">
                <a:solidFill>
                  <a:schemeClr val="accent2"/>
                </a:solidFill>
              </a:rPr>
              <a:t>The potential energy of a charged capacitor may be viewed as being stored in the electric field between its plates.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43576" y="3495335"/>
                <a:ext cx="2709623" cy="619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𝑑𝑈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/>
                        </a:rPr>
                        <m:t>V</m:t>
                      </m:r>
                      <m:r>
                        <a:rPr lang="en-US" sz="2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/>
                        </a:rPr>
                        <m:t>dq</m:t>
                      </m:r>
                      <m:r>
                        <a:rPr lang="en-US" sz="2000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𝑞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𝐶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𝑑𝑞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3576" y="3495335"/>
                <a:ext cx="2709623" cy="6194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905000" y="4644759"/>
                <a:ext cx="4348563" cy="838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𝑈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𝑑𝑈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𝑄</m:t>
                          </m:r>
                        </m:sup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𝑞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𝑑𝑞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den>
                      </m:f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𝑄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𝑞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𝑑𝑞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644759"/>
                <a:ext cx="4348563" cy="83862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133600" y="5562172"/>
                <a:ext cx="3962400" cy="668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itchFamily="18" charset="0"/>
                        <a:ea typeface="Cambria Math" pitchFamily="18" charset="0"/>
                      </a:rPr>
                      <m:t>𝑈</m:t>
                    </m:r>
                    <m:r>
                      <a:rPr lang="en-US" sz="2400" i="1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itchFamily="18" charset="0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itchFamily="18" charset="0"/>
                            <a:ea typeface="Cambria Math" pitchFamily="18" charset="0"/>
                          </a:rPr>
                          <m:t>2</m:t>
                        </m:r>
                      </m:den>
                    </m:f>
                    <m:f>
                      <m:fPr>
                        <m:ctrlPr>
                          <a:rPr lang="en-US" sz="2400" i="1"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latin typeface="Cambria Math"/>
                                <a:ea typeface="Cambria Math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itchFamily="18" charset="0"/>
                                <a:ea typeface="Cambria Math" pitchFamily="18" charset="0"/>
                              </a:rPr>
                              <m:t>𝑄</m:t>
                            </m:r>
                          </m:e>
                          <m:sup>
                            <m:r>
                              <a:rPr lang="en-US" sz="2400" i="1">
                                <a:latin typeface="Cambria Math" pitchFamily="18" charset="0"/>
                                <a:ea typeface="Cambria Math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latin typeface="Cambria Math" pitchFamily="18" charset="0"/>
                            <a:ea typeface="Cambria Math" pitchFamily="18" charset="0"/>
                          </a:rPr>
                          <m:t>𝐶</m:t>
                        </m:r>
                      </m:den>
                    </m:f>
                    <m:r>
                      <a:rPr lang="en-US" sz="2400" b="0" i="1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itchFamily="18" charset="0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itchFamily="18" charset="0"/>
                            <a:ea typeface="Cambria Math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itchFamily="18" charset="0"/>
                        <a:ea typeface="Cambria Math" pitchFamily="18" charset="0"/>
                      </a:rPr>
                      <m:t>𝑄</m:t>
                    </m:r>
                    <m:r>
                      <a:rPr lang="en-US" sz="2400" b="0" i="1" smtClean="0">
                        <a:latin typeface="Cambria Math" pitchFamily="18" charset="0"/>
                        <a:ea typeface="Cambria Math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itchFamily="18" charset="0"/>
                        <a:ea typeface="Cambria Math" pitchFamily="18" charset="0"/>
                      </a:rPr>
                      <m:t>𝑉</m:t>
                    </m:r>
                  </m:oMath>
                </a14:m>
                <a:r>
                  <a:rPr lang="en-US" sz="2400" dirty="0" smtClean="0">
                    <a:latin typeface="Cambria Math" pitchFamily="18" charset="0"/>
                    <a:ea typeface="Cambria Math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itchFamily="18" charset="0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itchFamily="18" charset="0"/>
                            <a:ea typeface="Cambria Math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itchFamily="18" charset="0"/>
                        <a:ea typeface="Cambria Math" pitchFamily="18" charset="0"/>
                      </a:rPr>
                      <m:t>𝐶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itchFamily="18" charset="0"/>
                            <a:ea typeface="Cambria Math" pitchFamily="18" charset="0"/>
                          </a:rPr>
                          <m:t>𝑉</m:t>
                        </m:r>
                      </m:e>
                      <m:sup>
                        <m:r>
                          <a:rPr lang="en-US" sz="2400" b="0" i="1" smtClean="0">
                            <a:latin typeface="Cambria Math" pitchFamily="18" charset="0"/>
                            <a:ea typeface="Cambria Math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562172"/>
                <a:ext cx="3962400" cy="668773"/>
              </a:xfrm>
              <a:prstGeom prst="rect">
                <a:avLst/>
              </a:prstGeom>
              <a:blipFill rotWithShape="1">
                <a:blip r:embed="rId6"/>
                <a:stretch>
                  <a:fillRect b="-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94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05800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>
                <a:latin typeface="Comic Sans MS" pitchFamily="66" charset="0"/>
              </a:rPr>
              <a:t>Energy Density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153400" cy="2209800"/>
          </a:xfrm>
        </p:spPr>
        <p:txBody>
          <a:bodyPr>
            <a:normAutofit/>
          </a:bodyPr>
          <a:lstStyle/>
          <a:p>
            <a:pPr marL="0" indent="0" algn="just" eaLnBrk="1" hangingPunct="1">
              <a:buFontTx/>
              <a:buNone/>
            </a:pPr>
            <a:r>
              <a:rPr lang="en-US" dirty="0" smtClean="0">
                <a:latin typeface="Comic Sans MS" pitchFamily="66" charset="0"/>
                <a:cs typeface="Arial" pitchFamily="34" charset="0"/>
              </a:rPr>
              <a:t>The potential energy per unit volume between parallel-plate capacitor is</a:t>
            </a:r>
          </a:p>
          <a:p>
            <a:pPr marL="0" indent="0" algn="just" eaLnBrk="1" hangingPunct="1">
              <a:buFontTx/>
              <a:buNone/>
            </a:pPr>
            <a:r>
              <a:rPr lang="en-US" dirty="0">
                <a:latin typeface="Comic Sans MS" pitchFamily="66" charset="0"/>
                <a:cs typeface="Arial" pitchFamily="34" charset="0"/>
              </a:rPr>
              <a:t>	</a:t>
            </a:r>
            <a:r>
              <a:rPr lang="en-US" dirty="0" smtClean="0">
                <a:latin typeface="Comic Sans MS" pitchFamily="66" charset="0"/>
                <a:cs typeface="Arial" pitchFamily="34" charset="0"/>
              </a:rPr>
              <a:t>		and</a:t>
            </a:r>
            <a:endParaRPr lang="en-US" dirty="0">
              <a:latin typeface="Comic Sans MS" pitchFamily="66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427505" y="2743200"/>
                <a:ext cx="14680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𝑉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𝐸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505" y="2743200"/>
                <a:ext cx="1468095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91000" y="2590800"/>
                <a:ext cx="1468095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𝐶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590800"/>
                <a:ext cx="1468095" cy="7861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524000" y="3429000"/>
                <a:ext cx="6172200" cy="8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𝑈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𝑉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𝑑</m:t>
                          </m:r>
                        </m:den>
                      </m:f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𝐸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</a:rPr>
                            <m:t>𝐴𝑑</m:t>
                          </m:r>
                        </m:e>
                      </m:d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𝐸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429000"/>
                <a:ext cx="6172200" cy="81567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30311" y="4343400"/>
            <a:ext cx="81534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</a:pPr>
            <a:r>
              <a:rPr lang="en-US" dirty="0" smtClean="0">
                <a:latin typeface="Comic Sans MS" pitchFamily="66" charset="0"/>
                <a:cs typeface="Arial" pitchFamily="34" charset="0"/>
              </a:rPr>
              <a:t>Energy per volume as energy density</a:t>
            </a:r>
            <a:endParaRPr lang="en-US" dirty="0">
              <a:latin typeface="Comic Sans MS" pitchFamily="66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427505" y="4996016"/>
                <a:ext cx="4820895" cy="786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𝜂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𝑒𝑛𝑒𝑟𝑔𝑖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𝑣𝑜𝑙𝑢𝑚𝑒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505" y="4996016"/>
                <a:ext cx="4820895" cy="78636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994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Hitung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kapasitas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pengganti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rangkaian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8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F, 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6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μ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12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μ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6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F, 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6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μ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potensial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10 volt.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Hitung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masing-masing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kapasitor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potensial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b-c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429000"/>
            <a:ext cx="5486400" cy="2619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981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1447800"/>
            <a:ext cx="89598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TextBox 3"/>
          <p:cNvSpPr txBox="1">
            <a:spLocks noChangeArrowheads="1"/>
          </p:cNvSpPr>
          <p:nvPr/>
        </p:nvSpPr>
        <p:spPr bwMode="auto">
          <a:xfrm>
            <a:off x="0" y="0"/>
            <a:ext cx="7586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r>
              <a:rPr kumimoji="0" lang="en-US" altLang="zh-TW" sz="2000" b="1">
                <a:solidFill>
                  <a:srgbClr val="FF3300"/>
                </a:solidFill>
              </a:rPr>
              <a:t>Example, Potential Energy and Energy Density of an Electric Field:</a:t>
            </a:r>
          </a:p>
        </p:txBody>
      </p:sp>
    </p:spTree>
    <p:extLst>
      <p:ext uri="{BB962C8B-B14F-4D97-AF65-F5344CB8AC3E}">
        <p14:creationId xmlns:p14="http://schemas.microsoft.com/office/powerpoint/2010/main" val="327527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rangkaian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kapasitor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4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F, C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6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μ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12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μ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2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μ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400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VIII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dibumikan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jarak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keoing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kapasitor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berturut-turut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 mm, 2 mm, 4 mm,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8 mm.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Tentukan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Potensial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masing-masing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keping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lphaL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listrik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keping-keping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kapasitor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86200"/>
            <a:ext cx="7086600" cy="240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992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Capasitors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SzTx/>
              <a:buFont typeface="Wingdings" pitchFamily="2" charset="2"/>
              <a:buChar char="_"/>
            </a:pPr>
            <a:r>
              <a:rPr lang="en-US" sz="2400" dirty="0"/>
              <a:t>A </a:t>
            </a:r>
            <a:r>
              <a:rPr lang="en-US" sz="2400" b="1" dirty="0"/>
              <a:t>capacitor</a:t>
            </a:r>
            <a:r>
              <a:rPr lang="en-US" sz="2400" dirty="0"/>
              <a:t> is </a:t>
            </a:r>
            <a:r>
              <a:rPr lang="en-US" sz="2400" dirty="0" smtClean="0"/>
              <a:t>constructed </a:t>
            </a:r>
            <a:r>
              <a:rPr lang="en-US" sz="2400" dirty="0"/>
              <a:t>of two parallel conducting plates separated by an insulator</a:t>
            </a:r>
            <a:r>
              <a:rPr lang="en-US" sz="24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itchFamily="2" charset="2"/>
              <a:buChar char="_"/>
            </a:pPr>
            <a:r>
              <a:rPr lang="en-US" sz="2400" dirty="0"/>
              <a:t>Conductors are commonly used as places to store </a:t>
            </a:r>
            <a:r>
              <a:rPr lang="en-US" sz="2400" dirty="0" smtClean="0"/>
              <a:t>charge.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SzTx/>
              <a:buFont typeface="Wingdings" pitchFamily="2" charset="2"/>
              <a:buChar char="_"/>
            </a:pPr>
            <a:r>
              <a:rPr lang="en-US" sz="2400" dirty="0"/>
              <a:t>Capacitance is a measure of a capacitor’s ability to store charge on its plates.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SzTx/>
              <a:buFont typeface="Wingdings" pitchFamily="2" charset="2"/>
              <a:buChar char="_"/>
            </a:pPr>
            <a:r>
              <a:rPr lang="en-US" sz="2400" dirty="0"/>
              <a:t> A capacitor has a capacitance of 1 farad (F) if 1 coulomb (C) of charge is deposited on the plates by a potential difference of 1 volt across its plates.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SzTx/>
              <a:buFont typeface="Wingdings" pitchFamily="2" charset="2"/>
              <a:buChar char="_"/>
            </a:pPr>
            <a:r>
              <a:rPr lang="en-US" sz="2400" dirty="0"/>
              <a:t> The farad is named after Michael Faraday, a nineteenth century English chemist and physicist</a:t>
            </a:r>
            <a:r>
              <a:rPr lang="en-US" sz="2400" dirty="0" smtClean="0"/>
              <a:t>.</a:t>
            </a:r>
            <a:endParaRPr lang="en-US" sz="2400" dirty="0"/>
          </a:p>
          <a:p>
            <a:pPr algn="just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SzTx/>
              <a:buFont typeface="Wingdings" pitchFamily="2" charset="2"/>
              <a:buChar char="_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972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2400"/>
            <a:ext cx="4648200" cy="628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文字方塊 1"/>
          <p:cNvSpPr txBox="1">
            <a:spLocks noChangeArrowheads="1"/>
          </p:cNvSpPr>
          <p:nvPr/>
        </p:nvSpPr>
        <p:spPr bwMode="auto">
          <a:xfrm>
            <a:off x="228600" y="2286000"/>
            <a:ext cx="32766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r>
              <a:rPr lang="en-US" altLang="zh-TW"/>
              <a:t>To store charge</a:t>
            </a:r>
          </a:p>
          <a:p>
            <a:endParaRPr lang="en-US" altLang="zh-TW"/>
          </a:p>
          <a:p>
            <a:r>
              <a:rPr lang="en-US" altLang="zh-TW"/>
              <a:t>To store energy</a:t>
            </a:r>
          </a:p>
          <a:p>
            <a:endParaRPr lang="en-US" altLang="zh-TW"/>
          </a:p>
          <a:p>
            <a:r>
              <a:rPr lang="en-US" altLang="zh-TW"/>
              <a:t>To control variation time scales in a circuit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19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algn="just"/>
            <a:r>
              <a:rPr lang="en-US" sz="2000" dirty="0">
                <a:latin typeface="Century Schoolbook" pitchFamily="18" charset="0"/>
              </a:rPr>
              <a:t>The capacitance </a:t>
            </a:r>
            <a:r>
              <a:rPr lang="en-US" sz="2000" i="1" dirty="0">
                <a:latin typeface="Century Schoolbook" pitchFamily="18" charset="0"/>
              </a:rPr>
              <a:t>C of a capacitor is defined as the ratio of the magnitude of the </a:t>
            </a:r>
            <a:r>
              <a:rPr lang="en-US" sz="2000" dirty="0">
                <a:latin typeface="Century Schoolbook" pitchFamily="18" charset="0"/>
              </a:rPr>
              <a:t>charge on either conductor to the magnitude of the potential difference between the conductors</a:t>
            </a:r>
            <a:r>
              <a:rPr lang="en-US" sz="2000" dirty="0" smtClean="0">
                <a:latin typeface="Century Schoolbook" pitchFamily="18" charset="0"/>
              </a:rPr>
              <a:t>:</a:t>
            </a:r>
          </a:p>
          <a:p>
            <a:pPr algn="just"/>
            <a:endParaRPr lang="en-US" sz="2000" dirty="0">
              <a:latin typeface="Century Schoolbook" pitchFamily="18" charset="0"/>
            </a:endParaRPr>
          </a:p>
          <a:p>
            <a:pPr algn="just"/>
            <a:endParaRPr lang="en-US" sz="2000" dirty="0" smtClean="0">
              <a:latin typeface="Century Schoolbook" pitchFamily="18" charset="0"/>
            </a:endParaRPr>
          </a:p>
          <a:p>
            <a:pPr algn="just"/>
            <a:r>
              <a:rPr lang="en-US" sz="2000" dirty="0">
                <a:latin typeface="Century Schoolbook" pitchFamily="18" charset="0"/>
              </a:rPr>
              <a:t>Note that by definition </a:t>
            </a:r>
            <a:r>
              <a:rPr lang="en-US" sz="2000" i="1" dirty="0">
                <a:latin typeface="Century Schoolbook" pitchFamily="18" charset="0"/>
              </a:rPr>
              <a:t>capacitance is always a positive quantity. Furthermore, the charge Q and the potential difference </a:t>
            </a:r>
            <a:r>
              <a:rPr lang="el-GR" sz="2000" i="1" dirty="0">
                <a:latin typeface="Century Schoolbook" pitchFamily="18" charset="0"/>
              </a:rPr>
              <a:t>Δ</a:t>
            </a:r>
            <a:r>
              <a:rPr lang="en-US" sz="2000" i="1" dirty="0">
                <a:latin typeface="Century Schoolbook" pitchFamily="18" charset="0"/>
              </a:rPr>
              <a:t>V are positive </a:t>
            </a:r>
            <a:r>
              <a:rPr lang="en-US" sz="2000" dirty="0">
                <a:latin typeface="Century Schoolbook" pitchFamily="18" charset="0"/>
              </a:rPr>
              <a:t>quantities. Because the potential difference increases linearly with the stored charge, the ratio </a:t>
            </a:r>
            <a:r>
              <a:rPr lang="en-US" sz="2000" i="1" dirty="0">
                <a:latin typeface="Century Schoolbook" pitchFamily="18" charset="0"/>
              </a:rPr>
              <a:t>Q /</a:t>
            </a:r>
            <a:r>
              <a:rPr lang="el-GR" sz="2000" i="1" dirty="0">
                <a:latin typeface="Century Schoolbook" pitchFamily="18" charset="0"/>
              </a:rPr>
              <a:t> Δ </a:t>
            </a:r>
            <a:r>
              <a:rPr lang="en-US" sz="2000" i="1" dirty="0">
                <a:latin typeface="Century Schoolbook" pitchFamily="18" charset="0"/>
              </a:rPr>
              <a:t>V is constant for a given capacitor</a:t>
            </a:r>
            <a:r>
              <a:rPr lang="en-US" sz="2000" i="1" dirty="0" smtClean="0">
                <a:latin typeface="Century Schoolbook" pitchFamily="18" charset="0"/>
              </a:rPr>
              <a:t>.</a:t>
            </a:r>
          </a:p>
          <a:p>
            <a:pPr marL="0" indent="0" algn="just">
              <a:buNone/>
            </a:pPr>
            <a:endParaRPr lang="en-US" sz="2000" i="1" dirty="0" smtClean="0">
              <a:latin typeface="Century Schoolbook" pitchFamily="18" charset="0"/>
            </a:endParaRPr>
          </a:p>
          <a:p>
            <a:pPr algn="just"/>
            <a:r>
              <a:rPr lang="en-US" sz="2000" dirty="0">
                <a:latin typeface="Century Schoolbook" pitchFamily="18" charset="0"/>
              </a:rPr>
              <a:t>The SI unit of capacitance is the farad (F),</a:t>
            </a:r>
          </a:p>
          <a:p>
            <a:pPr algn="just"/>
            <a:endParaRPr lang="en-US" sz="2000" dirty="0">
              <a:latin typeface="Century Schoolbook" pitchFamily="18" charset="0"/>
            </a:endParaRPr>
          </a:p>
          <a:p>
            <a:pPr algn="just"/>
            <a:endParaRPr lang="en-US" sz="2000" dirty="0">
              <a:latin typeface="Century Schoolbook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SzTx/>
              <a:buFont typeface="Wingdings" pitchFamily="2" charset="2"/>
              <a:buChar char="_"/>
            </a:pPr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643" y="2330385"/>
            <a:ext cx="1335958" cy="804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410200"/>
            <a:ext cx="17653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05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5_02ParallelPlateC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862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5257800"/>
            <a:ext cx="3657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A charged parallel</a:t>
            </a:r>
            <a:br>
              <a:rPr lang="en-US" sz="2400">
                <a:latin typeface="Comic Sans MS" pitchFamily="66" charset="0"/>
              </a:rPr>
            </a:br>
            <a:r>
              <a:rPr lang="en-US" sz="2400">
                <a:latin typeface="Comic Sans MS" pitchFamily="66" charset="0"/>
              </a:rPr>
              <a:t>plate capacitor.</a:t>
            </a:r>
            <a:endParaRPr lang="en-US" sz="2400" b="1">
              <a:latin typeface="Arial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495800" y="457200"/>
            <a:ext cx="441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352800" y="76200"/>
            <a:ext cx="5791200" cy="631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sz="3600" b="1">
                <a:solidFill>
                  <a:srgbClr val="FF3300"/>
                </a:solidFill>
                <a:latin typeface="Comic Sans MS" pitchFamily="66" charset="0"/>
              </a:rPr>
              <a:t>Q = C V</a:t>
            </a:r>
            <a:r>
              <a:rPr lang="en-US" sz="2800">
                <a:solidFill>
                  <a:srgbClr val="FF3300"/>
                </a:solidFill>
                <a:latin typeface="Comic Sans MS" pitchFamily="66" charset="0"/>
              </a:rPr>
              <a:t>  </a:t>
            </a:r>
            <a:br>
              <a:rPr lang="en-US" sz="2800">
                <a:solidFill>
                  <a:srgbClr val="FF3300"/>
                </a:solidFill>
                <a:latin typeface="Comic Sans MS" pitchFamily="66" charset="0"/>
              </a:rPr>
            </a:br>
            <a:r>
              <a:rPr lang="en-US" sz="2800">
                <a:solidFill>
                  <a:srgbClr val="FF3300"/>
                </a:solidFill>
                <a:latin typeface="Comic Sans MS" pitchFamily="66" charset="0"/>
              </a:rPr>
              <a:t>where  </a:t>
            </a:r>
            <a:r>
              <a:rPr lang="en-US" sz="2800" b="1">
                <a:solidFill>
                  <a:srgbClr val="FF3300"/>
                </a:solidFill>
                <a:latin typeface="Comic Sans MS" pitchFamily="66" charset="0"/>
              </a:rPr>
              <a:t>C = </a:t>
            </a:r>
            <a:r>
              <a:rPr lang="en-US" sz="2800" b="1">
                <a:solidFill>
                  <a:srgbClr val="FF3300"/>
                </a:solidFill>
                <a:latin typeface="Euclid Symbol" pitchFamily="18" charset="2"/>
              </a:rPr>
              <a:t>e</a:t>
            </a:r>
            <a:r>
              <a:rPr lang="en-US" sz="2800" b="1" baseline="-25000">
                <a:solidFill>
                  <a:srgbClr val="FF3300"/>
                </a:solidFill>
                <a:latin typeface="Euclid Symbol" pitchFamily="18" charset="2"/>
              </a:rPr>
              <a:t>o</a:t>
            </a:r>
            <a:r>
              <a:rPr lang="en-US" sz="2800" b="1">
                <a:solidFill>
                  <a:srgbClr val="FF3300"/>
                </a:solidFill>
                <a:latin typeface="Comic Sans MS" pitchFamily="66" charset="0"/>
              </a:rPr>
              <a:t> A / d</a:t>
            </a:r>
            <a:r>
              <a:rPr lang="en-US" sz="2800">
                <a:latin typeface="Comic Sans MS" pitchFamily="66" charset="0"/>
              </a:rPr>
              <a:t> </a:t>
            </a:r>
            <a:br>
              <a:rPr lang="en-US" sz="2800">
                <a:latin typeface="Comic Sans MS" pitchFamily="66" charset="0"/>
              </a:rPr>
            </a:br>
            <a:r>
              <a:rPr lang="en-US" sz="2800">
                <a:latin typeface="Comic Sans MS" pitchFamily="66" charset="0"/>
              </a:rPr>
              <a:t>for a parallel plate capacitor, </a:t>
            </a:r>
            <a:br>
              <a:rPr lang="en-US" sz="2800">
                <a:latin typeface="Comic Sans MS" pitchFamily="66" charset="0"/>
              </a:rPr>
            </a:br>
            <a:r>
              <a:rPr lang="en-US" sz="2800">
                <a:latin typeface="Comic Sans MS" pitchFamily="66" charset="0"/>
              </a:rPr>
              <a:t>where </a:t>
            </a:r>
            <a:r>
              <a:rPr lang="en-US" sz="2800" b="1">
                <a:latin typeface="Euclid Symbol" pitchFamily="18" charset="2"/>
              </a:rPr>
              <a:t>e</a:t>
            </a:r>
            <a:r>
              <a:rPr lang="en-US" sz="2800" b="1" baseline="-25000">
                <a:latin typeface="Euclid Symbol" pitchFamily="18" charset="2"/>
              </a:rPr>
              <a:t>o</a:t>
            </a:r>
            <a:r>
              <a:rPr lang="en-US" sz="2800">
                <a:latin typeface="Comic Sans MS" pitchFamily="66" charset="0"/>
              </a:rPr>
              <a:t> is the permittivity of  the insulating material (dielectric) between plates.</a:t>
            </a:r>
            <a:br>
              <a:rPr lang="en-US" sz="2800">
                <a:latin typeface="Comic Sans MS" pitchFamily="66" charset="0"/>
              </a:rPr>
            </a:br>
            <a:r>
              <a:rPr lang="en-US" sz="2800">
                <a:latin typeface="Comic Sans MS" pitchFamily="66" charset="0"/>
              </a:rPr>
              <a:t/>
            </a:r>
            <a:br>
              <a:rPr lang="en-US" sz="2800">
                <a:latin typeface="Comic Sans MS" pitchFamily="66" charset="0"/>
              </a:rPr>
            </a:br>
            <a:r>
              <a:rPr lang="en-US" sz="2800">
                <a:latin typeface="Comic Sans MS" pitchFamily="66" charset="0"/>
              </a:rPr>
              <a:t>Recall that we used Gauss's Law to calculate the electric field (E) between the plates of a charged capacitor: </a:t>
            </a:r>
            <a:br>
              <a:rPr lang="en-US" sz="2800">
                <a:latin typeface="Comic Sans MS" pitchFamily="66" charset="0"/>
              </a:rPr>
            </a:br>
            <a:r>
              <a:rPr lang="en-US" sz="2800" b="1">
                <a:solidFill>
                  <a:srgbClr val="FF3300"/>
                </a:solidFill>
                <a:latin typeface="Comic Sans MS" pitchFamily="66" charset="0"/>
              </a:rPr>
              <a:t>E = </a:t>
            </a:r>
            <a:r>
              <a:rPr lang="en-US" sz="2800" b="1">
                <a:solidFill>
                  <a:srgbClr val="FF3300"/>
                </a:solidFill>
                <a:latin typeface="Euclid Symbol" pitchFamily="18" charset="2"/>
              </a:rPr>
              <a:t>s</a:t>
            </a:r>
            <a:r>
              <a:rPr lang="en-US" sz="2800" b="1">
                <a:solidFill>
                  <a:srgbClr val="FF3300"/>
                </a:solidFill>
                <a:latin typeface="Comic Sans MS" pitchFamily="66" charset="0"/>
              </a:rPr>
              <a:t> / </a:t>
            </a:r>
            <a:r>
              <a:rPr lang="en-US" sz="2800" b="1">
                <a:solidFill>
                  <a:srgbClr val="FF3300"/>
                </a:solidFill>
                <a:latin typeface="Euclid Symbol" pitchFamily="18" charset="2"/>
              </a:rPr>
              <a:t>e</a:t>
            </a:r>
            <a:r>
              <a:rPr lang="en-US" sz="2800" b="1" baseline="-25000">
                <a:solidFill>
                  <a:srgbClr val="FF3300"/>
                </a:solidFill>
                <a:latin typeface="Euclid Symbol" pitchFamily="18" charset="2"/>
              </a:rPr>
              <a:t>o</a:t>
            </a:r>
            <a:r>
              <a:rPr lang="en-US" sz="2800">
                <a:latin typeface="Comic Sans MS" pitchFamily="66" charset="0"/>
              </a:rPr>
              <a:t>  where there is a  vacuum between the plates.</a:t>
            </a:r>
            <a:br>
              <a:rPr lang="en-US" sz="2800">
                <a:latin typeface="Comic Sans MS" pitchFamily="66" charset="0"/>
              </a:rPr>
            </a:br>
            <a:r>
              <a:rPr lang="en-US" sz="3600" b="1">
                <a:solidFill>
                  <a:srgbClr val="FF3300"/>
                </a:solidFill>
                <a:latin typeface="Comic Sans MS" pitchFamily="66" charset="0"/>
              </a:rPr>
              <a:t>V</a:t>
            </a:r>
            <a:r>
              <a:rPr lang="en-US" sz="3600" b="1" baseline="-25000">
                <a:solidFill>
                  <a:srgbClr val="FF3300"/>
                </a:solidFill>
                <a:latin typeface="Comic Sans MS" pitchFamily="66" charset="0"/>
              </a:rPr>
              <a:t>ab</a:t>
            </a:r>
            <a:r>
              <a:rPr lang="en-US" sz="3600" b="1">
                <a:solidFill>
                  <a:srgbClr val="FF3300"/>
                </a:solidFill>
                <a:latin typeface="Comic Sans MS" pitchFamily="66" charset="0"/>
              </a:rPr>
              <a:t> = E d, so E = V</a:t>
            </a:r>
            <a:r>
              <a:rPr lang="en-US" sz="3600" b="1" baseline="-25000">
                <a:solidFill>
                  <a:srgbClr val="FF3300"/>
                </a:solidFill>
                <a:latin typeface="Comic Sans MS" pitchFamily="66" charset="0"/>
              </a:rPr>
              <a:t>ab</a:t>
            </a:r>
            <a:r>
              <a:rPr lang="en-US" sz="3600" b="1">
                <a:solidFill>
                  <a:srgbClr val="FF3300"/>
                </a:solidFill>
                <a:latin typeface="Comic Sans MS" pitchFamily="66" charset="0"/>
              </a:rPr>
              <a:t> /d</a:t>
            </a:r>
          </a:p>
        </p:txBody>
      </p:sp>
      <p:sp>
        <p:nvSpPr>
          <p:cNvPr id="5127" name="Rectangle 12"/>
          <p:cNvSpPr>
            <a:spLocks noChangeArrowheads="1"/>
          </p:cNvSpPr>
          <p:nvPr/>
        </p:nvSpPr>
        <p:spPr bwMode="auto">
          <a:xfrm>
            <a:off x="914400" y="3200400"/>
            <a:ext cx="2133600" cy="3048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Rectangle 13"/>
          <p:cNvSpPr>
            <a:spLocks noChangeArrowheads="1"/>
          </p:cNvSpPr>
          <p:nvPr/>
        </p:nvSpPr>
        <p:spPr bwMode="auto">
          <a:xfrm>
            <a:off x="914400" y="4191000"/>
            <a:ext cx="2133600" cy="3048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 eaLnBrk="1" hangingPunct="1"/>
            <a:r>
              <a:rPr lang="en-US" smtClean="0">
                <a:latin typeface="Bookman Old Style" pitchFamily="18" charset="0"/>
              </a:rPr>
              <a:t>Dielectric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28600" y="1066800"/>
                <a:ext cx="8915400" cy="5410200"/>
              </a:xfrm>
            </p:spPr>
            <p:txBody>
              <a:bodyPr>
                <a:normAutofit lnSpcReduction="10000"/>
              </a:bodyPr>
              <a:lstStyle/>
              <a:p>
                <a:pPr eaLnBrk="1" hangingPunct="1"/>
                <a:r>
                  <a:rPr lang="en-US" b="0" dirty="0" smtClean="0">
                    <a:latin typeface="Bookman Old Style" pitchFamily="18" charset="0"/>
                  </a:rPr>
                  <a:t>A dielectric is a </a:t>
                </a:r>
                <a:r>
                  <a:rPr lang="en-US" b="0" dirty="0" err="1" smtClean="0">
                    <a:latin typeface="Bookman Old Style" pitchFamily="18" charset="0"/>
                  </a:rPr>
                  <a:t>nonconducting</a:t>
                </a:r>
                <a:r>
                  <a:rPr lang="en-US" b="0" dirty="0" smtClean="0">
                    <a:latin typeface="Bookman Old Style" pitchFamily="18" charset="0"/>
                  </a:rPr>
                  <a:t> material inserted between the plates of a capacitor.</a:t>
                </a:r>
              </a:p>
              <a:p>
                <a:pPr eaLnBrk="1" hangingPunct="1"/>
                <a:r>
                  <a:rPr lang="en-US" b="0" dirty="0" smtClean="0">
                    <a:latin typeface="Bookman Old Style" pitchFamily="18" charset="0"/>
                  </a:rPr>
                  <a:t>A dielectric increases the ability of a capacitor to store energy.</a:t>
                </a:r>
              </a:p>
              <a:p>
                <a:pPr eaLnBrk="1" hangingPunct="1"/>
                <a:r>
                  <a:rPr lang="en-US" b="0" dirty="0" smtClean="0">
                    <a:latin typeface="Bookman Old Style" pitchFamily="18" charset="0"/>
                  </a:rPr>
                  <a:t>If the dielectric completely fills the space between the plates, the capacitance increases by a factor </a:t>
                </a:r>
                <a:r>
                  <a:rPr lang="el-GR" b="0" dirty="0" smtClean="0">
                    <a:latin typeface="Bookman Old Style" pitchFamily="18" charset="0"/>
                  </a:rPr>
                  <a:t>κ</a:t>
                </a:r>
                <a:r>
                  <a:rPr lang="en-US" b="0" dirty="0" smtClean="0">
                    <a:latin typeface="Bookman Old Style" pitchFamily="18" charset="0"/>
                  </a:rPr>
                  <a:t>, called the dielectric constant.</a:t>
                </a:r>
              </a:p>
              <a:p>
                <a:pPr marL="0" indent="0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𝜅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0 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dirty="0" smtClean="0">
                  <a:latin typeface="Bookman Old Style" pitchFamily="18" charset="0"/>
                </a:endParaRPr>
              </a:p>
            </p:txBody>
          </p:sp>
        </mc:Choice>
        <mc:Fallback xmlns="">
          <p:sp>
            <p:nvSpPr>
              <p:cNvPr id="102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28600" y="1066800"/>
                <a:ext cx="8915400" cy="5410200"/>
              </a:xfrm>
              <a:blipFill rotWithShape="1">
                <a:blip r:embed="rId2"/>
                <a:stretch>
                  <a:fillRect l="-1573" t="-23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628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304800"/>
            <a:ext cx="8610600" cy="6172200"/>
          </a:xfrm>
        </p:spPr>
        <p:txBody>
          <a:bodyPr/>
          <a:lstStyle/>
          <a:p>
            <a:pPr marL="0" indent="0" eaLnBrk="1" hangingPunct="1"/>
            <a:r>
              <a:rPr lang="en-US" sz="2800" b="0" smtClean="0">
                <a:latin typeface="Bookman Old Style" pitchFamily="18" charset="0"/>
              </a:rPr>
              <a:t>From the equation for capacitance</a:t>
            </a:r>
          </a:p>
          <a:p>
            <a:pPr marL="0" indent="0" eaLnBrk="1" hangingPunct="1"/>
            <a:endParaRPr lang="en-US" sz="2800" b="0" smtClean="0">
              <a:latin typeface="Bookman Old Style" pitchFamily="18" charset="0"/>
            </a:endParaRPr>
          </a:p>
          <a:p>
            <a:pPr marL="0" indent="0" eaLnBrk="1" hangingPunct="1"/>
            <a:endParaRPr lang="en-US" sz="2800" b="0" smtClean="0">
              <a:latin typeface="Bookman Old Style" pitchFamily="18" charset="0"/>
            </a:endParaRPr>
          </a:p>
          <a:p>
            <a:pPr marL="0" indent="0" eaLnBrk="1" hangingPunct="1">
              <a:buFontTx/>
              <a:buNone/>
            </a:pPr>
            <a:endParaRPr lang="en-US" sz="2800" b="0" smtClean="0">
              <a:latin typeface="Bookman Old Style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en-US" sz="2800" b="0" smtClean="0">
                <a:latin typeface="Bookman Old Style" pitchFamily="18" charset="0"/>
              </a:rPr>
              <a:t>the capacitance can be increased by decreasing the distance d between the plates.</a:t>
            </a:r>
          </a:p>
          <a:p>
            <a:pPr marL="0" indent="0" eaLnBrk="1" hangingPunct="1"/>
            <a:r>
              <a:rPr lang="en-US" sz="2800" b="0" smtClean="0">
                <a:latin typeface="Bookman Old Style" pitchFamily="18" charset="0"/>
              </a:rPr>
              <a:t>The value of d is limited by the electrical discharge that could occur through the dielectric medium separating the plates.</a:t>
            </a:r>
          </a:p>
          <a:p>
            <a:pPr marL="0" indent="0" eaLnBrk="1" hangingPunct="1"/>
            <a:r>
              <a:rPr lang="en-US" sz="2800" b="0" smtClean="0">
                <a:latin typeface="Bookman Old Style" pitchFamily="18" charset="0"/>
              </a:rPr>
              <a:t>For any separation d, the maximum voltage that can be applied across the capacitor plates without causing a discharge depends on the dielectric strength of the dielectric.</a:t>
            </a:r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2514600" y="914400"/>
          <a:ext cx="2514600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4" imgW="787320" imgH="355320" progId="Equation.3">
                  <p:embed/>
                </p:oleObj>
              </mc:Choice>
              <mc:Fallback>
                <p:oleObj name="Equation" r:id="rId4" imgW="78732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914400"/>
                        <a:ext cx="2514600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093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762000"/>
            <a:ext cx="3581400" cy="5715000"/>
          </a:xfrm>
        </p:spPr>
        <p:txBody>
          <a:bodyPr/>
          <a:lstStyle/>
          <a:p>
            <a:pPr marL="0" indent="0" eaLnBrk="1" hangingPunct="1"/>
            <a:r>
              <a:rPr lang="en-US" sz="2400" b="0" smtClean="0">
                <a:latin typeface="Bookman Old Style" pitchFamily="18" charset="0"/>
              </a:rPr>
              <a:t>When a dielectric is inserted between the plates of a charged capacitor that is not connected to a battery (a source of additional charge), but the voltage is reduced by a factor k.</a:t>
            </a:r>
          </a:p>
          <a:p>
            <a:pPr marL="0" indent="0" eaLnBrk="1" hangingPunct="1"/>
            <a:endParaRPr lang="en-US" sz="2400" smtClean="0">
              <a:latin typeface="Bookman Old Style" pitchFamily="18" charset="0"/>
            </a:endParaRPr>
          </a:p>
        </p:txBody>
      </p:sp>
      <p:pic>
        <p:nvPicPr>
          <p:cNvPr id="2054" name="Picture 5" descr="25_09DielectricinCap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43325" y="1066800"/>
            <a:ext cx="5400675" cy="5105400"/>
          </a:xfrm>
          <a:noFill/>
        </p:spPr>
      </p:pic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4521200" y="3333750"/>
          <a:ext cx="1016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Equation" r:id="rId4" imgW="101520" imgH="190440" progId="Equation.3">
                  <p:embed/>
                </p:oleObj>
              </mc:Choice>
              <mc:Fallback>
                <p:oleObj name="Equation" r:id="rId4" imgW="1015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3333750"/>
                        <a:ext cx="1016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914400" y="4267200"/>
          <a:ext cx="2057400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Equation" r:id="rId6" imgW="583920" imgH="380880" progId="Equation.3">
                  <p:embed/>
                </p:oleObj>
              </mc:Choice>
              <mc:Fallback>
                <p:oleObj name="Equation" r:id="rId6" imgW="58392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267200"/>
                        <a:ext cx="2057400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364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/>
              <a:t>Capacitors in Parallel </a:t>
            </a:r>
          </a:p>
        </p:txBody>
      </p:sp>
      <p:grpSp>
        <p:nvGrpSpPr>
          <p:cNvPr id="5123" name="Group 47"/>
          <p:cNvGrpSpPr>
            <a:grpSpLocks/>
          </p:cNvGrpSpPr>
          <p:nvPr/>
        </p:nvGrpSpPr>
        <p:grpSpPr bwMode="auto">
          <a:xfrm rot="5400000">
            <a:off x="7124700" y="1219200"/>
            <a:ext cx="228600" cy="381000"/>
            <a:chOff x="4896" y="3360"/>
            <a:chExt cx="144" cy="288"/>
          </a:xfrm>
        </p:grpSpPr>
        <p:sp>
          <p:nvSpPr>
            <p:cNvPr id="5196" name="Line 48"/>
            <p:cNvSpPr>
              <a:spLocks noChangeShapeType="1"/>
            </p:cNvSpPr>
            <p:nvPr/>
          </p:nvSpPr>
          <p:spPr bwMode="auto">
            <a:xfrm rot="5400000" flipV="1">
              <a:off x="4848" y="3504"/>
              <a:ext cx="28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7" name="Line 49"/>
            <p:cNvSpPr>
              <a:spLocks noChangeShapeType="1"/>
            </p:cNvSpPr>
            <p:nvPr/>
          </p:nvSpPr>
          <p:spPr bwMode="auto">
            <a:xfrm rot="5400000">
              <a:off x="4920" y="3480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8" name="Line 50"/>
            <p:cNvSpPr>
              <a:spLocks noChangeShapeType="1"/>
            </p:cNvSpPr>
            <p:nvPr/>
          </p:nvSpPr>
          <p:spPr bwMode="auto">
            <a:xfrm rot="5400000">
              <a:off x="5016" y="3480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9" name="Line 51"/>
            <p:cNvSpPr>
              <a:spLocks noChangeShapeType="1"/>
            </p:cNvSpPr>
            <p:nvPr/>
          </p:nvSpPr>
          <p:spPr bwMode="auto">
            <a:xfrm rot="5400000" flipV="1">
              <a:off x="4800" y="3504"/>
              <a:ext cx="28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4" name="Group 52"/>
          <p:cNvGrpSpPr>
            <a:grpSpLocks/>
          </p:cNvGrpSpPr>
          <p:nvPr/>
        </p:nvGrpSpPr>
        <p:grpSpPr bwMode="auto">
          <a:xfrm rot="5400000">
            <a:off x="7886700" y="1219200"/>
            <a:ext cx="228600" cy="381000"/>
            <a:chOff x="4896" y="3360"/>
            <a:chExt cx="144" cy="288"/>
          </a:xfrm>
        </p:grpSpPr>
        <p:sp>
          <p:nvSpPr>
            <p:cNvPr id="5192" name="Line 53"/>
            <p:cNvSpPr>
              <a:spLocks noChangeShapeType="1"/>
            </p:cNvSpPr>
            <p:nvPr/>
          </p:nvSpPr>
          <p:spPr bwMode="auto">
            <a:xfrm rot="5400000" flipV="1">
              <a:off x="4848" y="3504"/>
              <a:ext cx="28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3" name="Line 54"/>
            <p:cNvSpPr>
              <a:spLocks noChangeShapeType="1"/>
            </p:cNvSpPr>
            <p:nvPr/>
          </p:nvSpPr>
          <p:spPr bwMode="auto">
            <a:xfrm rot="5400000">
              <a:off x="4920" y="3480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4" name="Line 55"/>
            <p:cNvSpPr>
              <a:spLocks noChangeShapeType="1"/>
            </p:cNvSpPr>
            <p:nvPr/>
          </p:nvSpPr>
          <p:spPr bwMode="auto">
            <a:xfrm rot="5400000">
              <a:off x="5016" y="3480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5" name="Line 56"/>
            <p:cNvSpPr>
              <a:spLocks noChangeShapeType="1"/>
            </p:cNvSpPr>
            <p:nvPr/>
          </p:nvSpPr>
          <p:spPr bwMode="auto">
            <a:xfrm rot="5400000" flipV="1">
              <a:off x="4800" y="3504"/>
              <a:ext cx="28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5" name="Group 57"/>
          <p:cNvGrpSpPr>
            <a:grpSpLocks/>
          </p:cNvGrpSpPr>
          <p:nvPr/>
        </p:nvGrpSpPr>
        <p:grpSpPr bwMode="auto">
          <a:xfrm>
            <a:off x="6032500" y="838200"/>
            <a:ext cx="889000" cy="266700"/>
            <a:chOff x="624" y="1440"/>
            <a:chExt cx="672" cy="168"/>
          </a:xfrm>
        </p:grpSpPr>
        <p:sp>
          <p:nvSpPr>
            <p:cNvPr id="5187" name="Line 58"/>
            <p:cNvSpPr>
              <a:spLocks noChangeShapeType="1"/>
            </p:cNvSpPr>
            <p:nvPr/>
          </p:nvSpPr>
          <p:spPr bwMode="auto">
            <a:xfrm>
              <a:off x="624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8" name="Oval 59"/>
            <p:cNvSpPr>
              <a:spLocks noChangeArrowheads="1"/>
            </p:cNvSpPr>
            <p:nvPr/>
          </p:nvSpPr>
          <p:spPr bwMode="auto">
            <a:xfrm>
              <a:off x="760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9" name="Line 60"/>
            <p:cNvSpPr>
              <a:spLocks noChangeShapeType="1"/>
            </p:cNvSpPr>
            <p:nvPr/>
          </p:nvSpPr>
          <p:spPr bwMode="auto">
            <a:xfrm>
              <a:off x="1152" y="158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0" name="Oval 61"/>
            <p:cNvSpPr>
              <a:spLocks noChangeArrowheads="1"/>
            </p:cNvSpPr>
            <p:nvPr/>
          </p:nvSpPr>
          <p:spPr bwMode="auto">
            <a:xfrm>
              <a:off x="1112" y="1560"/>
              <a:ext cx="48" cy="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" name="Line 62"/>
            <p:cNvSpPr>
              <a:spLocks noChangeShapeType="1"/>
            </p:cNvSpPr>
            <p:nvPr/>
          </p:nvSpPr>
          <p:spPr bwMode="auto">
            <a:xfrm flipV="1">
              <a:off x="808" y="1440"/>
              <a:ext cx="296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6" name="Line 63"/>
          <p:cNvSpPr>
            <a:spLocks noChangeShapeType="1"/>
          </p:cNvSpPr>
          <p:nvPr/>
        </p:nvSpPr>
        <p:spPr bwMode="auto">
          <a:xfrm>
            <a:off x="6921500" y="1066800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64"/>
          <p:cNvSpPr>
            <a:spLocks noChangeShapeType="1"/>
          </p:cNvSpPr>
          <p:nvPr/>
        </p:nvSpPr>
        <p:spPr bwMode="auto">
          <a:xfrm>
            <a:off x="7239000" y="1066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65"/>
          <p:cNvSpPr>
            <a:spLocks noChangeShapeType="1"/>
          </p:cNvSpPr>
          <p:nvPr/>
        </p:nvSpPr>
        <p:spPr bwMode="auto">
          <a:xfrm>
            <a:off x="8001000" y="1066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66"/>
          <p:cNvSpPr>
            <a:spLocks noChangeShapeType="1"/>
          </p:cNvSpPr>
          <p:nvPr/>
        </p:nvSpPr>
        <p:spPr bwMode="auto">
          <a:xfrm>
            <a:off x="7239000" y="1524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67"/>
          <p:cNvSpPr>
            <a:spLocks noChangeShapeType="1"/>
          </p:cNvSpPr>
          <p:nvPr/>
        </p:nvSpPr>
        <p:spPr bwMode="auto">
          <a:xfrm>
            <a:off x="8001000" y="1524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68"/>
          <p:cNvSpPr>
            <a:spLocks noChangeShapeType="1"/>
          </p:cNvSpPr>
          <p:nvPr/>
        </p:nvSpPr>
        <p:spPr bwMode="auto">
          <a:xfrm flipH="1">
            <a:off x="6032500" y="1828800"/>
            <a:ext cx="1968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32" name="Group 69"/>
          <p:cNvGrpSpPr>
            <a:grpSpLocks/>
          </p:cNvGrpSpPr>
          <p:nvPr/>
        </p:nvGrpSpPr>
        <p:grpSpPr bwMode="auto">
          <a:xfrm>
            <a:off x="5842000" y="1295400"/>
            <a:ext cx="381000" cy="228600"/>
            <a:chOff x="2736" y="1632"/>
            <a:chExt cx="288" cy="144"/>
          </a:xfrm>
        </p:grpSpPr>
        <p:sp>
          <p:nvSpPr>
            <p:cNvPr id="5183" name="Line 70"/>
            <p:cNvSpPr>
              <a:spLocks noChangeShapeType="1"/>
            </p:cNvSpPr>
            <p:nvPr/>
          </p:nvSpPr>
          <p:spPr bwMode="auto">
            <a:xfrm>
              <a:off x="2736" y="1680"/>
              <a:ext cx="2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4" name="Line 71"/>
            <p:cNvSpPr>
              <a:spLocks noChangeShapeType="1"/>
            </p:cNvSpPr>
            <p:nvPr/>
          </p:nvSpPr>
          <p:spPr bwMode="auto">
            <a:xfrm>
              <a:off x="2784" y="1728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5" name="Line 72"/>
            <p:cNvSpPr>
              <a:spLocks noChangeShapeType="1"/>
            </p:cNvSpPr>
            <p:nvPr/>
          </p:nvSpPr>
          <p:spPr bwMode="auto">
            <a:xfrm flipV="1">
              <a:off x="2880" y="1632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6" name="Line 73"/>
            <p:cNvSpPr>
              <a:spLocks noChangeShapeType="1"/>
            </p:cNvSpPr>
            <p:nvPr/>
          </p:nvSpPr>
          <p:spPr bwMode="auto">
            <a:xfrm flipV="1">
              <a:off x="2880" y="1728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3" name="Line 74"/>
          <p:cNvSpPr>
            <a:spLocks noChangeShapeType="1"/>
          </p:cNvSpPr>
          <p:nvPr/>
        </p:nvSpPr>
        <p:spPr bwMode="auto">
          <a:xfrm flipV="1">
            <a:off x="6032500" y="1066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75"/>
          <p:cNvSpPr>
            <a:spLocks noChangeShapeType="1"/>
          </p:cNvSpPr>
          <p:nvPr/>
        </p:nvSpPr>
        <p:spPr bwMode="auto">
          <a:xfrm>
            <a:off x="6032500" y="1524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Text Box 77"/>
          <p:cNvSpPr txBox="1">
            <a:spLocks noChangeArrowheads="1"/>
          </p:cNvSpPr>
          <p:nvPr/>
        </p:nvSpPr>
        <p:spPr bwMode="auto">
          <a:xfrm>
            <a:off x="5524500" y="1219200"/>
            <a:ext cx="44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5136" name="Text Box 78"/>
          <p:cNvSpPr txBox="1">
            <a:spLocks noChangeArrowheads="1"/>
          </p:cNvSpPr>
          <p:nvPr/>
        </p:nvSpPr>
        <p:spPr bwMode="auto">
          <a:xfrm>
            <a:off x="6667500" y="1219200"/>
            <a:ext cx="698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C</a:t>
            </a:r>
            <a:r>
              <a:rPr lang="en-US" sz="2400" baseline="-25000">
                <a:solidFill>
                  <a:schemeClr val="tx1"/>
                </a:solidFill>
              </a:rPr>
              <a:t>1</a:t>
            </a:r>
            <a:endParaRPr lang="en-US" sz="2400" i="1">
              <a:solidFill>
                <a:schemeClr val="tx1"/>
              </a:solidFill>
            </a:endParaRPr>
          </a:p>
        </p:txBody>
      </p:sp>
      <p:sp>
        <p:nvSpPr>
          <p:cNvPr id="5137" name="Text Box 79"/>
          <p:cNvSpPr txBox="1">
            <a:spLocks noChangeArrowheads="1"/>
          </p:cNvSpPr>
          <p:nvPr/>
        </p:nvSpPr>
        <p:spPr bwMode="auto">
          <a:xfrm>
            <a:off x="8255000" y="1219200"/>
            <a:ext cx="698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</a:rPr>
              <a:t>C</a:t>
            </a:r>
            <a:r>
              <a:rPr lang="en-US" sz="2400" baseline="-25000">
                <a:solidFill>
                  <a:schemeClr val="tx1"/>
                </a:solidFill>
              </a:rPr>
              <a:t>2</a:t>
            </a:r>
            <a:endParaRPr lang="en-US" sz="2400" i="1">
              <a:solidFill>
                <a:schemeClr val="tx1"/>
              </a:solidFill>
            </a:endParaRPr>
          </a:p>
        </p:txBody>
      </p:sp>
      <p:graphicFrame>
        <p:nvGraphicFramePr>
          <p:cNvPr id="5138" name="Objec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942646"/>
              </p:ext>
            </p:extLst>
          </p:nvPr>
        </p:nvGraphicFramePr>
        <p:xfrm>
          <a:off x="6407081" y="2590800"/>
          <a:ext cx="1037167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8" name="Equation" r:id="rId3" imgW="622030" imgH="203112" progId="Equation.DSMT4">
                  <p:embed/>
                </p:oleObj>
              </mc:Choice>
              <mc:Fallback>
                <p:oleObj name="Equation" r:id="rId3" imgW="622030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7081" y="2590800"/>
                        <a:ext cx="1037167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" name="Text Box 114"/>
          <p:cNvSpPr txBox="1">
            <a:spLocks noChangeArrowheads="1"/>
          </p:cNvSpPr>
          <p:nvPr/>
        </p:nvSpPr>
        <p:spPr bwMode="auto">
          <a:xfrm>
            <a:off x="381000" y="876300"/>
            <a:ext cx="48895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When capacitors are joined at </a:t>
            </a:r>
            <a:r>
              <a:rPr lang="en-US" sz="2400" u="sng" dirty="0">
                <a:solidFill>
                  <a:schemeClr val="tx1"/>
                </a:solidFill>
              </a:rPr>
              <a:t>both ends</a:t>
            </a:r>
            <a:r>
              <a:rPr lang="en-US" sz="2400" dirty="0">
                <a:solidFill>
                  <a:schemeClr val="tx1"/>
                </a:solidFill>
              </a:rPr>
              <a:t> like this, they are said to be in </a:t>
            </a:r>
            <a:r>
              <a:rPr lang="en-US" sz="2400" i="1" dirty="0">
                <a:solidFill>
                  <a:schemeClr val="tx1"/>
                </a:solidFill>
              </a:rPr>
              <a:t>parallel</a:t>
            </a:r>
          </a:p>
          <a:p>
            <a:pPr lvl="1" eaLnBrk="1" hangingPunct="1">
              <a:buFontTx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They have the same voltage across them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They can be treated like a single capacitor: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951601"/>
              </p:ext>
            </p:extLst>
          </p:nvPr>
        </p:nvGraphicFramePr>
        <p:xfrm>
          <a:off x="609600" y="3657600"/>
          <a:ext cx="12065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9" name="Equation" r:id="rId5" imgW="723586" imgH="457002" progId="Equation.DSMT4">
                  <p:embed/>
                </p:oleObj>
              </mc:Choice>
              <mc:Fallback>
                <p:oleObj name="Equation" r:id="rId5" imgW="723586" imgH="4570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657600"/>
                        <a:ext cx="12065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237727"/>
              </p:ext>
            </p:extLst>
          </p:nvPr>
        </p:nvGraphicFramePr>
        <p:xfrm>
          <a:off x="2590800" y="3810000"/>
          <a:ext cx="122766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0" name="Equation" r:id="rId7" imgW="736600" imgH="228600" progId="Equation.DSMT4">
                  <p:embed/>
                </p:oleObj>
              </mc:Choice>
              <mc:Fallback>
                <p:oleObj name="Equation" r:id="rId7" imgW="736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810000"/>
                        <a:ext cx="122766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760168"/>
              </p:ext>
            </p:extLst>
          </p:nvPr>
        </p:nvGraphicFramePr>
        <p:xfrm>
          <a:off x="3810000" y="3810000"/>
          <a:ext cx="1587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1" name="Equation" r:id="rId9" imgW="952087" imgH="253890" progId="Equation.DSMT4">
                  <p:embed/>
                </p:oleObj>
              </mc:Choice>
              <mc:Fallback>
                <p:oleObj name="Equation" r:id="rId9" imgW="952087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810000"/>
                        <a:ext cx="15875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337481"/>
              </p:ext>
            </p:extLst>
          </p:nvPr>
        </p:nvGraphicFramePr>
        <p:xfrm>
          <a:off x="6318250" y="3325356"/>
          <a:ext cx="1206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2" name="Equation" r:id="rId11" imgW="723586" imgH="228501" progId="Equation.DSMT4">
                  <p:embed/>
                </p:oleObj>
              </mc:Choice>
              <mc:Fallback>
                <p:oleObj name="Equation" r:id="rId11" imgW="72358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0" y="3325356"/>
                        <a:ext cx="1206500" cy="4572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807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888</Words>
  <Application>Microsoft Office PowerPoint</Application>
  <PresentationFormat>On-screen Show (4:3)</PresentationFormat>
  <Paragraphs>76</Paragraphs>
  <Slides>15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CAPACITANCE CAPASITOR</vt:lpstr>
      <vt:lpstr>Capasitors</vt:lpstr>
      <vt:lpstr>PowerPoint Presentation</vt:lpstr>
      <vt:lpstr>Capacitance</vt:lpstr>
      <vt:lpstr>PowerPoint Presentation</vt:lpstr>
      <vt:lpstr>Dielectric</vt:lpstr>
      <vt:lpstr>PowerPoint Presentation</vt:lpstr>
      <vt:lpstr>PowerPoint Presentation</vt:lpstr>
      <vt:lpstr>PowerPoint Presentation</vt:lpstr>
      <vt:lpstr>PowerPoint Presentation</vt:lpstr>
      <vt:lpstr>Energy Stored in an Electric Field </vt:lpstr>
      <vt:lpstr>Energy Density</vt:lpstr>
      <vt:lpstr>Example</vt:lpstr>
      <vt:lpstr>PowerPoint Presentation</vt:lpstr>
      <vt:lpstr>Exercise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CAPACITANCE CAPASITOR</dc:title>
  <dc:creator>User</dc:creator>
  <cp:lastModifiedBy>User</cp:lastModifiedBy>
  <cp:revision>30</cp:revision>
  <dcterms:created xsi:type="dcterms:W3CDTF">2015-03-13T08:54:25Z</dcterms:created>
  <dcterms:modified xsi:type="dcterms:W3CDTF">2016-03-02T01:53:01Z</dcterms:modified>
</cp:coreProperties>
</file>