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1"/>
  </p:notesMasterIdLst>
  <p:sldIdLst>
    <p:sldId id="256" r:id="rId2"/>
    <p:sldId id="290" r:id="rId3"/>
    <p:sldId id="291" r:id="rId4"/>
    <p:sldId id="282" r:id="rId5"/>
    <p:sldId id="284" r:id="rId6"/>
    <p:sldId id="257" r:id="rId7"/>
    <p:sldId id="285" r:id="rId8"/>
    <p:sldId id="286" r:id="rId9"/>
    <p:sldId id="293" r:id="rId10"/>
    <p:sldId id="294" r:id="rId11"/>
    <p:sldId id="287" r:id="rId12"/>
    <p:sldId id="289" r:id="rId13"/>
    <p:sldId id="303" r:id="rId14"/>
    <p:sldId id="292" r:id="rId15"/>
    <p:sldId id="304" r:id="rId16"/>
    <p:sldId id="296" r:id="rId17"/>
    <p:sldId id="295" r:id="rId18"/>
    <p:sldId id="271" r:id="rId19"/>
    <p:sldId id="30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9E277-53A1-40D6-BFCE-E3A2A504B995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03F98-4EC6-42BF-AF13-E93AC24D6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64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Electric Force, Fields, Current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04/18/2006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Lecture 6</a:t>
            </a:r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0E75F-514D-4863-AC8B-688280ED00EB}" type="slidenum">
              <a:rPr lang="en-US"/>
              <a:pPr/>
              <a:t>6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Electric Force, Fields, Current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04/18/2006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Lecture 6</a:t>
            </a:r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F48834-DF67-4F09-80C7-152435F821E5}" type="slidenum">
              <a:rPr lang="en-US"/>
              <a:pPr/>
              <a:t>16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398D-5D29-4A60-B0F1-C26E83219C2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283E-7790-498C-9FAF-16D62990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1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398D-5D29-4A60-B0F1-C26E83219C2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283E-7790-498C-9FAF-16D62990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12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398D-5D29-4A60-B0F1-C26E83219C2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283E-7790-498C-9FAF-16D62990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2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398D-5D29-4A60-B0F1-C26E83219C2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283E-7790-498C-9FAF-16D62990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7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398D-5D29-4A60-B0F1-C26E83219C2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283E-7790-498C-9FAF-16D62990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4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398D-5D29-4A60-B0F1-C26E83219C2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283E-7790-498C-9FAF-16D62990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37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398D-5D29-4A60-B0F1-C26E83219C2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283E-7790-498C-9FAF-16D62990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398D-5D29-4A60-B0F1-C26E83219C2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283E-7790-498C-9FAF-16D62990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8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398D-5D29-4A60-B0F1-C26E83219C2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283E-7790-498C-9FAF-16D62990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4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398D-5D29-4A60-B0F1-C26E83219C2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283E-7790-498C-9FAF-16D62990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6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398D-5D29-4A60-B0F1-C26E83219C2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283E-7790-498C-9FAF-16D62990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89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2398D-5D29-4A60-B0F1-C26E83219C23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E283E-7790-498C-9FAF-16D62990D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1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audio" Target="../media/audio2.wav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audio" Target="../media/audio1.wav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audio" Target="../media/audio2.wav"/><Relationship Id="rId4" Type="http://schemas.openxmlformats.org/officeDocument/2006/relationships/audio" Target="../media/audio3.wav"/><Relationship Id="rId9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audio" Target="../media/audio2.wav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audio" Target="../media/audio1.wav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audio" Target="../media/audio3.wav"/><Relationship Id="rId4" Type="http://schemas.openxmlformats.org/officeDocument/2006/relationships/audio" Target="../media/audio2.wav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audio" Target="../media/audio1.wav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1.png"/><Relationship Id="rId5" Type="http://schemas.openxmlformats.org/officeDocument/2006/relationships/audio" Target="../media/audio2.wav"/><Relationship Id="rId10" Type="http://schemas.openxmlformats.org/officeDocument/2006/relationships/image" Target="../media/image10.png"/><Relationship Id="rId4" Type="http://schemas.openxmlformats.org/officeDocument/2006/relationships/audio" Target="../media/audio3.wav"/><Relationship Id="rId9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Electric Current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Wenny</a:t>
            </a:r>
            <a:r>
              <a:rPr lang="en-US" dirty="0" smtClean="0"/>
              <a:t> </a:t>
            </a:r>
            <a:r>
              <a:rPr lang="en-US" dirty="0" err="1" smtClean="0"/>
              <a:t>Maulina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99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Influences Resistance?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Material of wire</a:t>
            </a:r>
            <a:r>
              <a:rPr lang="en-US" sz="3600" dirty="0"/>
              <a:t> – aluminum and copper have low resistance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Thickness</a:t>
            </a:r>
            <a:r>
              <a:rPr lang="en-US" sz="3600" dirty="0"/>
              <a:t> – the thicker the wire the lower the resistance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Length</a:t>
            </a:r>
            <a:r>
              <a:rPr lang="en-US" sz="3600" dirty="0"/>
              <a:t> – shorter wire has lower resistance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Temperature</a:t>
            </a:r>
            <a:r>
              <a:rPr lang="en-US" sz="3600" dirty="0"/>
              <a:t> – lower temperature has lower resistance</a:t>
            </a:r>
          </a:p>
        </p:txBody>
      </p:sp>
    </p:spTree>
    <p:extLst>
      <p:ext uri="{BB962C8B-B14F-4D97-AF65-F5344CB8AC3E}">
        <p14:creationId xmlns:p14="http://schemas.microsoft.com/office/powerpoint/2010/main" val="405551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315200" cy="1143000"/>
          </a:xfrm>
        </p:spPr>
        <p:txBody>
          <a:bodyPr/>
          <a:lstStyle/>
          <a:p>
            <a:pPr algn="ctr"/>
            <a:r>
              <a:rPr lang="en-US"/>
              <a:t>Resistivity of a Material</a:t>
            </a:r>
          </a:p>
        </p:txBody>
      </p:sp>
      <p:sp>
        <p:nvSpPr>
          <p:cNvPr id="693251" name="Text Box 3"/>
          <p:cNvSpPr txBox="1">
            <a:spLocks noChangeArrowheads="1"/>
          </p:cNvSpPr>
          <p:nvPr/>
        </p:nvSpPr>
        <p:spPr bwMode="auto">
          <a:xfrm>
            <a:off x="838200" y="1447800"/>
            <a:ext cx="7086600" cy="830997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sz="2400" dirty="0"/>
              <a:t>The </a:t>
            </a:r>
            <a:r>
              <a:rPr lang="en-US" sz="2400" i="1" dirty="0"/>
              <a:t>resistivity </a:t>
            </a:r>
            <a:r>
              <a:rPr lang="en-US" sz="2400" i="1" dirty="0">
                <a:latin typeface="Symbol" pitchFamily="1" charset="2"/>
              </a:rPr>
              <a:t>r</a:t>
            </a:r>
            <a:r>
              <a:rPr lang="en-US" sz="2400" dirty="0"/>
              <a:t> is a property of a material that determines its electrical resistance </a:t>
            </a:r>
            <a:r>
              <a:rPr lang="en-US" sz="2400" i="1" dirty="0"/>
              <a:t>R</a:t>
            </a:r>
            <a:r>
              <a:rPr lang="en-US" sz="2400" dirty="0"/>
              <a:t>.</a:t>
            </a:r>
          </a:p>
        </p:txBody>
      </p:sp>
      <p:sp>
        <p:nvSpPr>
          <p:cNvPr id="693252" name="Text Box 4"/>
          <p:cNvSpPr txBox="1">
            <a:spLocks noChangeArrowheads="1"/>
          </p:cNvSpPr>
          <p:nvPr/>
        </p:nvSpPr>
        <p:spPr bwMode="auto">
          <a:xfrm>
            <a:off x="1066800" y="2667000"/>
            <a:ext cx="6400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400"/>
              <a:t>Recalling that </a:t>
            </a:r>
            <a:r>
              <a:rPr lang="en-US" sz="2400" i="1"/>
              <a:t>R</a:t>
            </a:r>
            <a:r>
              <a:rPr lang="en-US" sz="2400"/>
              <a:t> is directly proportional to length </a:t>
            </a:r>
            <a:r>
              <a:rPr lang="en-US" sz="2400" i="1"/>
              <a:t>L</a:t>
            </a:r>
            <a:r>
              <a:rPr lang="en-US" sz="2400"/>
              <a:t> and inversely proportional to area </a:t>
            </a:r>
            <a:r>
              <a:rPr lang="en-US" sz="2400" i="1"/>
              <a:t>A</a:t>
            </a:r>
            <a:r>
              <a:rPr lang="en-US" sz="2400"/>
              <a:t>, we may write:</a:t>
            </a:r>
          </a:p>
        </p:txBody>
      </p:sp>
      <p:graphicFrame>
        <p:nvGraphicFramePr>
          <p:cNvPr id="693253" name="Object 5"/>
          <p:cNvGraphicFramePr>
            <a:graphicFrameLocks noChangeAspect="1"/>
          </p:cNvGraphicFramePr>
          <p:nvPr/>
        </p:nvGraphicFramePr>
        <p:xfrm>
          <a:off x="2362200" y="4267200"/>
          <a:ext cx="36576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6" imgW="1549080" imgH="393480" progId="Equation.DSMT4">
                  <p:embed/>
                </p:oleObj>
              </mc:Choice>
              <mc:Fallback>
                <p:oleObj name="Equation" r:id="rId6" imgW="1549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267200"/>
                        <a:ext cx="3657600" cy="9286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3254" name="Text Box 6"/>
          <p:cNvSpPr txBox="1">
            <a:spLocks noChangeArrowheads="1"/>
          </p:cNvSpPr>
          <p:nvPr/>
        </p:nvSpPr>
        <p:spPr bwMode="auto">
          <a:xfrm>
            <a:off x="685800" y="5562600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400"/>
              <a:t>The unit of resistivity is the ohm-meter (</a:t>
            </a:r>
            <a:r>
              <a:rPr lang="en-US" sz="2400">
                <a:latin typeface="Symbol" pitchFamily="1" charset="2"/>
              </a:rPr>
              <a:t>W·</a:t>
            </a:r>
            <a:r>
              <a:rPr lang="en-US" sz="2400"/>
              <a:t>m)</a:t>
            </a:r>
            <a:endParaRPr lang="en-US" sz="2400">
              <a:latin typeface="Symbol" pitchFamily="1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899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932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9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3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93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93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3250" grpId="0" autoUpdateAnimBg="0"/>
      <p:bldP spid="693251" grpId="0" animBg="1" autoUpdateAnimBg="0"/>
      <p:bldP spid="693252" grpId="0" autoUpdateAnimBg="0"/>
      <p:bldP spid="69325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390525"/>
            <a:ext cx="8115300" cy="607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41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1000" y="1600199"/>
            <a:ext cx="4724400" cy="4357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dirty="0" err="1" smtClean="0"/>
              <a:t>Hitung</a:t>
            </a:r>
            <a:r>
              <a:rPr lang="en-US" sz="3200" dirty="0" smtClean="0"/>
              <a:t> </a:t>
            </a:r>
            <a:r>
              <a:rPr lang="en-US" sz="3200" dirty="0" err="1" smtClean="0"/>
              <a:t>hambatan</a:t>
            </a:r>
            <a:r>
              <a:rPr lang="en-US" sz="3200" dirty="0" smtClean="0"/>
              <a:t> </a:t>
            </a:r>
            <a:r>
              <a:rPr lang="en-US" sz="3200" dirty="0" err="1" smtClean="0"/>
              <a:t>sebatang</a:t>
            </a:r>
            <a:r>
              <a:rPr lang="en-US" sz="3200" dirty="0" smtClean="0"/>
              <a:t> </a:t>
            </a:r>
            <a:r>
              <a:rPr lang="en-US" sz="3200" dirty="0" err="1" smtClean="0"/>
              <a:t>aluminium</a:t>
            </a:r>
            <a:r>
              <a:rPr lang="en-US" sz="3200" dirty="0" smtClean="0"/>
              <a:t> yang </a:t>
            </a:r>
            <a:r>
              <a:rPr lang="en-US" sz="3200" dirty="0" err="1" smtClean="0"/>
              <a:t>panjangnya</a:t>
            </a:r>
            <a:r>
              <a:rPr lang="en-US" sz="3200" dirty="0" smtClean="0"/>
              <a:t> 50 cm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luas</a:t>
            </a:r>
            <a:r>
              <a:rPr lang="en-US" sz="3200" dirty="0" smtClean="0"/>
              <a:t> </a:t>
            </a:r>
            <a:r>
              <a:rPr lang="en-US" sz="3200" dirty="0" err="1" smtClean="0"/>
              <a:t>penampang</a:t>
            </a:r>
            <a:r>
              <a:rPr lang="en-US" sz="3200" dirty="0" smtClean="0"/>
              <a:t> 0,5 cm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. </a:t>
            </a:r>
            <a:r>
              <a:rPr lang="en-US" sz="3200" dirty="0" err="1" smtClean="0"/>
              <a:t>Hambatan</a:t>
            </a:r>
            <a:r>
              <a:rPr lang="en-US" sz="3200" dirty="0" smtClean="0"/>
              <a:t> </a:t>
            </a:r>
            <a:r>
              <a:rPr lang="en-US" sz="3200" dirty="0" err="1" smtClean="0"/>
              <a:t>jenis</a:t>
            </a:r>
            <a:r>
              <a:rPr lang="en-US" sz="3200" dirty="0" smtClean="0"/>
              <a:t> </a:t>
            </a:r>
            <a:r>
              <a:rPr lang="en-US" sz="3200" dirty="0" err="1" smtClean="0"/>
              <a:t>aluminium</a:t>
            </a:r>
            <a:r>
              <a:rPr lang="en-US" sz="3200" dirty="0" smtClean="0"/>
              <a:t> 2,75 x 10</a:t>
            </a:r>
            <a:r>
              <a:rPr lang="en-US" sz="3200" baseline="30000" dirty="0" smtClean="0"/>
              <a:t>-8</a:t>
            </a:r>
            <a:r>
              <a:rPr lang="el-GR" sz="3200" dirty="0" smtClean="0"/>
              <a:t>Ω</a:t>
            </a:r>
            <a:r>
              <a:rPr lang="en-US" sz="3200" dirty="0" smtClean="0"/>
              <a:t>.m. </a:t>
            </a:r>
            <a:r>
              <a:rPr lang="en-US" sz="3200" dirty="0" err="1" smtClean="0"/>
              <a:t>Jika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ujung-ujung</a:t>
            </a:r>
            <a:r>
              <a:rPr lang="en-US" sz="3200" dirty="0" smtClean="0"/>
              <a:t> </a:t>
            </a:r>
            <a:r>
              <a:rPr lang="en-US" sz="3200" dirty="0" err="1" smtClean="0"/>
              <a:t>kawat</a:t>
            </a:r>
            <a:r>
              <a:rPr lang="en-US" sz="3200" dirty="0" smtClean="0"/>
              <a:t> </a:t>
            </a:r>
            <a:r>
              <a:rPr lang="en-US" sz="3200" dirty="0" err="1" smtClean="0"/>
              <a:t>diberi</a:t>
            </a:r>
            <a:r>
              <a:rPr lang="en-US" sz="3200" dirty="0" smtClean="0"/>
              <a:t> </a:t>
            </a:r>
            <a:r>
              <a:rPr lang="en-US" sz="3200" dirty="0" err="1" smtClean="0"/>
              <a:t>tegangan</a:t>
            </a:r>
            <a:r>
              <a:rPr lang="en-US" sz="3200" dirty="0" smtClean="0"/>
              <a:t> (</a:t>
            </a:r>
            <a:r>
              <a:rPr lang="en-US" sz="3200" dirty="0" err="1" smtClean="0"/>
              <a:t>beda</a:t>
            </a:r>
            <a:r>
              <a:rPr lang="en-US" sz="3200" dirty="0" smtClean="0"/>
              <a:t> </a:t>
            </a:r>
            <a:r>
              <a:rPr lang="en-US" sz="3200" dirty="0" err="1" smtClean="0"/>
              <a:t>potensial</a:t>
            </a:r>
            <a:r>
              <a:rPr lang="en-US" sz="3200" dirty="0" smtClean="0"/>
              <a:t>) 1,5 x 10</a:t>
            </a:r>
            <a:r>
              <a:rPr lang="en-US" sz="3200" baseline="30000" dirty="0" smtClean="0"/>
              <a:t>-3</a:t>
            </a:r>
            <a:r>
              <a:rPr lang="en-US" sz="3200" dirty="0" smtClean="0"/>
              <a:t> volt, </a:t>
            </a:r>
            <a:r>
              <a:rPr lang="en-US" sz="3200" dirty="0" err="1" smtClean="0"/>
              <a:t>hitung</a:t>
            </a:r>
            <a:r>
              <a:rPr lang="en-US" sz="3200" dirty="0" smtClean="0"/>
              <a:t> </a:t>
            </a:r>
            <a:r>
              <a:rPr lang="en-US" sz="3200" dirty="0" err="1" smtClean="0"/>
              <a:t>arus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mengalir</a:t>
            </a:r>
            <a:r>
              <a:rPr lang="en-US" sz="3200" dirty="0" smtClean="0"/>
              <a:t>!</a:t>
            </a:r>
            <a:endParaRPr lang="en-US" sz="3200" baseline="30000" dirty="0" smtClean="0"/>
          </a:p>
          <a:p>
            <a:pPr algn="just"/>
            <a:endParaRPr lang="en-US" sz="3200" u="sng" dirty="0" smtClean="0"/>
          </a:p>
          <a:p>
            <a:pPr algn="just"/>
            <a:endParaRPr lang="en-US" sz="3200" u="sng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6144" y="2514600"/>
            <a:ext cx="3655622" cy="241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295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 Circuit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32" y="1981200"/>
            <a:ext cx="260032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1000" y="5029200"/>
                <a:ext cx="28805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𝑅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029200"/>
                <a:ext cx="2880544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5520135"/>
                <a:ext cx="28805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𝐼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520135"/>
                <a:ext cx="2880544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600" y="5994968"/>
                <a:ext cx="28805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𝑉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994968"/>
                <a:ext cx="2880544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7913" y="1487210"/>
                <a:ext cx="28805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𝑆𝑒𝑟𝑖𝑒𝑠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13" y="1487210"/>
                <a:ext cx="2880544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05400" y="1487209"/>
                <a:ext cx="28805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𝑃𝑎𝑟𝑎𝑙𝑒𝑙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1487209"/>
                <a:ext cx="2880544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905000"/>
            <a:ext cx="2819400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82380" y="4800600"/>
                <a:ext cx="2880544" cy="87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2380" y="4800600"/>
                <a:ext cx="2880544" cy="8785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49056" y="5634335"/>
                <a:ext cx="28805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𝑉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056" y="5634335"/>
                <a:ext cx="2880544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72856" y="6133071"/>
                <a:ext cx="28805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𝐼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856" y="6133071"/>
                <a:ext cx="2880544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356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1000" y="1600199"/>
            <a:ext cx="8077200" cy="4357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en-US" sz="3200" dirty="0" err="1"/>
              <a:t>Perhatikan</a:t>
            </a:r>
            <a:r>
              <a:rPr lang="en-US" sz="3200" dirty="0"/>
              <a:t> </a:t>
            </a:r>
            <a:r>
              <a:rPr lang="en-US" sz="3200" dirty="0" err="1"/>
              <a:t>gambar</a:t>
            </a:r>
            <a:r>
              <a:rPr lang="en-US" sz="3200" dirty="0"/>
              <a:t> </a:t>
            </a:r>
            <a:r>
              <a:rPr lang="en-US" sz="3200" dirty="0" err="1"/>
              <a:t>rangkaian</a:t>
            </a:r>
            <a:r>
              <a:rPr lang="en-US" sz="3200" dirty="0"/>
              <a:t> </a:t>
            </a:r>
            <a:r>
              <a:rPr lang="en-US" sz="3200" dirty="0" err="1"/>
              <a:t>listrik</a:t>
            </a:r>
            <a:r>
              <a:rPr lang="en-US" sz="3200" dirty="0"/>
              <a:t> </a:t>
            </a:r>
            <a:r>
              <a:rPr lang="en-US" sz="3200" dirty="0" err="1"/>
              <a:t>searah</a:t>
            </a:r>
            <a:r>
              <a:rPr lang="en-US" sz="3200" dirty="0"/>
              <a:t> </a:t>
            </a:r>
            <a:r>
              <a:rPr lang="en-US" sz="3200" dirty="0" err="1"/>
              <a:t>berikut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 smtClean="0"/>
              <a:t>!</a:t>
            </a:r>
          </a:p>
          <a:p>
            <a:pPr lvl="0" algn="just"/>
            <a:endParaRPr lang="en-US" sz="3200" dirty="0" smtClean="0"/>
          </a:p>
          <a:p>
            <a:pPr lvl="0" algn="just"/>
            <a:endParaRPr lang="en-US" sz="3200" dirty="0"/>
          </a:p>
          <a:p>
            <a:pPr lvl="0" algn="just"/>
            <a:endParaRPr lang="en-US" sz="3200" dirty="0" smtClean="0"/>
          </a:p>
          <a:p>
            <a:pPr lvl="0" algn="just"/>
            <a:endParaRPr lang="en-US" sz="3200" dirty="0" smtClean="0"/>
          </a:p>
          <a:p>
            <a:pPr lvl="0" algn="just"/>
            <a:endParaRPr lang="en-US" sz="3200" dirty="0"/>
          </a:p>
          <a:p>
            <a:pPr algn="just"/>
            <a:r>
              <a:rPr lang="en-US" sz="3200" dirty="0" err="1"/>
              <a:t>Tentukan</a:t>
            </a:r>
            <a:r>
              <a:rPr lang="en-US" sz="3200" dirty="0"/>
              <a:t> </a:t>
            </a:r>
            <a:r>
              <a:rPr lang="en-US" sz="3200" dirty="0" err="1"/>
              <a:t>kuat</a:t>
            </a:r>
            <a:r>
              <a:rPr lang="en-US" sz="3200" dirty="0"/>
              <a:t> </a:t>
            </a:r>
            <a:r>
              <a:rPr lang="en-US" sz="3200" dirty="0" err="1"/>
              <a:t>arus</a:t>
            </a:r>
            <a:r>
              <a:rPr lang="en-US" sz="3200" dirty="0"/>
              <a:t> </a:t>
            </a:r>
            <a:r>
              <a:rPr lang="en-US" sz="3200" dirty="0" err="1"/>
              <a:t>listrik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hambatan</a:t>
            </a:r>
            <a:r>
              <a:rPr lang="en-US" sz="3200" dirty="0"/>
              <a:t> 24Ω !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2895600"/>
            <a:ext cx="396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181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Voltage, Current, and Power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One Volt is a Joule per Coulomb (J/C)</a:t>
            </a:r>
          </a:p>
          <a:p>
            <a:r>
              <a:rPr lang="en-US" dirty="0"/>
              <a:t>One Amp of current is one Coulomb per second</a:t>
            </a:r>
          </a:p>
          <a:p>
            <a:r>
              <a:rPr lang="en-US" dirty="0"/>
              <a:t>If I have one volt (J/C) and one amp (C/s), then multiplying gives Joules per second (J/s)</a:t>
            </a:r>
          </a:p>
          <a:p>
            <a:pPr lvl="1"/>
            <a:r>
              <a:rPr lang="en-US" dirty="0"/>
              <a:t>this is power: J/s = Watts</a:t>
            </a:r>
          </a:p>
          <a:p>
            <a:r>
              <a:rPr lang="en-US" dirty="0"/>
              <a:t>So the formula for electrical power is just:</a:t>
            </a:r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More work is done per unit time the higher the voltage and/or the higher the current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1447800" y="4267200"/>
            <a:ext cx="53800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chemeClr val="hlink"/>
                </a:solidFill>
              </a:rPr>
              <a:t>P = VI</a:t>
            </a:r>
            <a:r>
              <a:rPr lang="en-US" sz="2800" dirty="0">
                <a:solidFill>
                  <a:schemeClr val="hlink"/>
                </a:solidFill>
              </a:rPr>
              <a:t>: power = voltage </a:t>
            </a:r>
            <a:r>
              <a:rPr lang="en-US" sz="2800" dirty="0">
                <a:solidFill>
                  <a:schemeClr val="hlink"/>
                </a:solidFill>
                <a:sym typeface="Symbol" pitchFamily="1" charset="2"/>
              </a:rPr>
              <a:t> current</a:t>
            </a:r>
            <a:endParaRPr lang="en-US" sz="2800" i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19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315200" cy="1143000"/>
          </a:xfrm>
        </p:spPr>
        <p:txBody>
          <a:bodyPr/>
          <a:lstStyle/>
          <a:p>
            <a:pPr algn="ctr"/>
            <a:r>
              <a:rPr lang="en-US"/>
              <a:t>Electric Power</a:t>
            </a:r>
          </a:p>
        </p:txBody>
      </p:sp>
      <p:sp>
        <p:nvSpPr>
          <p:cNvPr id="696323" name="Text Box 3"/>
          <p:cNvSpPr txBox="1">
            <a:spLocks noChangeArrowheads="1"/>
          </p:cNvSpPr>
          <p:nvPr/>
        </p:nvSpPr>
        <p:spPr bwMode="auto">
          <a:xfrm>
            <a:off x="914400" y="1371600"/>
            <a:ext cx="7467600" cy="707886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/>
              <a:t>Electric power </a:t>
            </a:r>
            <a:r>
              <a:rPr lang="en-US" sz="2000" i="1"/>
              <a:t>P </a:t>
            </a:r>
            <a:r>
              <a:rPr lang="en-US" sz="2000"/>
              <a:t>is the rate at which electric energy is expended, or work per unit of time.</a:t>
            </a:r>
          </a:p>
        </p:txBody>
      </p:sp>
      <p:grpSp>
        <p:nvGrpSpPr>
          <p:cNvPr id="696358" name="Group 38"/>
          <p:cNvGrpSpPr>
            <a:grpSpLocks/>
          </p:cNvGrpSpPr>
          <p:nvPr/>
        </p:nvGrpSpPr>
        <p:grpSpPr bwMode="auto">
          <a:xfrm>
            <a:off x="5867400" y="2667000"/>
            <a:ext cx="2465388" cy="2514600"/>
            <a:chOff x="3696" y="2029"/>
            <a:chExt cx="1553" cy="1584"/>
          </a:xfrm>
        </p:grpSpPr>
        <p:sp>
          <p:nvSpPr>
            <p:cNvPr id="696325" name="Rectangle 5"/>
            <p:cNvSpPr>
              <a:spLocks noChangeArrowheads="1"/>
            </p:cNvSpPr>
            <p:nvPr/>
          </p:nvSpPr>
          <p:spPr bwMode="auto">
            <a:xfrm>
              <a:off x="3696" y="2693"/>
              <a:ext cx="1553" cy="291"/>
            </a:xfrm>
            <a:prstGeom prst="rect">
              <a:avLst/>
            </a:prstGeom>
            <a:solidFill>
              <a:srgbClr val="CCFFCC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tIns="91440" bIns="91440" anchor="ctr">
              <a:spAutoFit/>
            </a:bodyPr>
            <a:lstStyle/>
            <a:p>
              <a:endParaRPr lang="en-US"/>
            </a:p>
          </p:txBody>
        </p:sp>
        <p:sp>
          <p:nvSpPr>
            <p:cNvPr id="696326" name="Rectangle 6"/>
            <p:cNvSpPr>
              <a:spLocks noChangeArrowheads="1"/>
            </p:cNvSpPr>
            <p:nvPr/>
          </p:nvSpPr>
          <p:spPr bwMode="auto">
            <a:xfrm>
              <a:off x="4224" y="2408"/>
              <a:ext cx="57" cy="291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  <a:flatTx/>
            </a:bodyPr>
            <a:lstStyle/>
            <a:p>
              <a:endParaRPr lang="en-US"/>
            </a:p>
          </p:txBody>
        </p:sp>
        <p:sp>
          <p:nvSpPr>
            <p:cNvPr id="696327" name="Rectangle 7"/>
            <p:cNvSpPr>
              <a:spLocks noChangeArrowheads="1"/>
            </p:cNvSpPr>
            <p:nvPr/>
          </p:nvSpPr>
          <p:spPr bwMode="auto">
            <a:xfrm>
              <a:off x="4476" y="2411"/>
              <a:ext cx="47" cy="291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91440" bIns="91440" anchor="ctr">
              <a:spAutoFit/>
              <a:flatTx/>
            </a:bodyPr>
            <a:lstStyle/>
            <a:p>
              <a:endParaRPr lang="en-US"/>
            </a:p>
          </p:txBody>
        </p:sp>
        <p:sp>
          <p:nvSpPr>
            <p:cNvPr id="696336" name="Line 16"/>
            <p:cNvSpPr>
              <a:spLocks noChangeShapeType="1"/>
            </p:cNvSpPr>
            <p:nvPr/>
          </p:nvSpPr>
          <p:spPr bwMode="auto">
            <a:xfrm>
              <a:off x="4320" y="3373"/>
              <a:ext cx="0" cy="24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6337" name="Rectangle 17"/>
            <p:cNvSpPr>
              <a:spLocks noChangeArrowheads="1"/>
            </p:cNvSpPr>
            <p:nvPr/>
          </p:nvSpPr>
          <p:spPr bwMode="auto">
            <a:xfrm>
              <a:off x="4416" y="3376"/>
              <a:ext cx="48" cy="233"/>
            </a:xfrm>
            <a:prstGeom prst="rect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96338" name="Line 18"/>
            <p:cNvSpPr>
              <a:spLocks noChangeShapeType="1"/>
            </p:cNvSpPr>
            <p:nvPr/>
          </p:nvSpPr>
          <p:spPr bwMode="auto">
            <a:xfrm flipV="1">
              <a:off x="3984" y="2509"/>
              <a:ext cx="0" cy="100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6339" name="Line 19"/>
            <p:cNvSpPr>
              <a:spLocks noChangeShapeType="1"/>
            </p:cNvSpPr>
            <p:nvPr/>
          </p:nvSpPr>
          <p:spPr bwMode="auto">
            <a:xfrm flipV="1">
              <a:off x="4896" y="2509"/>
              <a:ext cx="0" cy="100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6340" name="Line 20"/>
            <p:cNvSpPr>
              <a:spLocks noChangeShapeType="1"/>
            </p:cNvSpPr>
            <p:nvPr/>
          </p:nvSpPr>
          <p:spPr bwMode="auto">
            <a:xfrm>
              <a:off x="3984" y="2509"/>
              <a:ext cx="24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6341" name="Line 21"/>
            <p:cNvSpPr>
              <a:spLocks noChangeShapeType="1"/>
            </p:cNvSpPr>
            <p:nvPr/>
          </p:nvSpPr>
          <p:spPr bwMode="auto">
            <a:xfrm flipH="1">
              <a:off x="4608" y="2509"/>
              <a:ext cx="28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6342" name="Line 22"/>
            <p:cNvSpPr>
              <a:spLocks noChangeShapeType="1"/>
            </p:cNvSpPr>
            <p:nvPr/>
          </p:nvSpPr>
          <p:spPr bwMode="auto">
            <a:xfrm>
              <a:off x="3984" y="3492"/>
              <a:ext cx="33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6343" name="Line 23"/>
            <p:cNvSpPr>
              <a:spLocks noChangeShapeType="1"/>
            </p:cNvSpPr>
            <p:nvPr/>
          </p:nvSpPr>
          <p:spPr bwMode="auto">
            <a:xfrm>
              <a:off x="4451" y="3482"/>
              <a:ext cx="445" cy="1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6344" name="Text Box 24"/>
            <p:cNvSpPr txBox="1">
              <a:spLocks noChangeArrowheads="1"/>
            </p:cNvSpPr>
            <p:nvPr/>
          </p:nvSpPr>
          <p:spPr bwMode="auto">
            <a:xfrm>
              <a:off x="3888" y="2029"/>
              <a:ext cx="28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i="1"/>
                <a:t>V</a:t>
              </a:r>
            </a:p>
          </p:txBody>
        </p:sp>
        <p:sp>
          <p:nvSpPr>
            <p:cNvPr id="696346" name="Text Box 26"/>
            <p:cNvSpPr txBox="1">
              <a:spLocks noChangeArrowheads="1"/>
            </p:cNvSpPr>
            <p:nvPr/>
          </p:nvSpPr>
          <p:spPr bwMode="auto">
            <a:xfrm>
              <a:off x="4704" y="2029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i="1"/>
                <a:t>q</a:t>
              </a:r>
            </a:p>
          </p:txBody>
        </p:sp>
        <p:sp>
          <p:nvSpPr>
            <p:cNvPr id="696347" name="Text Box 27"/>
            <p:cNvSpPr txBox="1">
              <a:spLocks noChangeArrowheads="1"/>
            </p:cNvSpPr>
            <p:nvPr/>
          </p:nvSpPr>
          <p:spPr bwMode="auto">
            <a:xfrm>
              <a:off x="4272" y="3094"/>
              <a:ext cx="28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i="1"/>
                <a:t>V</a:t>
              </a:r>
            </a:p>
          </p:txBody>
        </p:sp>
      </p:grpSp>
      <p:sp>
        <p:nvSpPr>
          <p:cNvPr id="696349" name="Text Box 29"/>
          <p:cNvSpPr txBox="1">
            <a:spLocks noChangeArrowheads="1"/>
          </p:cNvSpPr>
          <p:nvPr/>
        </p:nvSpPr>
        <p:spPr bwMode="auto">
          <a:xfrm>
            <a:off x="1066800" y="2329934"/>
            <a:ext cx="4343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/>
              <a:t>To charge C:  Work = </a:t>
            </a:r>
            <a:r>
              <a:rPr lang="en-US" sz="2000" dirty="0" err="1"/>
              <a:t>qV</a:t>
            </a:r>
            <a:endParaRPr lang="en-US" sz="2000" dirty="0"/>
          </a:p>
        </p:txBody>
      </p:sp>
      <p:graphicFrame>
        <p:nvGraphicFramePr>
          <p:cNvPr id="696353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767751"/>
              </p:ext>
            </p:extLst>
          </p:nvPr>
        </p:nvGraphicFramePr>
        <p:xfrm>
          <a:off x="838200" y="2971800"/>
          <a:ext cx="4484688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Equation" r:id="rId6" imgW="1752480" imgH="393480" progId="Equation.DSMT4">
                  <p:embed/>
                </p:oleObj>
              </mc:Choice>
              <mc:Fallback>
                <p:oleObj name="Equation" r:id="rId6" imgW="1752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971800"/>
                        <a:ext cx="4484688" cy="10080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54" name="Text Box 34"/>
          <p:cNvSpPr txBox="1">
            <a:spLocks noChangeArrowheads="1"/>
          </p:cNvSpPr>
          <p:nvPr/>
        </p:nvSpPr>
        <p:spPr bwMode="auto">
          <a:xfrm>
            <a:off x="762000" y="4343400"/>
            <a:ext cx="464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/>
              <a:t>Substitute  </a:t>
            </a:r>
            <a:r>
              <a:rPr lang="en-US" sz="2000" i="1" dirty="0"/>
              <a:t>q = It ,   </a:t>
            </a:r>
            <a:r>
              <a:rPr lang="en-US" sz="2000" dirty="0"/>
              <a:t>then:</a:t>
            </a:r>
          </a:p>
        </p:txBody>
      </p:sp>
      <p:graphicFrame>
        <p:nvGraphicFramePr>
          <p:cNvPr id="696355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901311"/>
              </p:ext>
            </p:extLst>
          </p:nvPr>
        </p:nvGraphicFramePr>
        <p:xfrm>
          <a:off x="1066800" y="4962525"/>
          <a:ext cx="129540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Equation" r:id="rId8" imgW="507960" imgH="393480" progId="Equation.DSMT4">
                  <p:embed/>
                </p:oleObj>
              </mc:Choice>
              <mc:Fallback>
                <p:oleObj name="Equation" r:id="rId8" imgW="507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962525"/>
                        <a:ext cx="1295400" cy="10048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56" name="AutoShape 36"/>
          <p:cNvSpPr>
            <a:spLocks noChangeArrowheads="1"/>
          </p:cNvSpPr>
          <p:nvPr/>
        </p:nvSpPr>
        <p:spPr bwMode="auto">
          <a:xfrm>
            <a:off x="2667000" y="5043369"/>
            <a:ext cx="266912" cy="733663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6357" name="Text Box 37"/>
          <p:cNvSpPr txBox="1">
            <a:spLocks noChangeArrowheads="1"/>
          </p:cNvSpPr>
          <p:nvPr/>
        </p:nvSpPr>
        <p:spPr bwMode="auto">
          <a:xfrm>
            <a:off x="3352800" y="5105400"/>
            <a:ext cx="1600200" cy="646331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r>
              <a:rPr lang="en-US" sz="2400" i="1"/>
              <a:t>P = VI</a:t>
            </a:r>
          </a:p>
        </p:txBody>
      </p:sp>
      <p:grpSp>
        <p:nvGrpSpPr>
          <p:cNvPr id="696361" name="Group 41"/>
          <p:cNvGrpSpPr>
            <a:grpSpLocks/>
          </p:cNvGrpSpPr>
          <p:nvPr/>
        </p:nvGrpSpPr>
        <p:grpSpPr bwMode="auto">
          <a:xfrm>
            <a:off x="1828800" y="5029200"/>
            <a:ext cx="609600" cy="914400"/>
            <a:chOff x="1152" y="3312"/>
            <a:chExt cx="384" cy="576"/>
          </a:xfrm>
        </p:grpSpPr>
        <p:sp>
          <p:nvSpPr>
            <p:cNvPr id="696359" name="Line 39"/>
            <p:cNvSpPr>
              <a:spLocks noChangeShapeType="1"/>
            </p:cNvSpPr>
            <p:nvPr/>
          </p:nvSpPr>
          <p:spPr bwMode="auto">
            <a:xfrm flipH="1">
              <a:off x="1296" y="3312"/>
              <a:ext cx="240" cy="192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6360" name="Line 40"/>
            <p:cNvSpPr>
              <a:spLocks noChangeShapeType="1"/>
            </p:cNvSpPr>
            <p:nvPr/>
          </p:nvSpPr>
          <p:spPr bwMode="auto">
            <a:xfrm flipH="1">
              <a:off x="1152" y="3696"/>
              <a:ext cx="240" cy="192"/>
            </a:xfrm>
            <a:prstGeom prst="line">
              <a:avLst/>
            </a:prstGeom>
            <a:noFill/>
            <a:ln w="38100">
              <a:solidFill>
                <a:srgbClr val="99FF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696364" name="Group 44"/>
          <p:cNvGrpSpPr>
            <a:grpSpLocks/>
          </p:cNvGrpSpPr>
          <p:nvPr/>
        </p:nvGrpSpPr>
        <p:grpSpPr bwMode="auto">
          <a:xfrm>
            <a:off x="6096000" y="4419600"/>
            <a:ext cx="533400" cy="533400"/>
            <a:chOff x="3840" y="2928"/>
            <a:chExt cx="336" cy="336"/>
          </a:xfrm>
        </p:grpSpPr>
        <p:sp>
          <p:nvSpPr>
            <p:cNvPr id="696362" name="Line 42"/>
            <p:cNvSpPr>
              <a:spLocks noChangeShapeType="1"/>
            </p:cNvSpPr>
            <p:nvPr/>
          </p:nvSpPr>
          <p:spPr bwMode="auto">
            <a:xfrm flipV="1">
              <a:off x="3840" y="2928"/>
              <a:ext cx="0" cy="3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96363" name="Text Box 43"/>
            <p:cNvSpPr txBox="1">
              <a:spLocks noChangeArrowheads="1"/>
            </p:cNvSpPr>
            <p:nvPr/>
          </p:nvSpPr>
          <p:spPr bwMode="auto">
            <a:xfrm>
              <a:off x="3984" y="2928"/>
              <a:ext cx="19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i="1"/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779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963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96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96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6963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6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6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96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96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96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96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96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96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96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96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2" grpId="0" autoUpdateAnimBg="0"/>
      <p:bldP spid="696323" grpId="0" animBg="1" autoUpdateAnimBg="0"/>
      <p:bldP spid="696349" grpId="0" autoUpdateAnimBg="0"/>
      <p:bldP spid="696354" grpId="0" autoUpdateAnimBg="0"/>
      <p:bldP spid="696356" grpId="0" animBg="1"/>
      <p:bldP spid="696357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Calculating Power</a:t>
            </a:r>
          </a:p>
        </p:txBody>
      </p:sp>
      <p:sp>
        <p:nvSpPr>
          <p:cNvPr id="697347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7467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dirty="0"/>
              <a:t>Using Ohm’s law, we can find electric power from any two of the following parameters: current </a:t>
            </a:r>
            <a:r>
              <a:rPr lang="en-US" sz="2800" i="1" dirty="0"/>
              <a:t>I</a:t>
            </a:r>
            <a:r>
              <a:rPr lang="en-US" sz="2800" dirty="0"/>
              <a:t>, voltage </a:t>
            </a:r>
            <a:r>
              <a:rPr lang="en-US" sz="2800" i="1" dirty="0"/>
              <a:t>V</a:t>
            </a:r>
            <a:r>
              <a:rPr lang="en-US" sz="2800" dirty="0"/>
              <a:t>, and resistance </a:t>
            </a:r>
            <a:r>
              <a:rPr lang="en-US" sz="2800" i="1" dirty="0"/>
              <a:t>R</a:t>
            </a:r>
            <a:r>
              <a:rPr lang="en-US" sz="2800" dirty="0"/>
              <a:t>.</a:t>
            </a:r>
          </a:p>
        </p:txBody>
      </p:sp>
      <p:sp>
        <p:nvSpPr>
          <p:cNvPr id="697348" name="Text Box 4"/>
          <p:cNvSpPr txBox="1">
            <a:spLocks noChangeArrowheads="1"/>
          </p:cNvSpPr>
          <p:nvPr/>
        </p:nvSpPr>
        <p:spPr bwMode="auto">
          <a:xfrm>
            <a:off x="1981200" y="3595688"/>
            <a:ext cx="457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/>
              <a:t>Ohm’s law:  </a:t>
            </a:r>
            <a:r>
              <a:rPr lang="en-US" sz="2800" i="1" dirty="0"/>
              <a:t>V = IR</a:t>
            </a:r>
            <a:endParaRPr lang="en-US" sz="2800" dirty="0"/>
          </a:p>
        </p:txBody>
      </p:sp>
      <p:graphicFrame>
        <p:nvGraphicFramePr>
          <p:cNvPr id="6973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709946"/>
              </p:ext>
            </p:extLst>
          </p:nvPr>
        </p:nvGraphicFramePr>
        <p:xfrm>
          <a:off x="2133600" y="4357688"/>
          <a:ext cx="4495800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6" imgW="1790640" imgH="419040" progId="Equation.DSMT4">
                  <p:embed/>
                </p:oleObj>
              </mc:Choice>
              <mc:Fallback>
                <p:oleObj name="Equation" r:id="rId6" imgW="17906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357688"/>
                        <a:ext cx="4495800" cy="12049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079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973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46" grpId="0" autoUpdateAnimBg="0"/>
      <p:bldP spid="697347" grpId="0" autoUpdateAnimBg="0"/>
      <p:bldP spid="69734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1000" y="1600199"/>
            <a:ext cx="4724400" cy="4357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rangkaian</a:t>
            </a:r>
            <a:r>
              <a:rPr lang="en-US" sz="3200" dirty="0" smtClean="0"/>
              <a:t> di </a:t>
            </a:r>
            <a:r>
              <a:rPr lang="en-US" sz="3200" dirty="0" err="1" smtClean="0"/>
              <a:t>samping</a:t>
            </a:r>
            <a:r>
              <a:rPr lang="en-US" sz="3200" dirty="0" smtClean="0"/>
              <a:t>, </a:t>
            </a:r>
            <a:r>
              <a:rPr lang="en-US" sz="3200" dirty="0" err="1" smtClean="0"/>
              <a:t>besar</a:t>
            </a:r>
            <a:r>
              <a:rPr lang="en-US" sz="3200" dirty="0" smtClean="0"/>
              <a:t> </a:t>
            </a:r>
            <a:r>
              <a:rPr lang="en-US" sz="3200" dirty="0" err="1" smtClean="0"/>
              <a:t>arus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terukur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amperemeter</a:t>
            </a:r>
            <a:r>
              <a:rPr lang="en-US" sz="3200" dirty="0" smtClean="0"/>
              <a:t> </a:t>
            </a:r>
            <a:r>
              <a:rPr lang="en-US" sz="3200" dirty="0" err="1" smtClean="0"/>
              <a:t>sebesar</a:t>
            </a:r>
            <a:r>
              <a:rPr lang="en-US" sz="3200" dirty="0" smtClean="0"/>
              <a:t> 1,25 A.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ada</a:t>
            </a:r>
            <a:r>
              <a:rPr lang="en-US" sz="3200" dirty="0" smtClean="0"/>
              <a:t> </a:t>
            </a:r>
            <a:r>
              <a:rPr lang="en-US" sz="3200" dirty="0" err="1" smtClean="0"/>
              <a:t>hambatan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baterai</a:t>
            </a:r>
            <a:r>
              <a:rPr lang="en-US" sz="3200" dirty="0" smtClean="0"/>
              <a:t>. </a:t>
            </a:r>
            <a:r>
              <a:rPr lang="en-US" sz="3200" dirty="0" err="1" smtClean="0"/>
              <a:t>Hitung</a:t>
            </a:r>
            <a:r>
              <a:rPr lang="en-US" sz="3200" dirty="0" smtClean="0"/>
              <a:t>:</a:t>
            </a:r>
          </a:p>
          <a:p>
            <a:pPr marL="514350" lvl="0" indent="-514350" algn="just">
              <a:buFont typeface="+mj-lt"/>
              <a:buAutoNum type="alphaLcPeriod"/>
            </a:pPr>
            <a:r>
              <a:rPr lang="en-US" sz="3200" dirty="0" err="1" smtClean="0"/>
              <a:t>Nilai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terbaca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voltmeter</a:t>
            </a:r>
          </a:p>
          <a:p>
            <a:pPr marL="514350" lvl="0" indent="-514350" algn="just">
              <a:buFont typeface="+mj-lt"/>
              <a:buAutoNum type="alphaLcPeriod"/>
            </a:pPr>
            <a:r>
              <a:rPr lang="en-US" sz="3200" dirty="0" err="1" smtClean="0"/>
              <a:t>Nilai</a:t>
            </a:r>
            <a:r>
              <a:rPr lang="en-US" sz="3200" dirty="0" smtClean="0"/>
              <a:t> </a:t>
            </a:r>
            <a:r>
              <a:rPr lang="en-US" sz="3200" dirty="0" err="1" smtClean="0"/>
              <a:t>ggl</a:t>
            </a:r>
            <a:r>
              <a:rPr lang="en-US" sz="3200" dirty="0" smtClean="0"/>
              <a:t> (</a:t>
            </a:r>
            <a:r>
              <a:rPr lang="el-GR" sz="3200" dirty="0" smtClean="0"/>
              <a:t>ε</a:t>
            </a:r>
            <a:r>
              <a:rPr lang="en-US" sz="3200" dirty="0" smtClean="0"/>
              <a:t>) </a:t>
            </a:r>
            <a:r>
              <a:rPr lang="en-US" sz="3200" dirty="0" err="1" smtClean="0"/>
              <a:t>baterai</a:t>
            </a:r>
            <a:endParaRPr lang="en-US" sz="3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590800"/>
            <a:ext cx="3352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390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6250" y="117475"/>
            <a:ext cx="8223250" cy="64940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j-lt"/>
                <a:ea typeface="+mn-ea"/>
              </a:rPr>
              <a:t>Introducing Current Electricity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j-lt"/>
                <a:ea typeface="+mn-ea"/>
              </a:rPr>
              <a:t>Forms of Current Electricity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latin typeface="+mj-lt"/>
                <a:ea typeface="+mn-ea"/>
              </a:rPr>
              <a:t>Direct </a:t>
            </a:r>
            <a:r>
              <a:rPr lang="en-US" sz="2800" b="1" dirty="0">
                <a:latin typeface="+mj-lt"/>
                <a:ea typeface="+mn-ea"/>
              </a:rPr>
              <a:t>Current:</a:t>
            </a:r>
            <a:r>
              <a:rPr lang="en-US" sz="2800" dirty="0">
                <a:latin typeface="+mj-lt"/>
                <a:ea typeface="+mn-ea"/>
              </a:rPr>
              <a:t> a flow of electrons in </a:t>
            </a:r>
            <a:r>
              <a:rPr lang="en-US" sz="2800" dirty="0" smtClean="0">
                <a:latin typeface="+mj-lt"/>
                <a:ea typeface="+mn-ea"/>
              </a:rPr>
              <a:t>one direction </a:t>
            </a:r>
            <a:r>
              <a:rPr lang="en-US" sz="2800" dirty="0">
                <a:latin typeface="+mj-lt"/>
                <a:ea typeface="+mn-ea"/>
              </a:rPr>
              <a:t>through an electric circuit</a:t>
            </a: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398463" algn="l"/>
              </a:tabLst>
              <a:defRPr/>
            </a:pPr>
            <a:r>
              <a:rPr lang="en-US" sz="2800" b="1" dirty="0">
                <a:latin typeface="+mj-lt"/>
              </a:rPr>
              <a:t>	</a:t>
            </a:r>
            <a:r>
              <a:rPr lang="en-US" sz="2800" dirty="0" smtClean="0">
                <a:latin typeface="+mj-lt"/>
                <a:ea typeface="+mn-ea"/>
              </a:rPr>
              <a:t>-</a:t>
            </a:r>
            <a:r>
              <a:rPr lang="en-US" sz="2800" dirty="0">
                <a:latin typeface="+mj-lt"/>
                <a:ea typeface="+mn-ea"/>
              </a:rPr>
              <a:t>form produced by batteries</a:t>
            </a: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pic>
        <p:nvPicPr>
          <p:cNvPr id="2457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3432175"/>
            <a:ext cx="3159125" cy="295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455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6250" y="117475"/>
            <a:ext cx="8223250" cy="60631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j-lt"/>
                <a:ea typeface="+mn-ea"/>
              </a:rPr>
              <a:t>Introducing Current Electricity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j-lt"/>
                <a:ea typeface="+mn-ea"/>
              </a:rPr>
              <a:t>Forms of Current Electricity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latin typeface="+mj-lt"/>
                <a:ea typeface="+mn-ea"/>
              </a:rPr>
              <a:t>Alternating </a:t>
            </a:r>
            <a:r>
              <a:rPr lang="en-US" sz="2800" b="1" dirty="0">
                <a:latin typeface="+mj-lt"/>
                <a:ea typeface="+mn-ea"/>
              </a:rPr>
              <a:t>Current:</a:t>
            </a:r>
            <a:r>
              <a:rPr lang="en-US" sz="2800" dirty="0">
                <a:latin typeface="+mj-lt"/>
                <a:ea typeface="+mn-ea"/>
              </a:rPr>
              <a:t> a flow of electrons that </a:t>
            </a:r>
            <a:r>
              <a:rPr lang="en-US" sz="2800" dirty="0" smtClean="0">
                <a:latin typeface="+mj-lt"/>
                <a:ea typeface="+mn-ea"/>
              </a:rPr>
              <a:t>alternates </a:t>
            </a:r>
            <a:r>
              <a:rPr lang="en-US" sz="2800" dirty="0">
                <a:latin typeface="+mj-lt"/>
                <a:ea typeface="+mn-ea"/>
              </a:rPr>
              <a:t>in direction in an electric circuit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515938" algn="l"/>
              </a:tabLst>
              <a:defRPr/>
            </a:pPr>
            <a:r>
              <a:rPr lang="en-US" sz="2800" b="1" dirty="0">
                <a:latin typeface="+mj-lt"/>
              </a:rPr>
              <a:t>	</a:t>
            </a:r>
            <a:r>
              <a:rPr lang="en-US" sz="2800" dirty="0" smtClean="0">
                <a:latin typeface="+mj-lt"/>
                <a:ea typeface="+mn-ea"/>
              </a:rPr>
              <a:t>-</a:t>
            </a:r>
            <a:r>
              <a:rPr lang="en-US" sz="2800" dirty="0">
                <a:latin typeface="+mj-lt"/>
                <a:ea typeface="+mn-ea"/>
              </a:rPr>
              <a:t>produced in generating stations because it's </a:t>
            </a:r>
            <a:r>
              <a:rPr lang="en-US" sz="2800" dirty="0" smtClean="0">
                <a:latin typeface="+mj-lt"/>
                <a:ea typeface="+mn-ea"/>
              </a:rPr>
              <a:t>more 	efficient </a:t>
            </a:r>
            <a:r>
              <a:rPr lang="en-US" sz="2800" dirty="0">
                <a:latin typeface="+mj-lt"/>
                <a:ea typeface="+mn-ea"/>
              </a:rPr>
              <a:t>at distributing electricity </a:t>
            </a:r>
            <a:r>
              <a:rPr lang="en-US" sz="2800" dirty="0" smtClean="0">
                <a:latin typeface="+mj-lt"/>
                <a:ea typeface="+mn-ea"/>
              </a:rPr>
              <a:t>long distances</a:t>
            </a:r>
            <a:endParaRPr lang="en-US" sz="2800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j-lt"/>
              <a:ea typeface="+mn-e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pic>
        <p:nvPicPr>
          <p:cNvPr id="2560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25" y="4006850"/>
            <a:ext cx="2460625" cy="24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4006850"/>
            <a:ext cx="2487612" cy="24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67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315200" cy="1143000"/>
          </a:xfrm>
        </p:spPr>
        <p:txBody>
          <a:bodyPr/>
          <a:lstStyle/>
          <a:p>
            <a:pPr algn="ctr"/>
            <a:r>
              <a:rPr lang="en-US" dirty="0"/>
              <a:t>Electric Current</a:t>
            </a:r>
          </a:p>
        </p:txBody>
      </p:sp>
      <p:sp>
        <p:nvSpPr>
          <p:cNvPr id="680982" name="Text Box 22"/>
          <p:cNvSpPr txBox="1">
            <a:spLocks noChangeArrowheads="1"/>
          </p:cNvSpPr>
          <p:nvPr/>
        </p:nvSpPr>
        <p:spPr bwMode="auto">
          <a:xfrm>
            <a:off x="762000" y="1600200"/>
            <a:ext cx="495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400" dirty="0"/>
              <a:t>Electric current I is the rate of the flow of charge Q through a cross-section A in a unit of time t.</a:t>
            </a:r>
          </a:p>
        </p:txBody>
      </p:sp>
      <p:graphicFrame>
        <p:nvGraphicFramePr>
          <p:cNvPr id="68098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397266"/>
              </p:ext>
            </p:extLst>
          </p:nvPr>
        </p:nvGraphicFramePr>
        <p:xfrm>
          <a:off x="1371600" y="3323303"/>
          <a:ext cx="1219200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Equation" r:id="rId6" imgW="406080" imgH="393480" progId="Equation.DSMT4">
                  <p:embed/>
                </p:oleObj>
              </mc:Choice>
              <mc:Fallback>
                <p:oleObj name="Equation" r:id="rId6" imgW="406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323303"/>
                        <a:ext cx="1219200" cy="103346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25724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098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295720"/>
              </p:ext>
            </p:extLst>
          </p:nvPr>
        </p:nvGraphicFramePr>
        <p:xfrm>
          <a:off x="3657600" y="3338513"/>
          <a:ext cx="1790700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8" imgW="596880" imgH="393480" progId="Equation.DSMT4">
                  <p:embed/>
                </p:oleObj>
              </mc:Choice>
              <mc:Fallback>
                <p:oleObj name="Equation" r:id="rId8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338513"/>
                        <a:ext cx="1790700" cy="103346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25724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0985" name="Text Box 25"/>
          <p:cNvSpPr txBox="1">
            <a:spLocks noChangeArrowheads="1"/>
          </p:cNvSpPr>
          <p:nvPr/>
        </p:nvSpPr>
        <p:spPr bwMode="auto">
          <a:xfrm>
            <a:off x="990599" y="5181600"/>
            <a:ext cx="7485063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One ampere A is charge flowing at the rate of one coulomb per second.</a:t>
            </a:r>
          </a:p>
        </p:txBody>
      </p:sp>
      <p:grpSp>
        <p:nvGrpSpPr>
          <p:cNvPr id="680992" name="Group 32"/>
          <p:cNvGrpSpPr>
            <a:grpSpLocks/>
          </p:cNvGrpSpPr>
          <p:nvPr/>
        </p:nvGrpSpPr>
        <p:grpSpPr bwMode="auto">
          <a:xfrm>
            <a:off x="5791200" y="1752600"/>
            <a:ext cx="3048000" cy="2895600"/>
            <a:chOff x="3648" y="1104"/>
            <a:chExt cx="1920" cy="1824"/>
          </a:xfrm>
        </p:grpSpPr>
        <p:sp>
          <p:nvSpPr>
            <p:cNvPr id="680986" name="Rectangle 26"/>
            <p:cNvSpPr>
              <a:spLocks noChangeArrowheads="1"/>
            </p:cNvSpPr>
            <p:nvPr/>
          </p:nvSpPr>
          <p:spPr bwMode="auto">
            <a:xfrm>
              <a:off x="3648" y="1104"/>
              <a:ext cx="1920" cy="18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80963" name="Oval 3"/>
            <p:cNvSpPr>
              <a:spLocks noChangeArrowheads="1"/>
            </p:cNvSpPr>
            <p:nvPr/>
          </p:nvSpPr>
          <p:spPr bwMode="auto">
            <a:xfrm>
              <a:off x="4859" y="2448"/>
              <a:ext cx="192" cy="192"/>
            </a:xfrm>
            <a:prstGeom prst="ellipse">
              <a:avLst/>
            </a:prstGeom>
            <a:solidFill>
              <a:schemeClr val="tx2"/>
            </a:solidFill>
            <a:ln w="9525">
              <a:round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36306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  <a:flatTx/>
            </a:bodyPr>
            <a:lstStyle/>
            <a:p>
              <a:endParaRPr lang="en-US"/>
            </a:p>
          </p:txBody>
        </p:sp>
        <p:sp>
          <p:nvSpPr>
            <p:cNvPr id="680966" name="Line 6"/>
            <p:cNvSpPr>
              <a:spLocks noChangeShapeType="1"/>
            </p:cNvSpPr>
            <p:nvPr/>
          </p:nvSpPr>
          <p:spPr bwMode="auto">
            <a:xfrm>
              <a:off x="4955" y="2544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80967" name="Line 7"/>
            <p:cNvSpPr>
              <a:spLocks noChangeShapeType="1"/>
            </p:cNvSpPr>
            <p:nvPr/>
          </p:nvSpPr>
          <p:spPr bwMode="auto">
            <a:xfrm>
              <a:off x="3840" y="1429"/>
              <a:ext cx="24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80969" name="Oval 9"/>
            <p:cNvSpPr>
              <a:spLocks noChangeArrowheads="1"/>
            </p:cNvSpPr>
            <p:nvPr/>
          </p:nvSpPr>
          <p:spPr bwMode="auto">
            <a:xfrm>
              <a:off x="4715" y="1728"/>
              <a:ext cx="240" cy="24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80970" name="Line 10"/>
            <p:cNvSpPr>
              <a:spLocks noChangeShapeType="1"/>
            </p:cNvSpPr>
            <p:nvPr/>
          </p:nvSpPr>
          <p:spPr bwMode="auto">
            <a:xfrm>
              <a:off x="4836" y="1862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80971" name="Line 11"/>
            <p:cNvSpPr>
              <a:spLocks noChangeShapeType="1"/>
            </p:cNvSpPr>
            <p:nvPr/>
          </p:nvSpPr>
          <p:spPr bwMode="auto">
            <a:xfrm>
              <a:off x="4550" y="1569"/>
              <a:ext cx="213" cy="1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80972" name="Text Box 12"/>
            <p:cNvSpPr txBox="1">
              <a:spLocks noChangeArrowheads="1"/>
            </p:cNvSpPr>
            <p:nvPr/>
          </p:nvSpPr>
          <p:spPr bwMode="auto">
            <a:xfrm>
              <a:off x="4955" y="1440"/>
              <a:ext cx="2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</a:p>
          </p:txBody>
        </p:sp>
        <p:sp>
          <p:nvSpPr>
            <p:cNvPr id="680973" name="Line 13"/>
            <p:cNvSpPr>
              <a:spLocks noChangeShapeType="1"/>
            </p:cNvSpPr>
            <p:nvPr/>
          </p:nvSpPr>
          <p:spPr bwMode="auto">
            <a:xfrm flipH="1">
              <a:off x="4859" y="16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80974" name="Line 14"/>
            <p:cNvSpPr>
              <a:spLocks noChangeShapeType="1"/>
            </p:cNvSpPr>
            <p:nvPr/>
          </p:nvSpPr>
          <p:spPr bwMode="auto">
            <a:xfrm flipH="1">
              <a:off x="4619" y="1968"/>
              <a:ext cx="96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80977" name="Freeform 17"/>
            <p:cNvSpPr>
              <a:spLocks/>
            </p:cNvSpPr>
            <p:nvPr/>
          </p:nvSpPr>
          <p:spPr bwMode="auto">
            <a:xfrm>
              <a:off x="4475" y="2064"/>
              <a:ext cx="144" cy="144"/>
            </a:xfrm>
            <a:custGeom>
              <a:avLst/>
              <a:gdLst>
                <a:gd name="T0" fmla="*/ 144 w 144"/>
                <a:gd name="T1" fmla="*/ 0 h 144"/>
                <a:gd name="T2" fmla="*/ 48 w 144"/>
                <a:gd name="T3" fmla="*/ 48 h 144"/>
                <a:gd name="T4" fmla="*/ 0 w 144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cubicBezTo>
                    <a:pt x="108" y="12"/>
                    <a:pt x="72" y="24"/>
                    <a:pt x="48" y="48"/>
                  </a:cubicBezTo>
                  <a:cubicBezTo>
                    <a:pt x="24" y="72"/>
                    <a:pt x="12" y="108"/>
                    <a:pt x="0" y="144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80978" name="Text Box 18"/>
            <p:cNvSpPr txBox="1">
              <a:spLocks noChangeArrowheads="1"/>
            </p:cNvSpPr>
            <p:nvPr/>
          </p:nvSpPr>
          <p:spPr bwMode="auto">
            <a:xfrm>
              <a:off x="3947" y="1296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</a:t>
              </a:r>
            </a:p>
          </p:txBody>
        </p:sp>
        <p:sp>
          <p:nvSpPr>
            <p:cNvPr id="680979" name="Text Box 19"/>
            <p:cNvSpPr txBox="1">
              <a:spLocks noChangeArrowheads="1"/>
            </p:cNvSpPr>
            <p:nvPr/>
          </p:nvSpPr>
          <p:spPr bwMode="auto">
            <a:xfrm>
              <a:off x="5195" y="2448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4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</a:t>
              </a:r>
            </a:p>
          </p:txBody>
        </p:sp>
        <p:sp>
          <p:nvSpPr>
            <p:cNvPr id="680980" name="Text Box 20"/>
            <p:cNvSpPr txBox="1">
              <a:spLocks noChangeArrowheads="1"/>
            </p:cNvSpPr>
            <p:nvPr/>
          </p:nvSpPr>
          <p:spPr bwMode="auto">
            <a:xfrm>
              <a:off x="3851" y="2160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Wire</a:t>
              </a:r>
            </a:p>
          </p:txBody>
        </p:sp>
        <p:sp>
          <p:nvSpPr>
            <p:cNvPr id="680987" name="Text Box 27"/>
            <p:cNvSpPr txBox="1">
              <a:spLocks noChangeArrowheads="1"/>
            </p:cNvSpPr>
            <p:nvPr/>
          </p:nvSpPr>
          <p:spPr bwMode="auto">
            <a:xfrm>
              <a:off x="4464" y="1248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+Q</a:t>
              </a:r>
            </a:p>
          </p:txBody>
        </p:sp>
        <p:sp>
          <p:nvSpPr>
            <p:cNvPr id="680988" name="Text Box 28"/>
            <p:cNvSpPr txBox="1">
              <a:spLocks noChangeArrowheads="1"/>
            </p:cNvSpPr>
            <p:nvPr/>
          </p:nvSpPr>
          <p:spPr bwMode="auto">
            <a:xfrm>
              <a:off x="5232" y="1776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809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80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80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0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0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80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0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80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0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80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80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0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80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80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0962" grpId="0" autoUpdateAnimBg="0"/>
      <p:bldP spid="680982" grpId="0" autoUpdateAnimBg="0"/>
      <p:bldP spid="68098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600200"/>
            <a:ext cx="3810000" cy="381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dirty="0" smtClean="0"/>
              <a:t>The electric current in a wire is 6 A. How many electrons flow past a given point in a time of 3 s?</a:t>
            </a:r>
            <a:r>
              <a:rPr lang="en-US" sz="3200" u="sng" dirty="0" smtClean="0"/>
              <a:t> </a:t>
            </a:r>
            <a:endParaRPr lang="en-US" sz="3200" u="sng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254113" y="3162300"/>
            <a:ext cx="2209800" cy="671513"/>
            <a:chOff x="3792" y="1680"/>
            <a:chExt cx="1392" cy="423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792" y="1920"/>
              <a:ext cx="96" cy="144"/>
            </a:xfrm>
            <a:prstGeom prst="ellipse">
              <a:avLst/>
            </a:prstGeom>
            <a:solidFill>
              <a:schemeClr val="tx2"/>
            </a:solidFill>
            <a:ln w="9525">
              <a:round/>
              <a:headEnd/>
              <a:tailEnd/>
            </a:ln>
            <a:effectLst/>
            <a:scene3d>
              <a:camera prst="legacyPerspectiveFront">
                <a:rot lat="1500000" lon="1500000" rev="0"/>
              </a:camera>
              <a:lightRig rig="legacyFlat2" dir="b"/>
            </a:scene3d>
            <a:sp3d extrusionH="36306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  <a:flatTx/>
            </a:bodyPr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4272" y="1680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128" y="1776"/>
              <a:ext cx="105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 = 6 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442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Drift Velocity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5626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When there is a current, the random speed of electrons ~ 10</a:t>
            </a:r>
            <a:r>
              <a:rPr lang="en-US" sz="2000" baseline="30000" dirty="0" smtClean="0"/>
              <a:t>6</a:t>
            </a:r>
            <a:r>
              <a:rPr lang="en-US" sz="2000" dirty="0" smtClean="0"/>
              <a:t> m/s; however, the drift velocity (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) of electrons ~ 10</a:t>
            </a:r>
            <a:r>
              <a:rPr lang="en-US" sz="2000" baseline="30000" dirty="0" smtClean="0"/>
              <a:t>-4 </a:t>
            </a:r>
            <a:r>
              <a:rPr lang="en-US" sz="2000" dirty="0" smtClean="0"/>
              <a:t>m/s, in the direction opposite of the direction of the applied electric field that causes the current.</a:t>
            </a:r>
            <a:endParaRPr lang="en-US" sz="20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B403-2533-43EB-98B0-9066E796EF31}" type="slidenum">
              <a:rPr lang="en-US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48200" y="2450068"/>
                <a:ext cx="2286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𝑄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𝑛𝐴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𝑞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450068"/>
                <a:ext cx="228600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3046787"/>
                <a:ext cx="24986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𝑄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𝑛𝐴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𝑞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046787"/>
                <a:ext cx="2498633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79956"/>
            <a:ext cx="3271772" cy="196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38200" y="3733800"/>
            <a:ext cx="1524000" cy="6071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10492" y="3733800"/>
                <a:ext cx="2507160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𝐼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𝑄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𝑛𝑞𝐴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492" y="3733800"/>
                <a:ext cx="2507160" cy="7861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052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600200"/>
            <a:ext cx="7772400" cy="297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dirty="0" err="1" smtClean="0"/>
              <a:t>Tentukan</a:t>
            </a:r>
            <a:r>
              <a:rPr lang="en-US" sz="3200" dirty="0" smtClean="0"/>
              <a:t> </a:t>
            </a:r>
            <a:r>
              <a:rPr lang="en-US" sz="3200" dirty="0" err="1" smtClean="0"/>
              <a:t>kecepatan</a:t>
            </a:r>
            <a:r>
              <a:rPr lang="en-US" sz="3200" dirty="0" smtClean="0"/>
              <a:t> drift (</a:t>
            </a:r>
            <a:r>
              <a:rPr lang="en-US" sz="3200" dirty="0" err="1" smtClean="0"/>
              <a:t>alir</a:t>
            </a:r>
            <a:r>
              <a:rPr lang="en-US" sz="3200" dirty="0" smtClean="0"/>
              <a:t>) </a:t>
            </a:r>
            <a:r>
              <a:rPr lang="en-US" sz="3200" dirty="0" err="1" smtClean="0"/>
              <a:t>elektron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/>
              <a:t>kawat</a:t>
            </a:r>
            <a:r>
              <a:rPr lang="en-US" sz="3200" dirty="0" smtClean="0"/>
              <a:t> </a:t>
            </a:r>
            <a:r>
              <a:rPr lang="en-US" sz="3200" dirty="0" err="1" smtClean="0"/>
              <a:t>tembaga</a:t>
            </a:r>
            <a:r>
              <a:rPr lang="en-US" sz="3200" dirty="0" smtClean="0"/>
              <a:t> </a:t>
            </a:r>
            <a:r>
              <a:rPr lang="en-US" sz="3200" dirty="0" err="1" smtClean="0"/>
              <a:t>berjari-jari</a:t>
            </a:r>
            <a:r>
              <a:rPr lang="en-US" sz="3200" dirty="0" smtClean="0"/>
              <a:t> 0,815 mm yang </a:t>
            </a:r>
            <a:r>
              <a:rPr lang="en-US" sz="3200" dirty="0" err="1" smtClean="0"/>
              <a:t>dialiri</a:t>
            </a:r>
            <a:r>
              <a:rPr lang="en-US" sz="3200" dirty="0" smtClean="0"/>
              <a:t> </a:t>
            </a:r>
            <a:r>
              <a:rPr lang="en-US" sz="3200" dirty="0" err="1" smtClean="0"/>
              <a:t>arus</a:t>
            </a:r>
            <a:r>
              <a:rPr lang="en-US" sz="3200" dirty="0" smtClean="0"/>
              <a:t> 1 A? (</a:t>
            </a:r>
            <a:r>
              <a:rPr lang="en-US" sz="3200" dirty="0" err="1" smtClean="0"/>
              <a:t>kerapatan</a:t>
            </a:r>
            <a:r>
              <a:rPr lang="en-US" sz="3200" dirty="0" smtClean="0"/>
              <a:t> (</a:t>
            </a:r>
            <a:r>
              <a:rPr lang="en-US" sz="3200" dirty="0" err="1" smtClean="0"/>
              <a:t>massa</a:t>
            </a:r>
            <a:r>
              <a:rPr lang="en-US" sz="3200" dirty="0" smtClean="0"/>
              <a:t> </a:t>
            </a:r>
            <a:r>
              <a:rPr lang="en-US" sz="3200" dirty="0" err="1" smtClean="0"/>
              <a:t>jenis</a:t>
            </a:r>
            <a:r>
              <a:rPr lang="en-US" sz="3200" dirty="0" smtClean="0"/>
              <a:t>) </a:t>
            </a:r>
            <a:r>
              <a:rPr lang="en-US" sz="3200" dirty="0" err="1" smtClean="0"/>
              <a:t>tembaga</a:t>
            </a:r>
            <a:r>
              <a:rPr lang="en-US" sz="3200" dirty="0" smtClean="0"/>
              <a:t> 8,93 g/cm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massa</a:t>
            </a:r>
            <a:r>
              <a:rPr lang="en-US" sz="3200" dirty="0" smtClean="0"/>
              <a:t> </a:t>
            </a:r>
            <a:r>
              <a:rPr lang="en-US" sz="3200" dirty="0" smtClean="0"/>
              <a:t>atom </a:t>
            </a:r>
            <a:r>
              <a:rPr lang="en-US" sz="3200" dirty="0" err="1" smtClean="0"/>
              <a:t>tembaga</a:t>
            </a:r>
            <a:r>
              <a:rPr lang="en-US" sz="3200" dirty="0" smtClean="0"/>
              <a:t> 63,5 gram/</a:t>
            </a:r>
            <a:r>
              <a:rPr lang="en-US" sz="3200" dirty="0" err="1" smtClean="0"/>
              <a:t>mol</a:t>
            </a:r>
            <a:r>
              <a:rPr lang="en-US" sz="3200" dirty="0" smtClean="0"/>
              <a:t>)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22947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315200" cy="1143000"/>
          </a:xfrm>
        </p:spPr>
        <p:txBody>
          <a:bodyPr/>
          <a:lstStyle/>
          <a:p>
            <a:pPr algn="ctr"/>
            <a:r>
              <a:rPr lang="en-US"/>
              <a:t>Ohm’s Law</a:t>
            </a:r>
          </a:p>
        </p:txBody>
      </p:sp>
      <p:sp>
        <p:nvSpPr>
          <p:cNvPr id="688131" name="Text Box 3"/>
          <p:cNvSpPr txBox="1">
            <a:spLocks noChangeArrowheads="1"/>
          </p:cNvSpPr>
          <p:nvPr/>
        </p:nvSpPr>
        <p:spPr bwMode="auto">
          <a:xfrm>
            <a:off x="838200" y="1295400"/>
            <a:ext cx="3886200" cy="1631216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Ohm’s law states that the current I through a given conductor is directly proportional to the potential difference V between its end points.</a:t>
            </a:r>
          </a:p>
        </p:txBody>
      </p:sp>
      <p:sp>
        <p:nvSpPr>
          <p:cNvPr id="688132" name="Text Box 4"/>
          <p:cNvSpPr txBox="1">
            <a:spLocks noChangeArrowheads="1"/>
          </p:cNvSpPr>
          <p:nvPr/>
        </p:nvSpPr>
        <p:spPr bwMode="auto">
          <a:xfrm>
            <a:off x="914400" y="3962400"/>
            <a:ext cx="373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Ohm’s law allows us to define resistance R and to write the following forms of the law:</a:t>
            </a:r>
          </a:p>
        </p:txBody>
      </p:sp>
      <p:graphicFrame>
        <p:nvGraphicFramePr>
          <p:cNvPr id="6881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66374"/>
              </p:ext>
            </p:extLst>
          </p:nvPr>
        </p:nvGraphicFramePr>
        <p:xfrm>
          <a:off x="990601" y="3048000"/>
          <a:ext cx="3810000" cy="608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6" imgW="1269720" imgH="203040" progId="Equation.DSMT4">
                  <p:embed/>
                </p:oleObj>
              </mc:Choice>
              <mc:Fallback>
                <p:oleObj name="Equation" r:id="rId6" imgW="1269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1" y="3048000"/>
                        <a:ext cx="3810000" cy="60834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1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04231"/>
              </p:ext>
            </p:extLst>
          </p:nvPr>
        </p:nvGraphicFramePr>
        <p:xfrm>
          <a:off x="914400" y="5257800"/>
          <a:ext cx="4489450" cy="1076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8" imgW="1638000" imgH="393480" progId="Equation.DSMT4">
                  <p:embed/>
                </p:oleObj>
              </mc:Choice>
              <mc:Fallback>
                <p:oleObj name="Equation" r:id="rId8" imgW="1638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257800"/>
                        <a:ext cx="4489450" cy="107617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1434167"/>
            <a:ext cx="26860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1" y="3539595"/>
            <a:ext cx="2686050" cy="1706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181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881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8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8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8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0" grpId="0" autoUpdateAnimBg="0"/>
      <p:bldP spid="688131" grpId="0" animBg="1" autoUpdateAnimBg="0"/>
      <p:bldP spid="68813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Resistance?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4000" dirty="0"/>
              <a:t>The </a:t>
            </a: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opposition</a:t>
            </a:r>
            <a:r>
              <a:rPr lang="en-US" sz="4000" dirty="0"/>
              <a:t> to the flow of an electric current, producing </a:t>
            </a: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heat</a:t>
            </a:r>
            <a:r>
              <a:rPr lang="en-US" sz="40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4000" dirty="0"/>
              <a:t>The </a:t>
            </a: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greater</a:t>
            </a:r>
            <a:r>
              <a:rPr lang="en-US" sz="4000" dirty="0"/>
              <a:t> the resistance, the </a:t>
            </a: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less</a:t>
            </a:r>
            <a:r>
              <a:rPr lang="en-US" sz="4000" dirty="0"/>
              <a:t> current gets through.</a:t>
            </a:r>
          </a:p>
          <a:p>
            <a:pPr algn="just">
              <a:lnSpc>
                <a:spcPct val="90000"/>
              </a:lnSpc>
            </a:pP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Good</a:t>
            </a:r>
            <a:r>
              <a:rPr lang="en-US" sz="4000" dirty="0"/>
              <a:t> conductors have </a:t>
            </a: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low</a:t>
            </a:r>
            <a:r>
              <a:rPr lang="en-US" sz="4000" dirty="0"/>
              <a:t> resistance.</a:t>
            </a:r>
          </a:p>
          <a:p>
            <a:pPr algn="just">
              <a:lnSpc>
                <a:spcPct val="90000"/>
              </a:lnSpc>
            </a:pPr>
            <a:r>
              <a:rPr lang="en-US" sz="4000" dirty="0"/>
              <a:t>Measured in </a:t>
            </a: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ohms.</a:t>
            </a:r>
          </a:p>
        </p:txBody>
      </p:sp>
    </p:spTree>
    <p:extLst>
      <p:ext uri="{BB962C8B-B14F-4D97-AF65-F5344CB8AC3E}">
        <p14:creationId xmlns:p14="http://schemas.microsoft.com/office/powerpoint/2010/main" val="304726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</TotalTime>
  <Words>771</Words>
  <Application>Microsoft Office PowerPoint</Application>
  <PresentationFormat>On-screen Show (4:3)</PresentationFormat>
  <Paragraphs>114</Paragraphs>
  <Slides>19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Electric Current</vt:lpstr>
      <vt:lpstr>PowerPoint Presentation</vt:lpstr>
      <vt:lpstr>PowerPoint Presentation</vt:lpstr>
      <vt:lpstr>Electric Current</vt:lpstr>
      <vt:lpstr>Example</vt:lpstr>
      <vt:lpstr>Drift Velocity</vt:lpstr>
      <vt:lpstr>Example</vt:lpstr>
      <vt:lpstr>Ohm’s Law</vt:lpstr>
      <vt:lpstr>What is Resistance?</vt:lpstr>
      <vt:lpstr>What Influences Resistance?</vt:lpstr>
      <vt:lpstr>Resistivity of a Material</vt:lpstr>
      <vt:lpstr>PowerPoint Presentation</vt:lpstr>
      <vt:lpstr>Example</vt:lpstr>
      <vt:lpstr>Electrical Circuit</vt:lpstr>
      <vt:lpstr>Example</vt:lpstr>
      <vt:lpstr>Voltage, Current, and Power</vt:lpstr>
      <vt:lpstr>Electric Power</vt:lpstr>
      <vt:lpstr>Calculating Power</vt:lpstr>
      <vt:lpstr>Example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32</cp:revision>
  <dcterms:created xsi:type="dcterms:W3CDTF">2015-03-17T02:37:26Z</dcterms:created>
  <dcterms:modified xsi:type="dcterms:W3CDTF">2015-03-18T01:47:37Z</dcterms:modified>
</cp:coreProperties>
</file>