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1" r:id="rId4"/>
    <p:sldId id="259" r:id="rId5"/>
    <p:sldId id="262" r:id="rId6"/>
    <p:sldId id="265" r:id="rId7"/>
    <p:sldId id="269" r:id="rId8"/>
    <p:sldId id="272" r:id="rId9"/>
    <p:sldId id="270" r:id="rId10"/>
    <p:sldId id="271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E242D-A30D-4773-97F8-4204545322E6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79C72-0B14-42F1-9ACA-839889364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3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85225E-F709-4A09-8345-2C87488BDF9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C2945-FEB1-4E6A-9305-9E4A952B1C06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5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1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7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5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7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6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1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6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2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B34D8-952A-44BA-AFB1-786FD756BE14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E551A-98BF-43DE-A365-4D0CB91CE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8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Kirchoff</a:t>
            </a:r>
            <a:r>
              <a:rPr lang="en-US" dirty="0" smtClean="0"/>
              <a:t> Laws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Wenny</a:t>
            </a:r>
            <a:r>
              <a:rPr lang="en-US" dirty="0" smtClean="0"/>
              <a:t> </a:t>
            </a:r>
            <a:r>
              <a:rPr lang="en-US" dirty="0" err="1" smtClean="0"/>
              <a:t>Maulina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6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057400"/>
            <a:ext cx="381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/>
              <a:t>Assume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 is adjusted until the Wheatstone bridge is balanced.  At this point, the voltage across </a:t>
            </a:r>
            <a:r>
              <a:rPr lang="en-US" sz="2400" i="1" dirty="0"/>
              <a:t>R</a:t>
            </a:r>
            <a:r>
              <a:rPr lang="en-US" sz="2400" baseline="-25000" dirty="0"/>
              <a:t>4</a:t>
            </a:r>
            <a:r>
              <a:rPr lang="en-US" sz="2400" dirty="0"/>
              <a:t> is measured and found to be 5.0 V. </a:t>
            </a:r>
            <a:r>
              <a:rPr lang="en-US" sz="2400" dirty="0" smtClean="0"/>
              <a:t>What is the </a:t>
            </a:r>
            <a:r>
              <a:rPr lang="en-US" sz="2400" dirty="0"/>
              <a:t>voltage across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?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810586"/>
              </p:ext>
            </p:extLst>
          </p:nvPr>
        </p:nvGraphicFramePr>
        <p:xfrm>
          <a:off x="4572000" y="2423735"/>
          <a:ext cx="3868738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CorelDRAW" r:id="rId3" imgW="2708148" imgH="1684325" progId="CorelDRAW.Graphic.12">
                  <p:embed/>
                </p:oleObj>
              </mc:Choice>
              <mc:Fallback>
                <p:oleObj name="CorelDRAW" r:id="rId3" imgW="2708148" imgH="1684325" progId="CorelDRAW.Graphic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23735"/>
                        <a:ext cx="3868738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83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38600" y="2615803"/>
                <a:ext cx="4648200" cy="351036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𝑇𝑒𝑛𝑡𝑢𝑘𝑎𝑛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𝑎𝑏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?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38600" y="2615803"/>
                <a:ext cx="4648200" cy="351036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14350" y="2539603"/>
            <a:ext cx="3429000" cy="2209800"/>
            <a:chOff x="672" y="720"/>
            <a:chExt cx="2160" cy="960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672" y="720"/>
              <a:ext cx="2016" cy="960"/>
              <a:chOff x="2253" y="5462"/>
              <a:chExt cx="2520" cy="1080"/>
            </a:xfrm>
          </p:grpSpPr>
          <p:sp>
            <p:nvSpPr>
              <p:cNvPr id="12" name="Rectangle 5"/>
              <p:cNvSpPr>
                <a:spLocks noChangeArrowheads="1"/>
              </p:cNvSpPr>
              <p:nvPr/>
            </p:nvSpPr>
            <p:spPr bwMode="auto">
              <a:xfrm>
                <a:off x="2433" y="5462"/>
                <a:ext cx="2160" cy="108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373" y="5642"/>
                <a:ext cx="1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4533" y="5642"/>
                <a:ext cx="1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 flipV="1">
                <a:off x="3393" y="5642"/>
                <a:ext cx="0" cy="9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3333" y="6002"/>
                <a:ext cx="1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>
                <a:off x="3333" y="5747"/>
                <a:ext cx="1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>
                <a:off x="2373" y="6257"/>
                <a:ext cx="1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4533" y="6302"/>
                <a:ext cx="1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2253" y="6362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3213" y="5642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>
                <a:off x="4413" y="6182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4443" y="6212"/>
                <a:ext cx="306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3243" y="5657"/>
                <a:ext cx="306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Rectangle 18"/>
              <p:cNvSpPr>
                <a:spLocks noChangeArrowheads="1"/>
              </p:cNvSpPr>
              <p:nvPr/>
            </p:nvSpPr>
            <p:spPr bwMode="auto">
              <a:xfrm>
                <a:off x="2268" y="6287"/>
                <a:ext cx="306" cy="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9"/>
              <p:cNvSpPr>
                <a:spLocks noChangeShapeType="1"/>
              </p:cNvSpPr>
              <p:nvPr/>
            </p:nvSpPr>
            <p:spPr bwMode="auto">
              <a:xfrm flipV="1">
                <a:off x="3393" y="5462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Text Box 20"/>
            <p:cNvSpPr txBox="1">
              <a:spLocks noChangeArrowheads="1"/>
            </p:cNvSpPr>
            <p:nvPr/>
          </p:nvSpPr>
          <p:spPr bwMode="auto">
            <a:xfrm>
              <a:off x="912" y="1344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10V</a:t>
              </a:r>
            </a:p>
          </p:txBody>
        </p:sp>
        <p:sp>
          <p:nvSpPr>
            <p:cNvPr id="7" name="Text Box 21"/>
            <p:cNvSpPr txBox="1">
              <a:spLocks noChangeArrowheads="1"/>
            </p:cNvSpPr>
            <p:nvPr/>
          </p:nvSpPr>
          <p:spPr bwMode="auto">
            <a:xfrm>
              <a:off x="1728" y="816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5V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064" y="1344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15V</a:t>
              </a:r>
            </a:p>
          </p:txBody>
        </p:sp>
        <p:sp>
          <p:nvSpPr>
            <p:cNvPr id="9" name="Text Box 24"/>
            <p:cNvSpPr txBox="1">
              <a:spLocks noChangeArrowheads="1"/>
            </p:cNvSpPr>
            <p:nvPr/>
          </p:nvSpPr>
          <p:spPr bwMode="auto">
            <a:xfrm>
              <a:off x="816" y="960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10</a:t>
              </a:r>
              <a:r>
                <a:rPr lang="en-US">
                  <a:sym typeface="Symbol" pitchFamily="18" charset="2"/>
                </a:rPr>
                <a:t></a:t>
              </a: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1584" y="1296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5</a:t>
              </a:r>
              <a:r>
                <a:rPr lang="en-US">
                  <a:sym typeface="Symbol" pitchFamily="18" charset="2"/>
                </a:rPr>
                <a:t></a:t>
              </a:r>
            </a:p>
          </p:txBody>
        </p:sp>
        <p:sp>
          <p:nvSpPr>
            <p:cNvPr id="11" name="Text Box 26"/>
            <p:cNvSpPr txBox="1">
              <a:spLocks noChangeArrowheads="1"/>
            </p:cNvSpPr>
            <p:nvPr/>
          </p:nvSpPr>
          <p:spPr bwMode="auto">
            <a:xfrm>
              <a:off x="2112" y="912"/>
              <a:ext cx="7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10</a:t>
              </a:r>
              <a:r>
                <a:rPr lang="en-US">
                  <a:sym typeface="Symbol" pitchFamily="18" charset="2"/>
                </a:rPr>
                <a:t></a:t>
              </a:r>
            </a:p>
          </p:txBody>
        </p:sp>
      </p:grpSp>
      <p:sp>
        <p:nvSpPr>
          <p:cNvPr id="27" name="Rectangle 26"/>
          <p:cNvSpPr/>
          <p:nvPr/>
        </p:nvSpPr>
        <p:spPr>
          <a:xfrm>
            <a:off x="1752600" y="2133600"/>
            <a:ext cx="514350" cy="4822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71650" y="4699397"/>
            <a:ext cx="514350" cy="4822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1828800" y="23622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ym typeface="Symbol" pitchFamily="18" charset="2"/>
              </a:rPr>
              <a:t></a:t>
            </a: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1828800" y="45720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ym typeface="Symbol" pitchFamily="18" charset="2"/>
              </a:rPr>
              <a:t></a:t>
            </a:r>
          </a:p>
        </p:txBody>
      </p:sp>
    </p:spTree>
    <p:extLst>
      <p:ext uri="{BB962C8B-B14F-4D97-AF65-F5344CB8AC3E}">
        <p14:creationId xmlns:p14="http://schemas.microsoft.com/office/powerpoint/2010/main" val="112545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9144000" cy="681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7951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9600" y="1981200"/>
                <a:ext cx="23622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=2 </m:t>
                      </m:r>
                      <m:r>
                        <a:rPr lang="en-US" sz="28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US" sz="280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1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sz="28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0,5 </m:t>
                      </m:r>
                      <m:r>
                        <a:rPr lang="en-US" sz="28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1,5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</a:rPr>
                      <m:t>𝐴</m:t>
                    </m:r>
                  </m:oMath>
                </a14:m>
                <a:endParaRPr lang="en-US" sz="28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981200"/>
                <a:ext cx="2362200" cy="33239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49628"/>
            <a:ext cx="563631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2752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5800" y="5181600"/>
                <a:ext cx="28194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𝑖</m:t>
                      </m:r>
                      <m:r>
                        <a:rPr lang="en-US" sz="2800" i="1" smtClean="0">
                          <a:latin typeface="Cambria Math"/>
                        </a:rPr>
                        <m:t>=  ?</m:t>
                      </m:r>
                    </m:oMath>
                  </m:oMathPara>
                </a14:m>
                <a:endParaRPr lang="en-US" sz="28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𝐵𝐶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  ?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181600"/>
                <a:ext cx="2819400" cy="13849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1524000"/>
            <a:ext cx="6891480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95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" y="1676400"/>
                <a:ext cx="2819400" cy="461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=18 </m:t>
                      </m:r>
                      <m:r>
                        <a:rPr lang="en-US" sz="2800" i="1">
                          <a:latin typeface="Cambria Math"/>
                        </a:rPr>
                        <m:t>𝑣𝑜𝑙𝑡</m:t>
                      </m:r>
                    </m:oMath>
                  </m:oMathPara>
                </a14:m>
                <a:endParaRPr lang="en-US" sz="280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=1</m:t>
                      </m:r>
                      <m:r>
                        <a:rPr lang="en-US" sz="2800" b="0" i="1" smtClean="0">
                          <a:latin typeface="Cambria Math"/>
                        </a:rPr>
                        <m:t>0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𝑣𝑜𝑙𝑡</m:t>
                      </m:r>
                    </m:oMath>
                  </m:oMathPara>
                </a14:m>
                <a:endParaRPr lang="en-US" sz="280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2 </m:t>
                      </m:r>
                      <m:r>
                        <a:rPr lang="en-US" sz="2800" b="0" i="1" smtClean="0">
                          <a:latin typeface="Cambria Math"/>
                        </a:rPr>
                        <m:t>𝑜h𝑚</m:t>
                      </m:r>
                    </m:oMath>
                  </m:oMathPara>
                </a14:m>
                <a:endParaRPr lang="en-US" sz="2800" b="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4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𝑜h𝑚</m:t>
                      </m:r>
                    </m:oMath>
                  </m:oMathPara>
                </a14:m>
                <a:endParaRPr lang="en-US" sz="280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6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𝑜h𝑚</m:t>
                      </m:r>
                    </m:oMath>
                  </m:oMathPara>
                </a14:m>
                <a:endParaRPr lang="en-US" sz="280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800" b="0" i="0" smtClean="0">
                          <a:latin typeface="Cambria Math"/>
                        </a:rPr>
                        <m:t> ?</m:t>
                      </m:r>
                    </m:oMath>
                  </m:oMathPara>
                </a14:m>
                <a:endParaRPr lang="en-US" sz="2800" dirty="0"/>
              </a:p>
              <a:p>
                <a:pPr>
                  <a:lnSpc>
                    <a:spcPct val="150000"/>
                  </a:lnSpc>
                </a:pPr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76400"/>
                <a:ext cx="2819400" cy="46166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676400"/>
            <a:ext cx="5248531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431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"/>
                <a:cs typeface="Times New Roman" pitchFamily="18" charset="0"/>
              </a:rPr>
              <a:t>Wheatstone Bridge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716899"/>
              </p:ext>
            </p:extLst>
          </p:nvPr>
        </p:nvGraphicFramePr>
        <p:xfrm>
          <a:off x="5181600" y="2133600"/>
          <a:ext cx="3189288" cy="219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CorelDRAW" r:id="rId3" imgW="2886075" imgH="1990725" progId="CorelDRAW.Graphic.9">
                  <p:embed/>
                </p:oleObj>
              </mc:Choice>
              <mc:Fallback>
                <p:oleObj name="CorelDRAW" r:id="rId3" imgW="2886075" imgH="1990725" progId="CorelDRAW.Graphic.9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133600"/>
                        <a:ext cx="3189288" cy="219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609600" y="1894344"/>
            <a:ext cx="4419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"/>
                <a:cs typeface="Times New Roman" pitchFamily="18" charset="0"/>
              </a:rPr>
              <a:t>The Wheatstone bridge consists of four resistive arms forming two voltage dividers and a </a:t>
            </a:r>
            <a:r>
              <a:rPr lang="en-US" sz="2400" dirty="0" smtClean="0">
                <a:latin typeface="Times"/>
                <a:cs typeface="Times New Roman" pitchFamily="18" charset="0"/>
              </a:rPr>
              <a:t>direct </a:t>
            </a:r>
            <a:r>
              <a:rPr lang="en-US" sz="2400" dirty="0">
                <a:latin typeface="Times"/>
                <a:cs typeface="Times New Roman" pitchFamily="18" charset="0"/>
              </a:rPr>
              <a:t>voltage source. The output is taken between the dividers. Frequently, one of the bridge resistors is adjustable.</a:t>
            </a:r>
            <a:endParaRPr lang="en-US" sz="2400" dirty="0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762000" y="4724400"/>
            <a:ext cx="7162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/>
              <a:t>When the bridge is balanced, the output voltage </a:t>
            </a:r>
            <a:r>
              <a:rPr lang="en-US" sz="2400" dirty="0" smtClean="0"/>
              <a:t>is zero, </a:t>
            </a:r>
            <a:r>
              <a:rPr lang="en-US" sz="2400" dirty="0"/>
              <a:t>and the products of resistances in the opposite diagonal arms are </a:t>
            </a:r>
            <a:r>
              <a:rPr lang="en-US" sz="2400" dirty="0" smtClean="0"/>
              <a:t>equal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699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32" name="Rectangle 28"/>
          <p:cNvSpPr>
            <a:spLocks noChangeArrowheads="1"/>
          </p:cNvSpPr>
          <p:nvPr/>
        </p:nvSpPr>
        <p:spPr bwMode="auto">
          <a:xfrm>
            <a:off x="4343400" y="1905000"/>
            <a:ext cx="3962400" cy="2667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1936" name="Object 32"/>
          <p:cNvGraphicFramePr>
            <a:graphicFrameLocks noChangeAspect="1"/>
          </p:cNvGraphicFramePr>
          <p:nvPr/>
        </p:nvGraphicFramePr>
        <p:xfrm>
          <a:off x="4724400" y="2133600"/>
          <a:ext cx="3189288" cy="219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CorelDRAW" r:id="rId4" imgW="2885040" imgH="1989360" progId="CorelDRAW.Graphic.9">
                  <p:embed/>
                </p:oleObj>
              </mc:Choice>
              <mc:Fallback>
                <p:oleObj name="CorelDRAW" r:id="rId4" imgW="2885040" imgH="1989360" progId="CorelDRAW.Graphic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133600"/>
                        <a:ext cx="3189288" cy="219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937" name="Text Box 33"/>
          <p:cNvSpPr txBox="1">
            <a:spLocks noChangeArrowheads="1"/>
          </p:cNvSpPr>
          <p:nvPr/>
        </p:nvSpPr>
        <p:spPr bwMode="auto">
          <a:xfrm>
            <a:off x="533400" y="2221338"/>
            <a:ext cx="3352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/>
              <a:t>What </a:t>
            </a:r>
            <a:r>
              <a:rPr lang="en-US" sz="2400" dirty="0"/>
              <a:t>is the value of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 if the bridge is balanced?</a:t>
            </a:r>
          </a:p>
        </p:txBody>
      </p:sp>
      <p:sp>
        <p:nvSpPr>
          <p:cNvPr id="251938" name="Text Box 34"/>
          <p:cNvSpPr txBox="1">
            <a:spLocks noChangeArrowheads="1"/>
          </p:cNvSpPr>
          <p:nvPr/>
        </p:nvSpPr>
        <p:spPr bwMode="auto">
          <a:xfrm>
            <a:off x="5486400" y="2514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470 </a:t>
            </a:r>
            <a:r>
              <a:rPr lang="en-US" sz="2000" dirty="0">
                <a:latin typeface="Symbol" pitchFamily="18" charset="2"/>
              </a:rPr>
              <a:t>W</a:t>
            </a:r>
          </a:p>
        </p:txBody>
      </p:sp>
      <p:sp>
        <p:nvSpPr>
          <p:cNvPr id="251939" name="Text Box 35"/>
          <p:cNvSpPr txBox="1">
            <a:spLocks noChangeArrowheads="1"/>
          </p:cNvSpPr>
          <p:nvPr/>
        </p:nvSpPr>
        <p:spPr bwMode="auto">
          <a:xfrm>
            <a:off x="7543800" y="24384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330 </a:t>
            </a:r>
            <a:r>
              <a:rPr lang="en-US" sz="2000">
                <a:latin typeface="Symbol" pitchFamily="18" charset="2"/>
              </a:rPr>
              <a:t>W</a:t>
            </a:r>
          </a:p>
        </p:txBody>
      </p:sp>
      <p:sp>
        <p:nvSpPr>
          <p:cNvPr id="251940" name="Text Box 36"/>
          <p:cNvSpPr txBox="1">
            <a:spLocks noChangeArrowheads="1"/>
          </p:cNvSpPr>
          <p:nvPr/>
        </p:nvSpPr>
        <p:spPr bwMode="auto">
          <a:xfrm>
            <a:off x="7315200" y="3657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270 </a:t>
            </a:r>
            <a:r>
              <a:rPr lang="en-US" sz="2000">
                <a:latin typeface="Symbol" pitchFamily="18" charset="2"/>
              </a:rPr>
              <a:t>W</a:t>
            </a:r>
          </a:p>
        </p:txBody>
      </p:sp>
      <p:sp>
        <p:nvSpPr>
          <p:cNvPr id="251941" name="Text Box 37"/>
          <p:cNvSpPr txBox="1">
            <a:spLocks noChangeArrowheads="1"/>
          </p:cNvSpPr>
          <p:nvPr/>
        </p:nvSpPr>
        <p:spPr bwMode="auto">
          <a:xfrm>
            <a:off x="4343400" y="27432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12 V</a:t>
            </a:r>
            <a:endParaRPr lang="en-US" sz="2000">
              <a:latin typeface="Symbol" pitchFamily="18" charset="2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09600" y="228600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Example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32907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11599"/>
              </p:ext>
            </p:extLst>
          </p:nvPr>
        </p:nvGraphicFramePr>
        <p:xfrm>
          <a:off x="4648200" y="2057400"/>
          <a:ext cx="3725862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CorelDRAW" r:id="rId3" imgW="3133725" imgH="1990725" progId="CorelDRAW.Graphic.9">
                  <p:embed/>
                </p:oleObj>
              </mc:Choice>
              <mc:Fallback>
                <p:oleObj name="CorelDRAW" r:id="rId3" imgW="3133725" imgH="1990725" progId="CorelDRAW.Graphic.9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057400"/>
                        <a:ext cx="3725862" cy="236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457200" y="2057400"/>
            <a:ext cx="365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/>
              <a:t>An </a:t>
            </a:r>
            <a:r>
              <a:rPr lang="en-US" sz="2400" dirty="0"/>
              <a:t>unbalanced Wheatstone bridge has the voltages shown. </a:t>
            </a:r>
            <a:r>
              <a:rPr lang="en-US" sz="2400" dirty="0" smtClean="0"/>
              <a:t>What is the </a:t>
            </a:r>
            <a:r>
              <a:rPr lang="en-US" sz="2400" dirty="0"/>
              <a:t>voltage across </a:t>
            </a:r>
            <a:r>
              <a:rPr lang="en-US" sz="2400" i="1" dirty="0"/>
              <a:t>R</a:t>
            </a:r>
            <a:r>
              <a:rPr lang="en-US" sz="2400" baseline="-25000" dirty="0"/>
              <a:t>4</a:t>
            </a:r>
            <a:r>
              <a:rPr lang="en-US" sz="2400" dirty="0"/>
              <a:t> 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26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OPTIONS" val="Medium 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266</Words>
  <Application>Microsoft Office PowerPoint</Application>
  <PresentationFormat>On-screen Show (4:3)</PresentationFormat>
  <Paragraphs>45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CorelDRAW</vt:lpstr>
      <vt:lpstr>Kirchoff Laws</vt:lpstr>
      <vt:lpstr>PowerPoint Presentation</vt:lpstr>
      <vt:lpstr>Example</vt:lpstr>
      <vt:lpstr>PowerPoint Presentation</vt:lpstr>
      <vt:lpstr>Example</vt:lpstr>
      <vt:lpstr>Example</vt:lpstr>
      <vt:lpstr>Wheatstone Bridge </vt:lpstr>
      <vt:lpstr>PowerPoint Presentation</vt:lpstr>
      <vt:lpstr>Example</vt:lpstr>
      <vt:lpstr>Example</vt:lpstr>
      <vt:lpstr>Exercise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</cp:revision>
  <dcterms:created xsi:type="dcterms:W3CDTF">2015-03-17T22:16:43Z</dcterms:created>
  <dcterms:modified xsi:type="dcterms:W3CDTF">2016-03-14T01:39:26Z</dcterms:modified>
</cp:coreProperties>
</file>