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71" r:id="rId4"/>
    <p:sldId id="269" r:id="rId5"/>
    <p:sldId id="270" r:id="rId6"/>
    <p:sldId id="273" r:id="rId7"/>
    <p:sldId id="272" r:id="rId8"/>
    <p:sldId id="274" r:id="rId9"/>
    <p:sldId id="280" r:id="rId10"/>
    <p:sldId id="281" r:id="rId11"/>
    <p:sldId id="282" r:id="rId12"/>
    <p:sldId id="283" r:id="rId13"/>
    <p:sldId id="284" r:id="rId14"/>
    <p:sldId id="285" r:id="rId15"/>
    <p:sldId id="276" r:id="rId16"/>
    <p:sldId id="277" r:id="rId17"/>
    <p:sldId id="278" r:id="rId18"/>
    <p:sldId id="279" r:id="rId19"/>
    <p:sldId id="289" r:id="rId20"/>
    <p:sldId id="286" r:id="rId21"/>
    <p:sldId id="287" r:id="rId22"/>
    <p:sldId id="290" r:id="rId23"/>
    <p:sldId id="29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5104-9459-4269-8D69-4077245207B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4B46-F0A4-49EC-ADB6-3B8D4F85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16F782-E7B2-405B-8951-E62A264BFD6E}" type="slidenum">
              <a:rPr lang="en-US" sz="1200" i="0">
                <a:latin typeface="Times New Roman" pitchFamily="18" charset="0"/>
              </a:rPr>
              <a:pPr/>
              <a:t>2</a:t>
            </a:fld>
            <a:endParaRPr lang="en-US" sz="12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07CDF-0A11-4AEF-88F5-43B8AE52447D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CA225-6DB5-4BDD-9E52-CA425EDCFDB9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B8D56-B36A-428F-BED3-D1D53D99FEDA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E47A7-5187-418E-8696-156884B13155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B1EF-37EF-41A5-A989-8CBC474C167C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7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CFBD9A-5447-4805-A77B-70DA93FF9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967A-C129-495A-8470-C703FB992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EA3C-3214-4DA3-83A9-6975377F20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3395-F3E6-4299-9133-B43F7CF0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 Fields and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Wenny</a:t>
            </a:r>
            <a:r>
              <a:rPr lang="en-US" dirty="0" smtClean="0"/>
              <a:t> </a:t>
            </a:r>
            <a:r>
              <a:rPr lang="en-US" dirty="0" err="1" smtClean="0"/>
              <a:t>Maulina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00025"/>
            <a:ext cx="8229600" cy="842963"/>
          </a:xfrm>
        </p:spPr>
        <p:txBody>
          <a:bodyPr/>
          <a:lstStyle/>
          <a:p>
            <a:pPr algn="l"/>
            <a:r>
              <a:rPr lang="en-US" sz="3200" dirty="0"/>
              <a:t>The direction is given by right-hand rule 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71463" y="1168400"/>
            <a:ext cx="86471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Fingers:</a:t>
            </a:r>
            <a:r>
              <a:rPr lang="en-US" sz="2000"/>
              <a:t> Point in the direction of the field.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Thumb</a:t>
            </a:r>
            <a:r>
              <a:rPr lang="en-US" sz="2000"/>
              <a:t>: Points in the direction of the current flow.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Palm of hand</a:t>
            </a:r>
            <a:r>
              <a:rPr lang="en-US" sz="2000"/>
              <a:t>:  Points in the direction of the force on a positive charge.  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50251" name="Group 75"/>
          <p:cNvGrpSpPr>
            <a:grpSpLocks/>
          </p:cNvGrpSpPr>
          <p:nvPr/>
        </p:nvGrpSpPr>
        <p:grpSpPr bwMode="auto">
          <a:xfrm>
            <a:off x="4962525" y="3332163"/>
            <a:ext cx="2960688" cy="1878012"/>
            <a:chOff x="5970" y="5815"/>
            <a:chExt cx="3000" cy="1666"/>
          </a:xfrm>
        </p:grpSpPr>
        <p:sp>
          <p:nvSpPr>
            <p:cNvPr id="50252" name="Text Box 76"/>
            <p:cNvSpPr txBox="1">
              <a:spLocks noChangeArrowheads="1"/>
            </p:cNvSpPr>
            <p:nvPr/>
          </p:nvSpPr>
          <p:spPr bwMode="auto">
            <a:xfrm>
              <a:off x="8483" y="7087"/>
              <a:ext cx="359" cy="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B</a:t>
              </a:r>
              <a:endParaRPr lang="en-US"/>
            </a:p>
          </p:txBody>
        </p:sp>
        <p:grpSp>
          <p:nvGrpSpPr>
            <p:cNvPr id="50253" name="Group 77"/>
            <p:cNvGrpSpPr>
              <a:grpSpLocks/>
            </p:cNvGrpSpPr>
            <p:nvPr/>
          </p:nvGrpSpPr>
          <p:grpSpPr bwMode="auto">
            <a:xfrm>
              <a:off x="6690" y="6267"/>
              <a:ext cx="1817" cy="906"/>
              <a:chOff x="1114" y="1619"/>
              <a:chExt cx="1973" cy="1199"/>
            </a:xfrm>
          </p:grpSpPr>
          <p:sp>
            <p:nvSpPr>
              <p:cNvPr id="50254" name="Freeform 78"/>
              <p:cNvSpPr>
                <a:spLocks/>
              </p:cNvSpPr>
              <p:nvPr/>
            </p:nvSpPr>
            <p:spPr bwMode="auto">
              <a:xfrm>
                <a:off x="1114" y="1619"/>
                <a:ext cx="1973" cy="1199"/>
              </a:xfrm>
              <a:custGeom>
                <a:avLst/>
                <a:gdLst>
                  <a:gd name="T0" fmla="*/ 789 w 1973"/>
                  <a:gd name="T1" fmla="*/ 112 h 1199"/>
                  <a:gd name="T2" fmla="*/ 948 w 1973"/>
                  <a:gd name="T3" fmla="*/ 117 h 1199"/>
                  <a:gd name="T4" fmla="*/ 991 w 1973"/>
                  <a:gd name="T5" fmla="*/ 133 h 1199"/>
                  <a:gd name="T6" fmla="*/ 1259 w 1973"/>
                  <a:gd name="T7" fmla="*/ 367 h 1199"/>
                  <a:gd name="T8" fmla="*/ 1391 w 1973"/>
                  <a:gd name="T9" fmla="*/ 547 h 1199"/>
                  <a:gd name="T10" fmla="*/ 1583 w 1973"/>
                  <a:gd name="T11" fmla="*/ 625 h 1199"/>
                  <a:gd name="T12" fmla="*/ 1666 w 1973"/>
                  <a:gd name="T13" fmla="*/ 659 h 1199"/>
                  <a:gd name="T14" fmla="*/ 1738 w 1973"/>
                  <a:gd name="T15" fmla="*/ 667 h 1199"/>
                  <a:gd name="T16" fmla="*/ 1815 w 1973"/>
                  <a:gd name="T17" fmla="*/ 674 h 1199"/>
                  <a:gd name="T18" fmla="*/ 1874 w 1973"/>
                  <a:gd name="T19" fmla="*/ 688 h 1199"/>
                  <a:gd name="T20" fmla="*/ 1928 w 1973"/>
                  <a:gd name="T21" fmla="*/ 730 h 1199"/>
                  <a:gd name="T22" fmla="*/ 1929 w 1973"/>
                  <a:gd name="T23" fmla="*/ 785 h 1199"/>
                  <a:gd name="T24" fmla="*/ 1904 w 1973"/>
                  <a:gd name="T25" fmla="*/ 827 h 1199"/>
                  <a:gd name="T26" fmla="*/ 1943 w 1973"/>
                  <a:gd name="T27" fmla="*/ 844 h 1199"/>
                  <a:gd name="T28" fmla="*/ 1973 w 1973"/>
                  <a:gd name="T29" fmla="*/ 896 h 1199"/>
                  <a:gd name="T30" fmla="*/ 1963 w 1973"/>
                  <a:gd name="T31" fmla="*/ 962 h 1199"/>
                  <a:gd name="T32" fmla="*/ 1930 w 1973"/>
                  <a:gd name="T33" fmla="*/ 990 h 1199"/>
                  <a:gd name="T34" fmla="*/ 1912 w 1973"/>
                  <a:gd name="T35" fmla="*/ 1017 h 1199"/>
                  <a:gd name="T36" fmla="*/ 1910 w 1973"/>
                  <a:gd name="T37" fmla="*/ 1059 h 1199"/>
                  <a:gd name="T38" fmla="*/ 1893 w 1973"/>
                  <a:gd name="T39" fmla="*/ 1095 h 1199"/>
                  <a:gd name="T40" fmla="*/ 1863 w 1973"/>
                  <a:gd name="T41" fmla="*/ 1120 h 1199"/>
                  <a:gd name="T42" fmla="*/ 1685 w 1973"/>
                  <a:gd name="T43" fmla="*/ 1118 h 1199"/>
                  <a:gd name="T44" fmla="*/ 1565 w 1973"/>
                  <a:gd name="T45" fmla="*/ 1165 h 1199"/>
                  <a:gd name="T46" fmla="*/ 1502 w 1973"/>
                  <a:gd name="T47" fmla="*/ 1199 h 1199"/>
                  <a:gd name="T48" fmla="*/ 1307 w 1973"/>
                  <a:gd name="T49" fmla="*/ 1160 h 1199"/>
                  <a:gd name="T50" fmla="*/ 929 w 1973"/>
                  <a:gd name="T51" fmla="*/ 1112 h 1199"/>
                  <a:gd name="T52" fmla="*/ 478 w 1973"/>
                  <a:gd name="T53" fmla="*/ 802 h 1199"/>
                  <a:gd name="T54" fmla="*/ 388 w 1973"/>
                  <a:gd name="T55" fmla="*/ 682 h 1199"/>
                  <a:gd name="T56" fmla="*/ 265 w 1973"/>
                  <a:gd name="T57" fmla="*/ 455 h 1199"/>
                  <a:gd name="T58" fmla="*/ 230 w 1973"/>
                  <a:gd name="T59" fmla="*/ 476 h 1199"/>
                  <a:gd name="T60" fmla="*/ 182 w 1973"/>
                  <a:gd name="T61" fmla="*/ 484 h 1199"/>
                  <a:gd name="T62" fmla="*/ 133 w 1973"/>
                  <a:gd name="T63" fmla="*/ 479 h 1199"/>
                  <a:gd name="T64" fmla="*/ 70 w 1973"/>
                  <a:gd name="T65" fmla="*/ 465 h 1199"/>
                  <a:gd name="T66" fmla="*/ 15 w 1973"/>
                  <a:gd name="T67" fmla="*/ 423 h 1199"/>
                  <a:gd name="T68" fmla="*/ 0 w 1973"/>
                  <a:gd name="T69" fmla="*/ 349 h 1199"/>
                  <a:gd name="T70" fmla="*/ 10 w 1973"/>
                  <a:gd name="T71" fmla="*/ 280 h 1199"/>
                  <a:gd name="T72" fmla="*/ 46 w 1973"/>
                  <a:gd name="T73" fmla="*/ 229 h 1199"/>
                  <a:gd name="T74" fmla="*/ 96 w 1973"/>
                  <a:gd name="T75" fmla="*/ 188 h 1199"/>
                  <a:gd name="T76" fmla="*/ 142 w 1973"/>
                  <a:gd name="T77" fmla="*/ 163 h 1199"/>
                  <a:gd name="T78" fmla="*/ 250 w 1973"/>
                  <a:gd name="T79" fmla="*/ 55 h 1199"/>
                  <a:gd name="T80" fmla="*/ 490 w 1973"/>
                  <a:gd name="T81" fmla="*/ 0 h 1199"/>
                  <a:gd name="T82" fmla="*/ 622 w 1973"/>
                  <a:gd name="T83" fmla="*/ 31 h 1199"/>
                  <a:gd name="T84" fmla="*/ 697 w 1973"/>
                  <a:gd name="T85" fmla="*/ 7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3" h="1199">
                    <a:moveTo>
                      <a:pt x="762" y="115"/>
                    </a:moveTo>
                    <a:lnTo>
                      <a:pt x="789" y="112"/>
                    </a:lnTo>
                    <a:lnTo>
                      <a:pt x="925" y="112"/>
                    </a:lnTo>
                    <a:lnTo>
                      <a:pt x="948" y="117"/>
                    </a:lnTo>
                    <a:lnTo>
                      <a:pt x="969" y="123"/>
                    </a:lnTo>
                    <a:lnTo>
                      <a:pt x="991" y="133"/>
                    </a:lnTo>
                    <a:lnTo>
                      <a:pt x="1163" y="259"/>
                    </a:lnTo>
                    <a:lnTo>
                      <a:pt x="1259" y="367"/>
                    </a:lnTo>
                    <a:lnTo>
                      <a:pt x="1313" y="433"/>
                    </a:lnTo>
                    <a:lnTo>
                      <a:pt x="1391" y="547"/>
                    </a:lnTo>
                    <a:lnTo>
                      <a:pt x="1493" y="595"/>
                    </a:lnTo>
                    <a:lnTo>
                      <a:pt x="1583" y="625"/>
                    </a:lnTo>
                    <a:lnTo>
                      <a:pt x="1639" y="648"/>
                    </a:lnTo>
                    <a:lnTo>
                      <a:pt x="1666" y="659"/>
                    </a:lnTo>
                    <a:lnTo>
                      <a:pt x="1691" y="664"/>
                    </a:lnTo>
                    <a:lnTo>
                      <a:pt x="1738" y="667"/>
                    </a:lnTo>
                    <a:lnTo>
                      <a:pt x="1778" y="669"/>
                    </a:lnTo>
                    <a:lnTo>
                      <a:pt x="1815" y="674"/>
                    </a:lnTo>
                    <a:lnTo>
                      <a:pt x="1846" y="681"/>
                    </a:lnTo>
                    <a:lnTo>
                      <a:pt x="1874" y="688"/>
                    </a:lnTo>
                    <a:lnTo>
                      <a:pt x="1908" y="706"/>
                    </a:lnTo>
                    <a:lnTo>
                      <a:pt x="1928" y="730"/>
                    </a:lnTo>
                    <a:lnTo>
                      <a:pt x="1931" y="763"/>
                    </a:lnTo>
                    <a:lnTo>
                      <a:pt x="1929" y="785"/>
                    </a:lnTo>
                    <a:lnTo>
                      <a:pt x="1919" y="810"/>
                    </a:lnTo>
                    <a:lnTo>
                      <a:pt x="1904" y="827"/>
                    </a:lnTo>
                    <a:lnTo>
                      <a:pt x="1925" y="832"/>
                    </a:lnTo>
                    <a:lnTo>
                      <a:pt x="1943" y="844"/>
                    </a:lnTo>
                    <a:lnTo>
                      <a:pt x="1961" y="864"/>
                    </a:lnTo>
                    <a:lnTo>
                      <a:pt x="1973" y="896"/>
                    </a:lnTo>
                    <a:lnTo>
                      <a:pt x="1973" y="933"/>
                    </a:lnTo>
                    <a:lnTo>
                      <a:pt x="1963" y="962"/>
                    </a:lnTo>
                    <a:lnTo>
                      <a:pt x="1946" y="980"/>
                    </a:lnTo>
                    <a:lnTo>
                      <a:pt x="1930" y="990"/>
                    </a:lnTo>
                    <a:lnTo>
                      <a:pt x="1905" y="1000"/>
                    </a:lnTo>
                    <a:lnTo>
                      <a:pt x="1912" y="1017"/>
                    </a:lnTo>
                    <a:lnTo>
                      <a:pt x="1915" y="1038"/>
                    </a:lnTo>
                    <a:lnTo>
                      <a:pt x="1910" y="1059"/>
                    </a:lnTo>
                    <a:lnTo>
                      <a:pt x="1904" y="1076"/>
                    </a:lnTo>
                    <a:lnTo>
                      <a:pt x="1893" y="1095"/>
                    </a:lnTo>
                    <a:lnTo>
                      <a:pt x="1881" y="1108"/>
                    </a:lnTo>
                    <a:lnTo>
                      <a:pt x="1863" y="1120"/>
                    </a:lnTo>
                    <a:lnTo>
                      <a:pt x="1841" y="1124"/>
                    </a:lnTo>
                    <a:lnTo>
                      <a:pt x="1685" y="1118"/>
                    </a:lnTo>
                    <a:lnTo>
                      <a:pt x="1583" y="1130"/>
                    </a:lnTo>
                    <a:lnTo>
                      <a:pt x="1565" y="1165"/>
                    </a:lnTo>
                    <a:lnTo>
                      <a:pt x="1541" y="1190"/>
                    </a:lnTo>
                    <a:lnTo>
                      <a:pt x="1502" y="1199"/>
                    </a:lnTo>
                    <a:lnTo>
                      <a:pt x="1469" y="1195"/>
                    </a:lnTo>
                    <a:lnTo>
                      <a:pt x="1307" y="1160"/>
                    </a:lnTo>
                    <a:lnTo>
                      <a:pt x="1187" y="1142"/>
                    </a:lnTo>
                    <a:lnTo>
                      <a:pt x="929" y="1112"/>
                    </a:lnTo>
                    <a:lnTo>
                      <a:pt x="562" y="902"/>
                    </a:lnTo>
                    <a:lnTo>
                      <a:pt x="478" y="802"/>
                    </a:lnTo>
                    <a:lnTo>
                      <a:pt x="424" y="736"/>
                    </a:lnTo>
                    <a:lnTo>
                      <a:pt x="388" y="682"/>
                    </a:lnTo>
                    <a:lnTo>
                      <a:pt x="328" y="583"/>
                    </a:lnTo>
                    <a:lnTo>
                      <a:pt x="265" y="455"/>
                    </a:lnTo>
                    <a:lnTo>
                      <a:pt x="253" y="466"/>
                    </a:lnTo>
                    <a:lnTo>
                      <a:pt x="230" y="476"/>
                    </a:lnTo>
                    <a:lnTo>
                      <a:pt x="207" y="481"/>
                    </a:lnTo>
                    <a:lnTo>
                      <a:pt x="182" y="484"/>
                    </a:lnTo>
                    <a:lnTo>
                      <a:pt x="156" y="483"/>
                    </a:lnTo>
                    <a:lnTo>
                      <a:pt x="133" y="479"/>
                    </a:lnTo>
                    <a:lnTo>
                      <a:pt x="106" y="473"/>
                    </a:lnTo>
                    <a:lnTo>
                      <a:pt x="70" y="465"/>
                    </a:lnTo>
                    <a:lnTo>
                      <a:pt x="37" y="447"/>
                    </a:lnTo>
                    <a:lnTo>
                      <a:pt x="15" y="423"/>
                    </a:lnTo>
                    <a:lnTo>
                      <a:pt x="3" y="388"/>
                    </a:lnTo>
                    <a:lnTo>
                      <a:pt x="0" y="349"/>
                    </a:lnTo>
                    <a:lnTo>
                      <a:pt x="2" y="310"/>
                    </a:lnTo>
                    <a:lnTo>
                      <a:pt x="10" y="280"/>
                    </a:lnTo>
                    <a:lnTo>
                      <a:pt x="28" y="251"/>
                    </a:lnTo>
                    <a:lnTo>
                      <a:pt x="46" y="229"/>
                    </a:lnTo>
                    <a:lnTo>
                      <a:pt x="67" y="209"/>
                    </a:lnTo>
                    <a:lnTo>
                      <a:pt x="96" y="188"/>
                    </a:lnTo>
                    <a:lnTo>
                      <a:pt x="118" y="175"/>
                    </a:lnTo>
                    <a:lnTo>
                      <a:pt x="142" y="163"/>
                    </a:lnTo>
                    <a:lnTo>
                      <a:pt x="153" y="136"/>
                    </a:lnTo>
                    <a:lnTo>
                      <a:pt x="250" y="55"/>
                    </a:lnTo>
                    <a:lnTo>
                      <a:pt x="370" y="6"/>
                    </a:lnTo>
                    <a:lnTo>
                      <a:pt x="490" y="0"/>
                    </a:lnTo>
                    <a:lnTo>
                      <a:pt x="574" y="15"/>
                    </a:lnTo>
                    <a:lnTo>
                      <a:pt x="622" y="31"/>
                    </a:lnTo>
                    <a:lnTo>
                      <a:pt x="656" y="47"/>
                    </a:lnTo>
                    <a:lnTo>
                      <a:pt x="697" y="70"/>
                    </a:lnTo>
                    <a:lnTo>
                      <a:pt x="762" y="11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F9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5" name="Freeform 79"/>
              <p:cNvSpPr>
                <a:spLocks/>
              </p:cNvSpPr>
              <p:nvPr/>
            </p:nvSpPr>
            <p:spPr bwMode="auto">
              <a:xfrm>
                <a:off x="1736" y="2382"/>
                <a:ext cx="964" cy="418"/>
              </a:xfrm>
              <a:custGeom>
                <a:avLst/>
                <a:gdLst>
                  <a:gd name="T0" fmla="*/ 931 w 964"/>
                  <a:gd name="T1" fmla="*/ 418 h 418"/>
                  <a:gd name="T2" fmla="*/ 955 w 964"/>
                  <a:gd name="T3" fmla="*/ 382 h 418"/>
                  <a:gd name="T4" fmla="*/ 964 w 964"/>
                  <a:gd name="T5" fmla="*/ 343 h 418"/>
                  <a:gd name="T6" fmla="*/ 955 w 964"/>
                  <a:gd name="T7" fmla="*/ 301 h 418"/>
                  <a:gd name="T8" fmla="*/ 925 w 964"/>
                  <a:gd name="T9" fmla="*/ 262 h 418"/>
                  <a:gd name="T10" fmla="*/ 892 w 964"/>
                  <a:gd name="T11" fmla="*/ 241 h 418"/>
                  <a:gd name="T12" fmla="*/ 850 w 964"/>
                  <a:gd name="T13" fmla="*/ 226 h 418"/>
                  <a:gd name="T14" fmla="*/ 805 w 964"/>
                  <a:gd name="T15" fmla="*/ 217 h 418"/>
                  <a:gd name="T16" fmla="*/ 754 w 964"/>
                  <a:gd name="T17" fmla="*/ 208 h 418"/>
                  <a:gd name="T18" fmla="*/ 700 w 964"/>
                  <a:gd name="T19" fmla="*/ 208 h 418"/>
                  <a:gd name="T20" fmla="*/ 643 w 964"/>
                  <a:gd name="T21" fmla="*/ 199 h 418"/>
                  <a:gd name="T22" fmla="*/ 616 w 964"/>
                  <a:gd name="T23" fmla="*/ 172 h 418"/>
                  <a:gd name="T24" fmla="*/ 559 w 964"/>
                  <a:gd name="T25" fmla="*/ 142 h 418"/>
                  <a:gd name="T26" fmla="*/ 496 w 964"/>
                  <a:gd name="T27" fmla="*/ 127 h 418"/>
                  <a:gd name="T28" fmla="*/ 436 w 964"/>
                  <a:gd name="T29" fmla="*/ 121 h 418"/>
                  <a:gd name="T30" fmla="*/ 394 w 964"/>
                  <a:gd name="T31" fmla="*/ 85 h 418"/>
                  <a:gd name="T32" fmla="*/ 352 w 964"/>
                  <a:gd name="T33" fmla="*/ 55 h 418"/>
                  <a:gd name="T34" fmla="*/ 298 w 964"/>
                  <a:gd name="T35" fmla="*/ 24 h 418"/>
                  <a:gd name="T36" fmla="*/ 241 w 964"/>
                  <a:gd name="T37" fmla="*/ 6 h 418"/>
                  <a:gd name="T38" fmla="*/ 177 w 964"/>
                  <a:gd name="T39" fmla="*/ 0 h 418"/>
                  <a:gd name="T40" fmla="*/ 123 w 964"/>
                  <a:gd name="T41" fmla="*/ 3 h 418"/>
                  <a:gd name="T42" fmla="*/ 54 w 964"/>
                  <a:gd name="T43" fmla="*/ 14 h 418"/>
                  <a:gd name="T44" fmla="*/ 0 w 964"/>
                  <a:gd name="T45" fmla="*/ 4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4" h="418">
                    <a:moveTo>
                      <a:pt x="931" y="418"/>
                    </a:moveTo>
                    <a:lnTo>
                      <a:pt x="955" y="382"/>
                    </a:lnTo>
                    <a:lnTo>
                      <a:pt x="964" y="343"/>
                    </a:lnTo>
                    <a:lnTo>
                      <a:pt x="955" y="301"/>
                    </a:lnTo>
                    <a:lnTo>
                      <a:pt x="925" y="262"/>
                    </a:lnTo>
                    <a:lnTo>
                      <a:pt x="892" y="241"/>
                    </a:lnTo>
                    <a:lnTo>
                      <a:pt x="850" y="226"/>
                    </a:lnTo>
                    <a:lnTo>
                      <a:pt x="805" y="217"/>
                    </a:lnTo>
                    <a:lnTo>
                      <a:pt x="754" y="208"/>
                    </a:lnTo>
                    <a:lnTo>
                      <a:pt x="700" y="208"/>
                    </a:lnTo>
                    <a:lnTo>
                      <a:pt x="643" y="199"/>
                    </a:lnTo>
                    <a:lnTo>
                      <a:pt x="616" y="172"/>
                    </a:lnTo>
                    <a:lnTo>
                      <a:pt x="559" y="142"/>
                    </a:lnTo>
                    <a:lnTo>
                      <a:pt x="496" y="127"/>
                    </a:lnTo>
                    <a:lnTo>
                      <a:pt x="436" y="121"/>
                    </a:lnTo>
                    <a:lnTo>
                      <a:pt x="394" y="85"/>
                    </a:lnTo>
                    <a:lnTo>
                      <a:pt x="352" y="55"/>
                    </a:lnTo>
                    <a:lnTo>
                      <a:pt x="298" y="24"/>
                    </a:lnTo>
                    <a:lnTo>
                      <a:pt x="241" y="6"/>
                    </a:lnTo>
                    <a:lnTo>
                      <a:pt x="177" y="0"/>
                    </a:lnTo>
                    <a:lnTo>
                      <a:pt x="123" y="3"/>
                    </a:lnTo>
                    <a:lnTo>
                      <a:pt x="54" y="1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6" name="Freeform 80"/>
              <p:cNvSpPr>
                <a:spLocks/>
              </p:cNvSpPr>
              <p:nvPr/>
            </p:nvSpPr>
            <p:spPr bwMode="auto">
              <a:xfrm>
                <a:off x="2142" y="2415"/>
                <a:ext cx="876" cy="202"/>
              </a:xfrm>
              <a:custGeom>
                <a:avLst/>
                <a:gdLst>
                  <a:gd name="T0" fmla="*/ 876 w 876"/>
                  <a:gd name="T1" fmla="*/ 202 h 202"/>
                  <a:gd name="T2" fmla="*/ 855 w 876"/>
                  <a:gd name="T3" fmla="*/ 178 h 202"/>
                  <a:gd name="T4" fmla="*/ 822 w 876"/>
                  <a:gd name="T5" fmla="*/ 157 h 202"/>
                  <a:gd name="T6" fmla="*/ 789 w 876"/>
                  <a:gd name="T7" fmla="*/ 148 h 202"/>
                  <a:gd name="T8" fmla="*/ 747 w 876"/>
                  <a:gd name="T9" fmla="*/ 139 h 202"/>
                  <a:gd name="T10" fmla="*/ 705 w 876"/>
                  <a:gd name="T11" fmla="*/ 136 h 202"/>
                  <a:gd name="T12" fmla="*/ 654 w 876"/>
                  <a:gd name="T13" fmla="*/ 136 h 202"/>
                  <a:gd name="T14" fmla="*/ 606 w 876"/>
                  <a:gd name="T15" fmla="*/ 142 h 202"/>
                  <a:gd name="T16" fmla="*/ 558 w 876"/>
                  <a:gd name="T17" fmla="*/ 127 h 202"/>
                  <a:gd name="T18" fmla="*/ 507 w 876"/>
                  <a:gd name="T19" fmla="*/ 112 h 202"/>
                  <a:gd name="T20" fmla="*/ 456 w 876"/>
                  <a:gd name="T21" fmla="*/ 100 h 202"/>
                  <a:gd name="T22" fmla="*/ 408 w 876"/>
                  <a:gd name="T23" fmla="*/ 94 h 202"/>
                  <a:gd name="T24" fmla="*/ 363 w 876"/>
                  <a:gd name="T25" fmla="*/ 88 h 202"/>
                  <a:gd name="T26" fmla="*/ 330 w 876"/>
                  <a:gd name="T27" fmla="*/ 67 h 202"/>
                  <a:gd name="T28" fmla="*/ 291 w 876"/>
                  <a:gd name="T29" fmla="*/ 43 h 202"/>
                  <a:gd name="T30" fmla="*/ 252 w 876"/>
                  <a:gd name="T31" fmla="*/ 22 h 202"/>
                  <a:gd name="T32" fmla="*/ 210 w 876"/>
                  <a:gd name="T33" fmla="*/ 6 h 202"/>
                  <a:gd name="T34" fmla="*/ 165 w 876"/>
                  <a:gd name="T35" fmla="*/ 0 h 202"/>
                  <a:gd name="T36" fmla="*/ 123 w 876"/>
                  <a:gd name="T37" fmla="*/ 0 h 202"/>
                  <a:gd name="T38" fmla="*/ 75 w 876"/>
                  <a:gd name="T39" fmla="*/ 12 h 202"/>
                  <a:gd name="T40" fmla="*/ 48 w 876"/>
                  <a:gd name="T41" fmla="*/ 30 h 202"/>
                  <a:gd name="T42" fmla="*/ 21 w 876"/>
                  <a:gd name="T43" fmla="*/ 47 h 202"/>
                  <a:gd name="T44" fmla="*/ 0 w 876"/>
                  <a:gd name="T45" fmla="*/ 6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6" h="202">
                    <a:moveTo>
                      <a:pt x="876" y="202"/>
                    </a:moveTo>
                    <a:lnTo>
                      <a:pt x="855" y="178"/>
                    </a:lnTo>
                    <a:lnTo>
                      <a:pt x="822" y="157"/>
                    </a:lnTo>
                    <a:lnTo>
                      <a:pt x="789" y="148"/>
                    </a:lnTo>
                    <a:lnTo>
                      <a:pt x="747" y="139"/>
                    </a:lnTo>
                    <a:lnTo>
                      <a:pt x="705" y="136"/>
                    </a:lnTo>
                    <a:lnTo>
                      <a:pt x="654" y="136"/>
                    </a:lnTo>
                    <a:lnTo>
                      <a:pt x="606" y="142"/>
                    </a:lnTo>
                    <a:lnTo>
                      <a:pt x="558" y="127"/>
                    </a:lnTo>
                    <a:lnTo>
                      <a:pt x="507" y="112"/>
                    </a:lnTo>
                    <a:lnTo>
                      <a:pt x="456" y="100"/>
                    </a:lnTo>
                    <a:lnTo>
                      <a:pt x="408" y="94"/>
                    </a:lnTo>
                    <a:lnTo>
                      <a:pt x="363" y="88"/>
                    </a:lnTo>
                    <a:lnTo>
                      <a:pt x="330" y="67"/>
                    </a:lnTo>
                    <a:lnTo>
                      <a:pt x="291" y="43"/>
                    </a:lnTo>
                    <a:lnTo>
                      <a:pt x="252" y="22"/>
                    </a:lnTo>
                    <a:lnTo>
                      <a:pt x="210" y="6"/>
                    </a:lnTo>
                    <a:lnTo>
                      <a:pt x="165" y="0"/>
                    </a:lnTo>
                    <a:lnTo>
                      <a:pt x="123" y="0"/>
                    </a:lnTo>
                    <a:lnTo>
                      <a:pt x="75" y="12"/>
                    </a:lnTo>
                    <a:lnTo>
                      <a:pt x="48" y="30"/>
                    </a:lnTo>
                    <a:lnTo>
                      <a:pt x="21" y="47"/>
                    </a:lnTo>
                    <a:lnTo>
                      <a:pt x="0" y="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7" name="Freeform 81"/>
              <p:cNvSpPr>
                <a:spLocks/>
              </p:cNvSpPr>
              <p:nvPr/>
            </p:nvSpPr>
            <p:spPr bwMode="auto">
              <a:xfrm>
                <a:off x="2292" y="2338"/>
                <a:ext cx="726" cy="108"/>
              </a:xfrm>
              <a:custGeom>
                <a:avLst/>
                <a:gdLst>
                  <a:gd name="T0" fmla="*/ 726 w 726"/>
                  <a:gd name="T1" fmla="*/ 108 h 108"/>
                  <a:gd name="T2" fmla="*/ 684 w 726"/>
                  <a:gd name="T3" fmla="*/ 99 h 108"/>
                  <a:gd name="T4" fmla="*/ 642 w 726"/>
                  <a:gd name="T5" fmla="*/ 96 h 108"/>
                  <a:gd name="T6" fmla="*/ 585 w 726"/>
                  <a:gd name="T7" fmla="*/ 96 h 108"/>
                  <a:gd name="T8" fmla="*/ 534 w 726"/>
                  <a:gd name="T9" fmla="*/ 96 h 108"/>
                  <a:gd name="T10" fmla="*/ 474 w 726"/>
                  <a:gd name="T11" fmla="*/ 80 h 108"/>
                  <a:gd name="T12" fmla="*/ 408 w 726"/>
                  <a:gd name="T13" fmla="*/ 74 h 108"/>
                  <a:gd name="T14" fmla="*/ 354 w 726"/>
                  <a:gd name="T15" fmla="*/ 75 h 108"/>
                  <a:gd name="T16" fmla="*/ 297 w 726"/>
                  <a:gd name="T17" fmla="*/ 54 h 108"/>
                  <a:gd name="T18" fmla="*/ 243 w 726"/>
                  <a:gd name="T19" fmla="*/ 24 h 108"/>
                  <a:gd name="T20" fmla="*/ 180 w 726"/>
                  <a:gd name="T21" fmla="*/ 9 h 108"/>
                  <a:gd name="T22" fmla="*/ 138 w 726"/>
                  <a:gd name="T23" fmla="*/ 0 h 108"/>
                  <a:gd name="T24" fmla="*/ 96 w 726"/>
                  <a:gd name="T25" fmla="*/ 0 h 108"/>
                  <a:gd name="T26" fmla="*/ 48 w 726"/>
                  <a:gd name="T27" fmla="*/ 6 h 108"/>
                  <a:gd name="T28" fmla="*/ 0 w 726"/>
                  <a:gd name="T29" fmla="*/ 2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6" h="108">
                    <a:moveTo>
                      <a:pt x="726" y="108"/>
                    </a:moveTo>
                    <a:lnTo>
                      <a:pt x="684" y="99"/>
                    </a:lnTo>
                    <a:lnTo>
                      <a:pt x="642" y="96"/>
                    </a:lnTo>
                    <a:lnTo>
                      <a:pt x="585" y="96"/>
                    </a:lnTo>
                    <a:lnTo>
                      <a:pt x="534" y="96"/>
                    </a:lnTo>
                    <a:lnTo>
                      <a:pt x="474" y="80"/>
                    </a:lnTo>
                    <a:lnTo>
                      <a:pt x="408" y="74"/>
                    </a:lnTo>
                    <a:lnTo>
                      <a:pt x="354" y="75"/>
                    </a:lnTo>
                    <a:lnTo>
                      <a:pt x="297" y="54"/>
                    </a:lnTo>
                    <a:lnTo>
                      <a:pt x="243" y="24"/>
                    </a:lnTo>
                    <a:lnTo>
                      <a:pt x="180" y="9"/>
                    </a:lnTo>
                    <a:lnTo>
                      <a:pt x="138" y="0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8" name="Freeform 82"/>
              <p:cNvSpPr>
                <a:spLocks/>
              </p:cNvSpPr>
              <p:nvPr/>
            </p:nvSpPr>
            <p:spPr bwMode="auto">
              <a:xfrm>
                <a:off x="1331" y="1775"/>
                <a:ext cx="126" cy="169"/>
              </a:xfrm>
              <a:custGeom>
                <a:avLst/>
                <a:gdLst>
                  <a:gd name="T0" fmla="*/ 0 w 126"/>
                  <a:gd name="T1" fmla="*/ 0 h 169"/>
                  <a:gd name="T2" fmla="*/ 27 w 126"/>
                  <a:gd name="T3" fmla="*/ 2 h 169"/>
                  <a:gd name="T4" fmla="*/ 49 w 126"/>
                  <a:gd name="T5" fmla="*/ 5 h 169"/>
                  <a:gd name="T6" fmla="*/ 74 w 126"/>
                  <a:gd name="T7" fmla="*/ 15 h 169"/>
                  <a:gd name="T8" fmla="*/ 96 w 126"/>
                  <a:gd name="T9" fmla="*/ 32 h 169"/>
                  <a:gd name="T10" fmla="*/ 117 w 126"/>
                  <a:gd name="T11" fmla="*/ 55 h 169"/>
                  <a:gd name="T12" fmla="*/ 126 w 126"/>
                  <a:gd name="T13" fmla="*/ 90 h 169"/>
                  <a:gd name="T14" fmla="*/ 126 w 126"/>
                  <a:gd name="T15" fmla="*/ 126 h 169"/>
                  <a:gd name="T16" fmla="*/ 123 w 126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169">
                    <a:moveTo>
                      <a:pt x="0" y="0"/>
                    </a:moveTo>
                    <a:lnTo>
                      <a:pt x="27" y="2"/>
                    </a:lnTo>
                    <a:lnTo>
                      <a:pt x="49" y="5"/>
                    </a:lnTo>
                    <a:lnTo>
                      <a:pt x="74" y="15"/>
                    </a:lnTo>
                    <a:lnTo>
                      <a:pt x="96" y="32"/>
                    </a:lnTo>
                    <a:lnTo>
                      <a:pt x="117" y="55"/>
                    </a:lnTo>
                    <a:lnTo>
                      <a:pt x="126" y="90"/>
                    </a:lnTo>
                    <a:lnTo>
                      <a:pt x="126" y="126"/>
                    </a:lnTo>
                    <a:lnTo>
                      <a:pt x="123" y="16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9" name="Freeform 83"/>
              <p:cNvSpPr>
                <a:spLocks/>
              </p:cNvSpPr>
              <p:nvPr/>
            </p:nvSpPr>
            <p:spPr bwMode="auto">
              <a:xfrm>
                <a:off x="1390" y="1827"/>
                <a:ext cx="87" cy="239"/>
              </a:xfrm>
              <a:custGeom>
                <a:avLst/>
                <a:gdLst>
                  <a:gd name="T0" fmla="*/ 87 w 87"/>
                  <a:gd name="T1" fmla="*/ 0 h 239"/>
                  <a:gd name="T2" fmla="*/ 81 w 87"/>
                  <a:gd name="T3" fmla="*/ 54 h 239"/>
                  <a:gd name="T4" fmla="*/ 72 w 87"/>
                  <a:gd name="T5" fmla="*/ 110 h 239"/>
                  <a:gd name="T6" fmla="*/ 63 w 87"/>
                  <a:gd name="T7" fmla="*/ 149 h 239"/>
                  <a:gd name="T8" fmla="*/ 51 w 87"/>
                  <a:gd name="T9" fmla="*/ 180 h 239"/>
                  <a:gd name="T10" fmla="*/ 37 w 87"/>
                  <a:gd name="T11" fmla="*/ 200 h 239"/>
                  <a:gd name="T12" fmla="*/ 22 w 87"/>
                  <a:gd name="T13" fmla="*/ 219 h 239"/>
                  <a:gd name="T14" fmla="*/ 0 w 87"/>
                  <a:gd name="T1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9">
                    <a:moveTo>
                      <a:pt x="87" y="0"/>
                    </a:moveTo>
                    <a:lnTo>
                      <a:pt x="81" y="54"/>
                    </a:lnTo>
                    <a:lnTo>
                      <a:pt x="72" y="110"/>
                    </a:lnTo>
                    <a:lnTo>
                      <a:pt x="63" y="149"/>
                    </a:lnTo>
                    <a:lnTo>
                      <a:pt x="51" y="180"/>
                    </a:lnTo>
                    <a:lnTo>
                      <a:pt x="37" y="200"/>
                    </a:lnTo>
                    <a:lnTo>
                      <a:pt x="22" y="219"/>
                    </a:lnTo>
                    <a:lnTo>
                      <a:pt x="0" y="23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0" name="Freeform 84"/>
              <p:cNvSpPr>
                <a:spLocks/>
              </p:cNvSpPr>
              <p:nvPr/>
            </p:nvSpPr>
            <p:spPr bwMode="auto">
              <a:xfrm>
                <a:off x="1424" y="2023"/>
                <a:ext cx="138" cy="33"/>
              </a:xfrm>
              <a:custGeom>
                <a:avLst/>
                <a:gdLst>
                  <a:gd name="T0" fmla="*/ 0 w 138"/>
                  <a:gd name="T1" fmla="*/ 4 h 33"/>
                  <a:gd name="T2" fmla="*/ 32 w 138"/>
                  <a:gd name="T3" fmla="*/ 0 h 33"/>
                  <a:gd name="T4" fmla="*/ 64 w 138"/>
                  <a:gd name="T5" fmla="*/ 3 h 33"/>
                  <a:gd name="T6" fmla="*/ 96 w 138"/>
                  <a:gd name="T7" fmla="*/ 12 h 33"/>
                  <a:gd name="T8" fmla="*/ 138 w 13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3">
                    <a:moveTo>
                      <a:pt x="0" y="4"/>
                    </a:moveTo>
                    <a:lnTo>
                      <a:pt x="32" y="0"/>
                    </a:lnTo>
                    <a:lnTo>
                      <a:pt x="64" y="3"/>
                    </a:lnTo>
                    <a:lnTo>
                      <a:pt x="96" y="12"/>
                    </a:lnTo>
                    <a:lnTo>
                      <a:pt x="138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1" name="Freeform 85"/>
              <p:cNvSpPr>
                <a:spLocks/>
              </p:cNvSpPr>
              <p:nvPr/>
            </p:nvSpPr>
            <p:spPr bwMode="auto">
              <a:xfrm>
                <a:off x="1393" y="2054"/>
                <a:ext cx="163" cy="45"/>
              </a:xfrm>
              <a:custGeom>
                <a:avLst/>
                <a:gdLst>
                  <a:gd name="T0" fmla="*/ 0 w 163"/>
                  <a:gd name="T1" fmla="*/ 13 h 45"/>
                  <a:gd name="T2" fmla="*/ 34 w 163"/>
                  <a:gd name="T3" fmla="*/ 4 h 45"/>
                  <a:gd name="T4" fmla="*/ 54 w 163"/>
                  <a:gd name="T5" fmla="*/ 0 h 45"/>
                  <a:gd name="T6" fmla="*/ 82 w 163"/>
                  <a:gd name="T7" fmla="*/ 1 h 45"/>
                  <a:gd name="T8" fmla="*/ 112 w 163"/>
                  <a:gd name="T9" fmla="*/ 11 h 45"/>
                  <a:gd name="T10" fmla="*/ 141 w 163"/>
                  <a:gd name="T11" fmla="*/ 27 h 45"/>
                  <a:gd name="T12" fmla="*/ 163 w 163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45">
                    <a:moveTo>
                      <a:pt x="0" y="13"/>
                    </a:moveTo>
                    <a:lnTo>
                      <a:pt x="34" y="4"/>
                    </a:lnTo>
                    <a:lnTo>
                      <a:pt x="54" y="0"/>
                    </a:lnTo>
                    <a:lnTo>
                      <a:pt x="82" y="1"/>
                    </a:lnTo>
                    <a:lnTo>
                      <a:pt x="112" y="11"/>
                    </a:lnTo>
                    <a:lnTo>
                      <a:pt x="141" y="27"/>
                    </a:lnTo>
                    <a:lnTo>
                      <a:pt x="163" y="4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2" name="Freeform 86"/>
              <p:cNvSpPr>
                <a:spLocks/>
              </p:cNvSpPr>
              <p:nvPr/>
            </p:nvSpPr>
            <p:spPr bwMode="auto">
              <a:xfrm>
                <a:off x="1862" y="1734"/>
                <a:ext cx="64" cy="354"/>
              </a:xfrm>
              <a:custGeom>
                <a:avLst/>
                <a:gdLst>
                  <a:gd name="T0" fmla="*/ 15 w 64"/>
                  <a:gd name="T1" fmla="*/ 0 h 354"/>
                  <a:gd name="T2" fmla="*/ 29 w 64"/>
                  <a:gd name="T3" fmla="*/ 24 h 354"/>
                  <a:gd name="T4" fmla="*/ 44 w 64"/>
                  <a:gd name="T5" fmla="*/ 56 h 354"/>
                  <a:gd name="T6" fmla="*/ 57 w 64"/>
                  <a:gd name="T7" fmla="*/ 93 h 354"/>
                  <a:gd name="T8" fmla="*/ 64 w 64"/>
                  <a:gd name="T9" fmla="*/ 129 h 354"/>
                  <a:gd name="T10" fmla="*/ 64 w 64"/>
                  <a:gd name="T11" fmla="*/ 172 h 354"/>
                  <a:gd name="T12" fmla="*/ 60 w 64"/>
                  <a:gd name="T13" fmla="*/ 210 h 354"/>
                  <a:gd name="T14" fmla="*/ 52 w 64"/>
                  <a:gd name="T15" fmla="*/ 251 h 354"/>
                  <a:gd name="T16" fmla="*/ 37 w 64"/>
                  <a:gd name="T17" fmla="*/ 289 h 354"/>
                  <a:gd name="T18" fmla="*/ 20 w 64"/>
                  <a:gd name="T19" fmla="*/ 322 h 354"/>
                  <a:gd name="T20" fmla="*/ 0 w 64"/>
                  <a:gd name="T21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354">
                    <a:moveTo>
                      <a:pt x="15" y="0"/>
                    </a:moveTo>
                    <a:lnTo>
                      <a:pt x="29" y="24"/>
                    </a:lnTo>
                    <a:lnTo>
                      <a:pt x="44" y="56"/>
                    </a:lnTo>
                    <a:lnTo>
                      <a:pt x="57" y="93"/>
                    </a:lnTo>
                    <a:lnTo>
                      <a:pt x="64" y="129"/>
                    </a:lnTo>
                    <a:lnTo>
                      <a:pt x="64" y="172"/>
                    </a:lnTo>
                    <a:lnTo>
                      <a:pt x="60" y="210"/>
                    </a:lnTo>
                    <a:lnTo>
                      <a:pt x="52" y="251"/>
                    </a:lnTo>
                    <a:lnTo>
                      <a:pt x="37" y="289"/>
                    </a:lnTo>
                    <a:lnTo>
                      <a:pt x="20" y="322"/>
                    </a:lnTo>
                    <a:lnTo>
                      <a:pt x="0" y="3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3" name="Freeform 87"/>
              <p:cNvSpPr>
                <a:spLocks/>
              </p:cNvSpPr>
              <p:nvPr/>
            </p:nvSpPr>
            <p:spPr bwMode="auto">
              <a:xfrm>
                <a:off x="1556" y="2166"/>
                <a:ext cx="210" cy="78"/>
              </a:xfrm>
              <a:custGeom>
                <a:avLst/>
                <a:gdLst>
                  <a:gd name="T0" fmla="*/ 0 w 210"/>
                  <a:gd name="T1" fmla="*/ 78 h 78"/>
                  <a:gd name="T2" fmla="*/ 36 w 210"/>
                  <a:gd name="T3" fmla="*/ 54 h 78"/>
                  <a:gd name="T4" fmla="*/ 72 w 210"/>
                  <a:gd name="T5" fmla="*/ 36 h 78"/>
                  <a:gd name="T6" fmla="*/ 102 w 210"/>
                  <a:gd name="T7" fmla="*/ 24 h 78"/>
                  <a:gd name="T8" fmla="*/ 138 w 210"/>
                  <a:gd name="T9" fmla="*/ 12 h 78"/>
                  <a:gd name="T10" fmla="*/ 180 w 210"/>
                  <a:gd name="T11" fmla="*/ 6 h 78"/>
                  <a:gd name="T12" fmla="*/ 210 w 210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78">
                    <a:moveTo>
                      <a:pt x="0" y="78"/>
                    </a:moveTo>
                    <a:lnTo>
                      <a:pt x="36" y="54"/>
                    </a:lnTo>
                    <a:lnTo>
                      <a:pt x="72" y="36"/>
                    </a:lnTo>
                    <a:lnTo>
                      <a:pt x="102" y="24"/>
                    </a:lnTo>
                    <a:lnTo>
                      <a:pt x="138" y="12"/>
                    </a:lnTo>
                    <a:lnTo>
                      <a:pt x="180" y="6"/>
                    </a:lnTo>
                    <a:lnTo>
                      <a:pt x="2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4" name="Freeform 88"/>
              <p:cNvSpPr>
                <a:spLocks/>
              </p:cNvSpPr>
              <p:nvPr/>
            </p:nvSpPr>
            <p:spPr bwMode="auto">
              <a:xfrm>
                <a:off x="1844" y="1932"/>
                <a:ext cx="337" cy="222"/>
              </a:xfrm>
              <a:custGeom>
                <a:avLst/>
                <a:gdLst>
                  <a:gd name="T0" fmla="*/ 0 w 337"/>
                  <a:gd name="T1" fmla="*/ 222 h 222"/>
                  <a:gd name="T2" fmla="*/ 36 w 337"/>
                  <a:gd name="T3" fmla="*/ 222 h 222"/>
                  <a:gd name="T4" fmla="*/ 90 w 337"/>
                  <a:gd name="T5" fmla="*/ 210 h 222"/>
                  <a:gd name="T6" fmla="*/ 139 w 337"/>
                  <a:gd name="T7" fmla="*/ 192 h 222"/>
                  <a:gd name="T8" fmla="*/ 181 w 337"/>
                  <a:gd name="T9" fmla="*/ 174 h 222"/>
                  <a:gd name="T10" fmla="*/ 223 w 337"/>
                  <a:gd name="T11" fmla="*/ 144 h 222"/>
                  <a:gd name="T12" fmla="*/ 271 w 337"/>
                  <a:gd name="T13" fmla="*/ 108 h 222"/>
                  <a:gd name="T14" fmla="*/ 289 w 337"/>
                  <a:gd name="T15" fmla="*/ 72 h 222"/>
                  <a:gd name="T16" fmla="*/ 337 w 337"/>
                  <a:gd name="T1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222">
                    <a:moveTo>
                      <a:pt x="0" y="222"/>
                    </a:moveTo>
                    <a:lnTo>
                      <a:pt x="36" y="222"/>
                    </a:lnTo>
                    <a:lnTo>
                      <a:pt x="90" y="210"/>
                    </a:lnTo>
                    <a:lnTo>
                      <a:pt x="139" y="192"/>
                    </a:lnTo>
                    <a:lnTo>
                      <a:pt x="181" y="174"/>
                    </a:lnTo>
                    <a:lnTo>
                      <a:pt x="223" y="144"/>
                    </a:lnTo>
                    <a:lnTo>
                      <a:pt x="271" y="108"/>
                    </a:lnTo>
                    <a:lnTo>
                      <a:pt x="289" y="72"/>
                    </a:lnTo>
                    <a:lnTo>
                      <a:pt x="33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5" name="Freeform 89"/>
              <p:cNvSpPr>
                <a:spLocks/>
              </p:cNvSpPr>
              <p:nvPr/>
            </p:nvSpPr>
            <p:spPr bwMode="auto">
              <a:xfrm>
                <a:off x="1971" y="2100"/>
                <a:ext cx="156" cy="36"/>
              </a:xfrm>
              <a:custGeom>
                <a:avLst/>
                <a:gdLst>
                  <a:gd name="T0" fmla="*/ 0 w 156"/>
                  <a:gd name="T1" fmla="*/ 36 h 36"/>
                  <a:gd name="T2" fmla="*/ 66 w 156"/>
                  <a:gd name="T3" fmla="*/ 24 h 36"/>
                  <a:gd name="T4" fmla="*/ 120 w 156"/>
                  <a:gd name="T5" fmla="*/ 12 h 36"/>
                  <a:gd name="T6" fmla="*/ 156 w 15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36">
                    <a:moveTo>
                      <a:pt x="0" y="36"/>
                    </a:moveTo>
                    <a:lnTo>
                      <a:pt x="66" y="24"/>
                    </a:lnTo>
                    <a:lnTo>
                      <a:pt x="120" y="1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6" name="Freeform 90"/>
              <p:cNvSpPr>
                <a:spLocks/>
              </p:cNvSpPr>
              <p:nvPr/>
            </p:nvSpPr>
            <p:spPr bwMode="auto">
              <a:xfrm>
                <a:off x="1898" y="2076"/>
                <a:ext cx="469" cy="204"/>
              </a:xfrm>
              <a:custGeom>
                <a:avLst/>
                <a:gdLst>
                  <a:gd name="T0" fmla="*/ 0 w 469"/>
                  <a:gd name="T1" fmla="*/ 204 h 204"/>
                  <a:gd name="T2" fmla="*/ 48 w 469"/>
                  <a:gd name="T3" fmla="*/ 174 h 204"/>
                  <a:gd name="T4" fmla="*/ 103 w 469"/>
                  <a:gd name="T5" fmla="*/ 150 h 204"/>
                  <a:gd name="T6" fmla="*/ 151 w 469"/>
                  <a:gd name="T7" fmla="*/ 132 h 204"/>
                  <a:gd name="T8" fmla="*/ 217 w 469"/>
                  <a:gd name="T9" fmla="*/ 108 h 204"/>
                  <a:gd name="T10" fmla="*/ 271 w 469"/>
                  <a:gd name="T11" fmla="*/ 78 h 204"/>
                  <a:gd name="T12" fmla="*/ 283 w 469"/>
                  <a:gd name="T13" fmla="*/ 78 h 204"/>
                  <a:gd name="T14" fmla="*/ 355 w 469"/>
                  <a:gd name="T15" fmla="*/ 30 h 204"/>
                  <a:gd name="T16" fmla="*/ 415 w 469"/>
                  <a:gd name="T17" fmla="*/ 12 h 204"/>
                  <a:gd name="T18" fmla="*/ 469 w 469"/>
                  <a:gd name="T1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9" h="204">
                    <a:moveTo>
                      <a:pt x="0" y="204"/>
                    </a:moveTo>
                    <a:lnTo>
                      <a:pt x="48" y="174"/>
                    </a:lnTo>
                    <a:lnTo>
                      <a:pt x="103" y="150"/>
                    </a:lnTo>
                    <a:lnTo>
                      <a:pt x="151" y="132"/>
                    </a:lnTo>
                    <a:lnTo>
                      <a:pt x="217" y="108"/>
                    </a:lnTo>
                    <a:lnTo>
                      <a:pt x="271" y="78"/>
                    </a:lnTo>
                    <a:lnTo>
                      <a:pt x="283" y="78"/>
                    </a:lnTo>
                    <a:lnTo>
                      <a:pt x="355" y="30"/>
                    </a:lnTo>
                    <a:lnTo>
                      <a:pt x="415" y="12"/>
                    </a:lnTo>
                    <a:lnTo>
                      <a:pt x="46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7" name="Freeform 91"/>
              <p:cNvSpPr>
                <a:spLocks/>
              </p:cNvSpPr>
              <p:nvPr/>
            </p:nvSpPr>
            <p:spPr bwMode="auto">
              <a:xfrm>
                <a:off x="1258" y="1775"/>
                <a:ext cx="42" cy="7"/>
              </a:xfrm>
              <a:custGeom>
                <a:avLst/>
                <a:gdLst>
                  <a:gd name="T0" fmla="*/ 0 w 42"/>
                  <a:gd name="T1" fmla="*/ 7 h 7"/>
                  <a:gd name="T2" fmla="*/ 23 w 42"/>
                  <a:gd name="T3" fmla="*/ 3 h 7"/>
                  <a:gd name="T4" fmla="*/ 42 w 4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7">
                    <a:moveTo>
                      <a:pt x="0" y="7"/>
                    </a:moveTo>
                    <a:lnTo>
                      <a:pt x="23" y="3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8" name="Freeform 92"/>
              <p:cNvSpPr>
                <a:spLocks/>
              </p:cNvSpPr>
              <p:nvPr/>
            </p:nvSpPr>
            <p:spPr bwMode="auto">
              <a:xfrm>
                <a:off x="2070" y="2505"/>
                <a:ext cx="102" cy="30"/>
              </a:xfrm>
              <a:custGeom>
                <a:avLst/>
                <a:gdLst>
                  <a:gd name="T0" fmla="*/ 102 w 102"/>
                  <a:gd name="T1" fmla="*/ 0 h 30"/>
                  <a:gd name="T2" fmla="*/ 72 w 102"/>
                  <a:gd name="T3" fmla="*/ 3 h 30"/>
                  <a:gd name="T4" fmla="*/ 48 w 102"/>
                  <a:gd name="T5" fmla="*/ 9 h 30"/>
                  <a:gd name="T6" fmla="*/ 24 w 102"/>
                  <a:gd name="T7" fmla="*/ 18 h 30"/>
                  <a:gd name="T8" fmla="*/ 0 w 10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0">
                    <a:moveTo>
                      <a:pt x="102" y="0"/>
                    </a:moveTo>
                    <a:lnTo>
                      <a:pt x="72" y="3"/>
                    </a:lnTo>
                    <a:lnTo>
                      <a:pt x="48" y="9"/>
                    </a:lnTo>
                    <a:lnTo>
                      <a:pt x="24" y="18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9" name="Freeform 93"/>
              <p:cNvSpPr>
                <a:spLocks/>
              </p:cNvSpPr>
              <p:nvPr/>
            </p:nvSpPr>
            <p:spPr bwMode="auto">
              <a:xfrm>
                <a:off x="2277" y="2583"/>
                <a:ext cx="102" cy="18"/>
              </a:xfrm>
              <a:custGeom>
                <a:avLst/>
                <a:gdLst>
                  <a:gd name="T0" fmla="*/ 102 w 102"/>
                  <a:gd name="T1" fmla="*/ 0 h 18"/>
                  <a:gd name="T2" fmla="*/ 66 w 102"/>
                  <a:gd name="T3" fmla="*/ 0 h 18"/>
                  <a:gd name="T4" fmla="*/ 30 w 102"/>
                  <a:gd name="T5" fmla="*/ 6 h 18"/>
                  <a:gd name="T6" fmla="*/ 0 w 10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8">
                    <a:moveTo>
                      <a:pt x="102" y="0"/>
                    </a:moveTo>
                    <a:lnTo>
                      <a:pt x="66" y="0"/>
                    </a:lnTo>
                    <a:lnTo>
                      <a:pt x="30" y="6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0" name="Freeform 94"/>
              <p:cNvSpPr>
                <a:spLocks/>
              </p:cNvSpPr>
              <p:nvPr/>
            </p:nvSpPr>
            <p:spPr bwMode="auto">
              <a:xfrm>
                <a:off x="2373" y="2505"/>
                <a:ext cx="141" cy="69"/>
              </a:xfrm>
              <a:custGeom>
                <a:avLst/>
                <a:gdLst>
                  <a:gd name="T0" fmla="*/ 141 w 141"/>
                  <a:gd name="T1" fmla="*/ 0 h 69"/>
                  <a:gd name="T2" fmla="*/ 117 w 141"/>
                  <a:gd name="T3" fmla="*/ 3 h 69"/>
                  <a:gd name="T4" fmla="*/ 87 w 141"/>
                  <a:gd name="T5" fmla="*/ 12 h 69"/>
                  <a:gd name="T6" fmla="*/ 60 w 141"/>
                  <a:gd name="T7" fmla="*/ 24 h 69"/>
                  <a:gd name="T8" fmla="*/ 39 w 141"/>
                  <a:gd name="T9" fmla="*/ 39 h 69"/>
                  <a:gd name="T10" fmla="*/ 21 w 141"/>
                  <a:gd name="T11" fmla="*/ 54 h 69"/>
                  <a:gd name="T12" fmla="*/ 9 w 141"/>
                  <a:gd name="T13" fmla="*/ 63 h 69"/>
                  <a:gd name="T14" fmla="*/ 0 w 141"/>
                  <a:gd name="T1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69">
                    <a:moveTo>
                      <a:pt x="141" y="0"/>
                    </a:moveTo>
                    <a:lnTo>
                      <a:pt x="117" y="3"/>
                    </a:lnTo>
                    <a:lnTo>
                      <a:pt x="87" y="12"/>
                    </a:lnTo>
                    <a:lnTo>
                      <a:pt x="60" y="24"/>
                    </a:lnTo>
                    <a:lnTo>
                      <a:pt x="39" y="39"/>
                    </a:lnTo>
                    <a:lnTo>
                      <a:pt x="21" y="54"/>
                    </a:lnTo>
                    <a:lnTo>
                      <a:pt x="9" y="63"/>
                    </a:lnTo>
                    <a:lnTo>
                      <a:pt x="0" y="6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1" name="Freeform 95"/>
              <p:cNvSpPr>
                <a:spLocks/>
              </p:cNvSpPr>
              <p:nvPr/>
            </p:nvSpPr>
            <p:spPr bwMode="auto">
              <a:xfrm>
                <a:off x="2643" y="2558"/>
                <a:ext cx="108" cy="42"/>
              </a:xfrm>
              <a:custGeom>
                <a:avLst/>
                <a:gdLst>
                  <a:gd name="T0" fmla="*/ 108 w 108"/>
                  <a:gd name="T1" fmla="*/ 0 h 42"/>
                  <a:gd name="T2" fmla="*/ 57 w 108"/>
                  <a:gd name="T3" fmla="*/ 6 h 42"/>
                  <a:gd name="T4" fmla="*/ 36 w 108"/>
                  <a:gd name="T5" fmla="*/ 15 h 42"/>
                  <a:gd name="T6" fmla="*/ 15 w 108"/>
                  <a:gd name="T7" fmla="*/ 27 h 42"/>
                  <a:gd name="T8" fmla="*/ 0 w 10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2">
                    <a:moveTo>
                      <a:pt x="108" y="0"/>
                    </a:moveTo>
                    <a:lnTo>
                      <a:pt x="57" y="6"/>
                    </a:lnTo>
                    <a:lnTo>
                      <a:pt x="36" y="15"/>
                    </a:lnTo>
                    <a:lnTo>
                      <a:pt x="15" y="27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2" name="Freeform 96"/>
              <p:cNvSpPr>
                <a:spLocks/>
              </p:cNvSpPr>
              <p:nvPr/>
            </p:nvSpPr>
            <p:spPr bwMode="auto">
              <a:xfrm>
                <a:off x="2727" y="2435"/>
                <a:ext cx="123" cy="66"/>
              </a:xfrm>
              <a:custGeom>
                <a:avLst/>
                <a:gdLst>
                  <a:gd name="T0" fmla="*/ 123 w 123"/>
                  <a:gd name="T1" fmla="*/ 0 h 66"/>
                  <a:gd name="T2" fmla="*/ 81 w 123"/>
                  <a:gd name="T3" fmla="*/ 12 h 66"/>
                  <a:gd name="T4" fmla="*/ 57 w 123"/>
                  <a:gd name="T5" fmla="*/ 24 h 66"/>
                  <a:gd name="T6" fmla="*/ 36 w 123"/>
                  <a:gd name="T7" fmla="*/ 36 h 66"/>
                  <a:gd name="T8" fmla="*/ 18 w 123"/>
                  <a:gd name="T9" fmla="*/ 51 h 66"/>
                  <a:gd name="T10" fmla="*/ 0 w 123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66">
                    <a:moveTo>
                      <a:pt x="123" y="0"/>
                    </a:moveTo>
                    <a:lnTo>
                      <a:pt x="81" y="12"/>
                    </a:lnTo>
                    <a:lnTo>
                      <a:pt x="57" y="24"/>
                    </a:lnTo>
                    <a:lnTo>
                      <a:pt x="36" y="36"/>
                    </a:lnTo>
                    <a:lnTo>
                      <a:pt x="18" y="5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3" name="Freeform 97"/>
              <p:cNvSpPr>
                <a:spLocks/>
              </p:cNvSpPr>
              <p:nvPr/>
            </p:nvSpPr>
            <p:spPr bwMode="auto">
              <a:xfrm>
                <a:off x="2538" y="2413"/>
                <a:ext cx="102" cy="49"/>
              </a:xfrm>
              <a:custGeom>
                <a:avLst/>
                <a:gdLst>
                  <a:gd name="T0" fmla="*/ 102 w 102"/>
                  <a:gd name="T1" fmla="*/ 0 h 49"/>
                  <a:gd name="T2" fmla="*/ 63 w 102"/>
                  <a:gd name="T3" fmla="*/ 9 h 49"/>
                  <a:gd name="T4" fmla="*/ 42 w 102"/>
                  <a:gd name="T5" fmla="*/ 22 h 49"/>
                  <a:gd name="T6" fmla="*/ 21 w 102"/>
                  <a:gd name="T7" fmla="*/ 34 h 49"/>
                  <a:gd name="T8" fmla="*/ 0 w 102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102" y="0"/>
                    </a:moveTo>
                    <a:lnTo>
                      <a:pt x="63" y="9"/>
                    </a:lnTo>
                    <a:lnTo>
                      <a:pt x="42" y="22"/>
                    </a:lnTo>
                    <a:lnTo>
                      <a:pt x="21" y="34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4" name="Freeform 98"/>
              <p:cNvSpPr>
                <a:spLocks/>
              </p:cNvSpPr>
              <p:nvPr/>
            </p:nvSpPr>
            <p:spPr bwMode="auto">
              <a:xfrm>
                <a:off x="2672" y="2283"/>
                <a:ext cx="132" cy="96"/>
              </a:xfrm>
              <a:custGeom>
                <a:avLst/>
                <a:gdLst>
                  <a:gd name="T0" fmla="*/ 132 w 132"/>
                  <a:gd name="T1" fmla="*/ 0 h 96"/>
                  <a:gd name="T2" fmla="*/ 75 w 132"/>
                  <a:gd name="T3" fmla="*/ 11 h 96"/>
                  <a:gd name="T4" fmla="*/ 42 w 132"/>
                  <a:gd name="T5" fmla="*/ 28 h 96"/>
                  <a:gd name="T6" fmla="*/ 18 w 132"/>
                  <a:gd name="T7" fmla="*/ 50 h 96"/>
                  <a:gd name="T8" fmla="*/ 6 w 132"/>
                  <a:gd name="T9" fmla="*/ 72 h 96"/>
                  <a:gd name="T10" fmla="*/ 0 w 132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96">
                    <a:moveTo>
                      <a:pt x="132" y="0"/>
                    </a:moveTo>
                    <a:lnTo>
                      <a:pt x="75" y="11"/>
                    </a:lnTo>
                    <a:lnTo>
                      <a:pt x="42" y="28"/>
                    </a:lnTo>
                    <a:lnTo>
                      <a:pt x="18" y="50"/>
                    </a:lnTo>
                    <a:lnTo>
                      <a:pt x="6" y="72"/>
                    </a:lnTo>
                    <a:lnTo>
                      <a:pt x="0" y="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5" name="Freeform 99"/>
              <p:cNvSpPr>
                <a:spLocks/>
              </p:cNvSpPr>
              <p:nvPr/>
            </p:nvSpPr>
            <p:spPr bwMode="auto">
              <a:xfrm>
                <a:off x="2436" y="2218"/>
                <a:ext cx="186" cy="60"/>
              </a:xfrm>
              <a:custGeom>
                <a:avLst/>
                <a:gdLst>
                  <a:gd name="T0" fmla="*/ 186 w 186"/>
                  <a:gd name="T1" fmla="*/ 0 h 60"/>
                  <a:gd name="T2" fmla="*/ 108 w 186"/>
                  <a:gd name="T3" fmla="*/ 0 h 60"/>
                  <a:gd name="T4" fmla="*/ 54 w 186"/>
                  <a:gd name="T5" fmla="*/ 18 h 60"/>
                  <a:gd name="T6" fmla="*/ 18 w 186"/>
                  <a:gd name="T7" fmla="*/ 36 h 60"/>
                  <a:gd name="T8" fmla="*/ 0 w 18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60">
                    <a:moveTo>
                      <a:pt x="186" y="0"/>
                    </a:moveTo>
                    <a:lnTo>
                      <a:pt x="108" y="0"/>
                    </a:lnTo>
                    <a:lnTo>
                      <a:pt x="54" y="18"/>
                    </a:lnTo>
                    <a:lnTo>
                      <a:pt x="18" y="36"/>
                    </a:lnTo>
                    <a:lnTo>
                      <a:pt x="0" y="6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6" name="Freeform 100"/>
              <p:cNvSpPr>
                <a:spLocks/>
              </p:cNvSpPr>
              <p:nvPr/>
            </p:nvSpPr>
            <p:spPr bwMode="auto">
              <a:xfrm>
                <a:off x="2376" y="2248"/>
                <a:ext cx="18" cy="90"/>
              </a:xfrm>
              <a:custGeom>
                <a:avLst/>
                <a:gdLst>
                  <a:gd name="T0" fmla="*/ 6 w 18"/>
                  <a:gd name="T1" fmla="*/ 90 h 90"/>
                  <a:gd name="T2" fmla="*/ 0 w 18"/>
                  <a:gd name="T3" fmla="*/ 66 h 90"/>
                  <a:gd name="T4" fmla="*/ 6 w 18"/>
                  <a:gd name="T5" fmla="*/ 36 h 90"/>
                  <a:gd name="T6" fmla="*/ 18 w 18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0">
                    <a:moveTo>
                      <a:pt x="6" y="90"/>
                    </a:moveTo>
                    <a:lnTo>
                      <a:pt x="0" y="66"/>
                    </a:ln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7" name="Freeform 101"/>
              <p:cNvSpPr>
                <a:spLocks/>
              </p:cNvSpPr>
              <p:nvPr/>
            </p:nvSpPr>
            <p:spPr bwMode="auto">
              <a:xfrm>
                <a:off x="2220" y="2350"/>
                <a:ext cx="48" cy="60"/>
              </a:xfrm>
              <a:custGeom>
                <a:avLst/>
                <a:gdLst>
                  <a:gd name="T0" fmla="*/ 48 w 48"/>
                  <a:gd name="T1" fmla="*/ 60 h 60"/>
                  <a:gd name="T2" fmla="*/ 24 w 48"/>
                  <a:gd name="T3" fmla="*/ 36 h 60"/>
                  <a:gd name="T4" fmla="*/ 0 w 48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60">
                    <a:moveTo>
                      <a:pt x="48" y="60"/>
                    </a:moveTo>
                    <a:lnTo>
                      <a:pt x="24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8" name="Line 102"/>
              <p:cNvSpPr>
                <a:spLocks noChangeShapeType="1"/>
              </p:cNvSpPr>
              <p:nvPr/>
            </p:nvSpPr>
            <p:spPr bwMode="auto">
              <a:xfrm flipH="1" flipV="1">
                <a:off x="2274" y="2723"/>
                <a:ext cx="24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79" name="Line 103"/>
            <p:cNvSpPr>
              <a:spLocks noChangeShapeType="1"/>
            </p:cNvSpPr>
            <p:nvPr/>
          </p:nvSpPr>
          <p:spPr bwMode="auto">
            <a:xfrm flipH="1">
              <a:off x="6330" y="6391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Line 104"/>
            <p:cNvSpPr>
              <a:spLocks noChangeShapeType="1"/>
            </p:cNvSpPr>
            <p:nvPr/>
          </p:nvSpPr>
          <p:spPr bwMode="auto">
            <a:xfrm>
              <a:off x="8010" y="6802"/>
              <a:ext cx="960" cy="1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Line 105"/>
            <p:cNvSpPr>
              <a:spLocks noChangeShapeType="1"/>
            </p:cNvSpPr>
            <p:nvPr/>
          </p:nvSpPr>
          <p:spPr bwMode="auto">
            <a:xfrm>
              <a:off x="7890" y="6926"/>
              <a:ext cx="840" cy="1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Line 106"/>
            <p:cNvSpPr>
              <a:spLocks noChangeShapeType="1"/>
            </p:cNvSpPr>
            <p:nvPr/>
          </p:nvSpPr>
          <p:spPr bwMode="auto">
            <a:xfrm>
              <a:off x="7650" y="7050"/>
              <a:ext cx="840" cy="1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Line 107"/>
            <p:cNvSpPr>
              <a:spLocks noChangeShapeType="1"/>
            </p:cNvSpPr>
            <p:nvPr/>
          </p:nvSpPr>
          <p:spPr bwMode="auto">
            <a:xfrm flipV="1">
              <a:off x="7410" y="5815"/>
              <a:ext cx="1" cy="7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Text Box 108"/>
            <p:cNvSpPr txBox="1">
              <a:spLocks noChangeArrowheads="1"/>
            </p:cNvSpPr>
            <p:nvPr/>
          </p:nvSpPr>
          <p:spPr bwMode="auto">
            <a:xfrm>
              <a:off x="7568" y="5839"/>
              <a:ext cx="359" cy="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F</a:t>
              </a:r>
              <a:endParaRPr lang="en-US"/>
            </a:p>
          </p:txBody>
        </p:sp>
        <p:sp>
          <p:nvSpPr>
            <p:cNvPr id="50285" name="Text Box 109"/>
            <p:cNvSpPr txBox="1">
              <a:spLocks noChangeArrowheads="1"/>
            </p:cNvSpPr>
            <p:nvPr/>
          </p:nvSpPr>
          <p:spPr bwMode="auto">
            <a:xfrm>
              <a:off x="5970" y="7111"/>
              <a:ext cx="750" cy="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I or </a:t>
              </a:r>
              <a:r>
                <a:rPr lang="en-US" sz="1200" b="1"/>
                <a:t>v</a:t>
              </a:r>
              <a:endParaRPr lang="en-US"/>
            </a:p>
          </p:txBody>
        </p:sp>
      </p:grpSp>
      <p:grpSp>
        <p:nvGrpSpPr>
          <p:cNvPr id="50288" name="Group 112"/>
          <p:cNvGrpSpPr>
            <a:grpSpLocks/>
          </p:cNvGrpSpPr>
          <p:nvPr/>
        </p:nvGrpSpPr>
        <p:grpSpPr bwMode="auto">
          <a:xfrm>
            <a:off x="1625600" y="2982913"/>
            <a:ext cx="2405063" cy="2454275"/>
            <a:chOff x="1024" y="1879"/>
            <a:chExt cx="1515" cy="1546"/>
          </a:xfrm>
        </p:grpSpPr>
        <p:grpSp>
          <p:nvGrpSpPr>
            <p:cNvPr id="50233" name="Group 57"/>
            <p:cNvGrpSpPr>
              <a:grpSpLocks/>
            </p:cNvGrpSpPr>
            <p:nvPr/>
          </p:nvGrpSpPr>
          <p:grpSpPr bwMode="auto">
            <a:xfrm>
              <a:off x="1024" y="1994"/>
              <a:ext cx="1515" cy="1431"/>
              <a:chOff x="6120" y="3716"/>
              <a:chExt cx="2250" cy="1852"/>
            </a:xfrm>
          </p:grpSpPr>
          <p:grpSp>
            <p:nvGrpSpPr>
              <p:cNvPr id="50234" name="Group 58"/>
              <p:cNvGrpSpPr>
                <a:grpSpLocks/>
              </p:cNvGrpSpPr>
              <p:nvPr/>
            </p:nvGrpSpPr>
            <p:grpSpPr bwMode="auto">
              <a:xfrm>
                <a:off x="6120" y="3716"/>
                <a:ext cx="2250" cy="1852"/>
                <a:chOff x="6120" y="3716"/>
                <a:chExt cx="2250" cy="1852"/>
              </a:xfrm>
            </p:grpSpPr>
            <p:grpSp>
              <p:nvGrpSpPr>
                <p:cNvPr id="50235" name="Group 59"/>
                <p:cNvGrpSpPr>
                  <a:grpSpLocks/>
                </p:cNvGrpSpPr>
                <p:nvPr/>
              </p:nvGrpSpPr>
              <p:grpSpPr bwMode="auto">
                <a:xfrm>
                  <a:off x="6120" y="3716"/>
                  <a:ext cx="2250" cy="1698"/>
                  <a:chOff x="6120" y="3716"/>
                  <a:chExt cx="2250" cy="1698"/>
                </a:xfrm>
              </p:grpSpPr>
              <p:grpSp>
                <p:nvGrpSpPr>
                  <p:cNvPr id="5023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120" y="4179"/>
                    <a:ext cx="2250" cy="927"/>
                    <a:chOff x="6270" y="4179"/>
                    <a:chExt cx="2250" cy="926"/>
                  </a:xfrm>
                </p:grpSpPr>
                <p:grpSp>
                  <p:nvGrpSpPr>
                    <p:cNvPr id="5023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70" y="4179"/>
                      <a:ext cx="2250" cy="926"/>
                      <a:chOff x="6270" y="4179"/>
                      <a:chExt cx="2250" cy="926"/>
                    </a:xfrm>
                  </p:grpSpPr>
                  <p:grpSp>
                    <p:nvGrpSpPr>
                      <p:cNvPr id="50238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70" y="4179"/>
                        <a:ext cx="2250" cy="926"/>
                        <a:chOff x="6270" y="4179"/>
                        <a:chExt cx="2250" cy="926"/>
                      </a:xfrm>
                    </p:grpSpPr>
                    <p:sp>
                      <p:nvSpPr>
                        <p:cNvPr id="50239" name="AutoShap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70" y="4179"/>
                          <a:ext cx="600" cy="926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240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20" y="4179"/>
                          <a:ext cx="600" cy="925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241" name="Text Box 6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70" y="4488"/>
                          <a:ext cx="450" cy="3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 sz="1200"/>
                            <a:t>N</a:t>
                          </a:r>
                          <a:endParaRPr lang="en-US"/>
                        </a:p>
                      </p:txBody>
                    </p:sp>
                    <p:sp>
                      <p:nvSpPr>
                        <p:cNvPr id="50242" name="Text Box 6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20" y="4488"/>
                          <a:ext cx="450" cy="3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 sz="1200"/>
                            <a:t>S</a:t>
                          </a:r>
                          <a:endParaRPr lang="en-US"/>
                        </a:p>
                      </p:txBody>
                    </p:sp>
                  </p:grpSp>
                  <p:sp>
                    <p:nvSpPr>
                      <p:cNvPr id="5024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70" y="4334"/>
                        <a:ext cx="105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44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0" y="4488"/>
                        <a:ext cx="1200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245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0" y="4796"/>
                      <a:ext cx="12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46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0" y="4642"/>
                      <a:ext cx="105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24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70" y="3716"/>
                    <a:ext cx="1650" cy="16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48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6420" y="4951"/>
                  <a:ext cx="450" cy="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870" y="5259"/>
                  <a:ext cx="300" cy="3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/>
                    <a:t>I</a:t>
                  </a:r>
                  <a:endParaRPr lang="en-US"/>
                </a:p>
              </p:txBody>
            </p:sp>
          </p:grpSp>
          <p:sp>
            <p:nvSpPr>
              <p:cNvPr id="50250" name="Text Box 74"/>
              <p:cNvSpPr txBox="1">
                <a:spLocks noChangeArrowheads="1"/>
              </p:cNvSpPr>
              <p:nvPr/>
            </p:nvSpPr>
            <p:spPr bwMode="auto">
              <a:xfrm>
                <a:off x="7320" y="4951"/>
                <a:ext cx="450" cy="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b="1"/>
                  <a:t>B</a:t>
                </a:r>
                <a:endParaRPr lang="en-US"/>
              </a:p>
            </p:txBody>
          </p:sp>
        </p:grpSp>
        <p:sp>
          <p:nvSpPr>
            <p:cNvPr id="50286" name="Line 110"/>
            <p:cNvSpPr>
              <a:spLocks noChangeShapeType="1"/>
            </p:cNvSpPr>
            <p:nvPr/>
          </p:nvSpPr>
          <p:spPr bwMode="auto">
            <a:xfrm flipV="1">
              <a:off x="1719" y="2040"/>
              <a:ext cx="0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Text Box 111"/>
            <p:cNvSpPr txBox="1">
              <a:spLocks noChangeArrowheads="1"/>
            </p:cNvSpPr>
            <p:nvPr/>
          </p:nvSpPr>
          <p:spPr bwMode="auto">
            <a:xfrm>
              <a:off x="1718" y="1879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7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49300" y="974725"/>
            <a:ext cx="83947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78063" y="3132138"/>
            <a:ext cx="3792537" cy="1492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 flipV="1">
            <a:off x="1408113" y="31940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543050" y="2878138"/>
            <a:ext cx="509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4032250" y="3282950"/>
            <a:ext cx="809625" cy="1073150"/>
            <a:chOff x="2540" y="2068"/>
            <a:chExt cx="510" cy="676"/>
          </a:xfrm>
        </p:grpSpPr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2540" y="2068"/>
              <a:ext cx="0" cy="59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2596" y="2456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</a:rPr>
                <a:t>F</a:t>
              </a:r>
              <a:r>
                <a:rPr lang="en-US" sz="2400" b="1" baseline="-25000">
                  <a:solidFill>
                    <a:srgbClr val="009900"/>
                  </a:solidFill>
                </a:rPr>
                <a:t>B</a:t>
              </a:r>
              <a:endParaRPr lang="en-US" sz="2400" b="1">
                <a:solidFill>
                  <a:srgbClr val="009900"/>
                </a:solidFill>
              </a:endParaRPr>
            </a:p>
          </p:txBody>
        </p:sp>
      </p:grp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2382838" y="1306513"/>
          <a:ext cx="39655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306513"/>
                        <a:ext cx="39655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441575" y="2233613"/>
            <a:ext cx="4408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Direction: Downward (-y direction)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48113" y="376238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</a:t>
            </a:r>
            <a:r>
              <a:rPr lang="en-US" sz="2400" b="1" baseline="-25000">
                <a:solidFill>
                  <a:srgbClr val="0000FF"/>
                </a:solidFill>
              </a:rPr>
              <a:t>in</a:t>
            </a:r>
            <a:endParaRPr 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23875" y="563563"/>
            <a:ext cx="84089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pitchFamily="34" charset="0"/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16200000">
            <a:off x="2397919" y="2532857"/>
            <a:ext cx="2998787" cy="1333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897313" y="4076700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911600" y="437832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2743200" y="2160588"/>
            <a:ext cx="1079500" cy="508000"/>
            <a:chOff x="1728" y="1361"/>
            <a:chExt cx="680" cy="320"/>
          </a:xfrm>
        </p:grpSpPr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 flipH="1">
              <a:off x="1728" y="1681"/>
              <a:ext cx="68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1814" y="1361"/>
              <a:ext cx="3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</a:rPr>
                <a:t>F</a:t>
              </a:r>
              <a:r>
                <a:rPr lang="en-US" sz="2400" b="1" baseline="-25000">
                  <a:solidFill>
                    <a:srgbClr val="009900"/>
                  </a:solidFill>
                </a:rPr>
                <a:t>B</a:t>
              </a:r>
              <a:endParaRPr lang="en-US" sz="2400" b="1">
                <a:solidFill>
                  <a:srgbClr val="009900"/>
                </a:solidFill>
              </a:endParaRPr>
            </a:p>
          </p:txBody>
        </p:sp>
      </p:grp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360863" y="2114550"/>
          <a:ext cx="3663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2114550"/>
                        <a:ext cx="36639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303713" y="3387725"/>
            <a:ext cx="413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Direction:  To the left (-x direction)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33825" y="22542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B</a:t>
            </a:r>
            <a:r>
              <a:rPr lang="en-US" sz="2400" b="1" baseline="-25000" dirty="0">
                <a:solidFill>
                  <a:srgbClr val="0000FF"/>
                </a:solidFill>
              </a:rPr>
              <a:t>out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75457" y="1325538"/>
            <a:ext cx="835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/>
              <a:t>A </a:t>
            </a:r>
            <a:r>
              <a:rPr lang="en-US" sz="2400" dirty="0"/>
              <a:t>wire carrying a 20A current and having a length of </a:t>
            </a:r>
            <a:r>
              <a:rPr lang="en-US" sz="2400" dirty="0" smtClean="0"/>
              <a:t>0.1m </a:t>
            </a:r>
            <a:r>
              <a:rPr lang="en-US" sz="2400" dirty="0"/>
              <a:t>is placed between the poles of two magnets as shown below.  The magnetic field is uniform and has a value of 0.8T.  Determine the magnitude and direction of the magnetic force acting on the wire.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1468438" y="3489325"/>
            <a:ext cx="1784350" cy="2682875"/>
          </a:xfrm>
          <a:custGeom>
            <a:avLst/>
            <a:gdLst>
              <a:gd name="T0" fmla="*/ 0 w 1124"/>
              <a:gd name="T1" fmla="*/ 0 h 1690"/>
              <a:gd name="T2" fmla="*/ 1124 w 1124"/>
              <a:gd name="T3" fmla="*/ 0 h 1690"/>
              <a:gd name="T4" fmla="*/ 1124 w 1124"/>
              <a:gd name="T5" fmla="*/ 1690 h 1690"/>
              <a:gd name="T6" fmla="*/ 29 w 1124"/>
              <a:gd name="T7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4" h="1690">
                <a:moveTo>
                  <a:pt x="0" y="0"/>
                </a:moveTo>
                <a:lnTo>
                  <a:pt x="1124" y="0"/>
                </a:lnTo>
                <a:lnTo>
                  <a:pt x="1124" y="1690"/>
                </a:lnTo>
                <a:lnTo>
                  <a:pt x="29" y="16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 flipH="1">
            <a:off x="5970331" y="3425056"/>
            <a:ext cx="1784350" cy="2682875"/>
          </a:xfrm>
          <a:custGeom>
            <a:avLst/>
            <a:gdLst>
              <a:gd name="T0" fmla="*/ 0 w 1124"/>
              <a:gd name="T1" fmla="*/ 0 h 1690"/>
              <a:gd name="T2" fmla="*/ 1124 w 1124"/>
              <a:gd name="T3" fmla="*/ 0 h 1690"/>
              <a:gd name="T4" fmla="*/ 1124 w 1124"/>
              <a:gd name="T5" fmla="*/ 1690 h 1690"/>
              <a:gd name="T6" fmla="*/ 29 w 1124"/>
              <a:gd name="T7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4" h="1690">
                <a:moveTo>
                  <a:pt x="0" y="0"/>
                </a:moveTo>
                <a:lnTo>
                  <a:pt x="1124" y="0"/>
                </a:lnTo>
                <a:lnTo>
                  <a:pt x="1124" y="1690"/>
                </a:lnTo>
                <a:lnTo>
                  <a:pt x="29" y="16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563813" y="4479924"/>
            <a:ext cx="68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73531" y="4479924"/>
            <a:ext cx="68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S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 rot="16200000">
            <a:off x="3598453" y="4803775"/>
            <a:ext cx="1963738" cy="1635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4573588" y="34226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624388" y="3239294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457200" y="1092657"/>
            <a:ext cx="548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400" dirty="0" smtClean="0">
                <a:cs typeface="Times New Roman" pitchFamily="18" charset="0"/>
              </a:rPr>
              <a:t>A </a:t>
            </a:r>
            <a:r>
              <a:rPr lang="en-US" sz="2400" dirty="0">
                <a:cs typeface="Times New Roman" pitchFamily="18" charset="0"/>
              </a:rPr>
              <a:t>wire is bent into a square loop and placed completely in a magnetic field </a:t>
            </a:r>
            <a:r>
              <a:rPr lang="en-US" sz="2400" i="1" dirty="0">
                <a:cs typeface="Times New Roman" pitchFamily="18" charset="0"/>
              </a:rPr>
              <a:t>B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en-US" sz="2400" dirty="0" smtClean="0">
                <a:cs typeface="Times New Roman" pitchFamily="18" charset="0"/>
              </a:rPr>
              <a:t>1.2T</a:t>
            </a:r>
            <a:r>
              <a:rPr lang="en-US" sz="2400" dirty="0">
                <a:cs typeface="Times New Roman" pitchFamily="18" charset="0"/>
              </a:rPr>
              <a:t>. Each side of the loop has a length of 0.1m and the current passing through the loop is </a:t>
            </a:r>
            <a:r>
              <a:rPr lang="en-US" sz="2400" dirty="0" smtClean="0">
                <a:cs typeface="Times New Roman" pitchFamily="18" charset="0"/>
              </a:rPr>
              <a:t>2A</a:t>
            </a:r>
            <a:r>
              <a:rPr lang="en-US" sz="2400" dirty="0">
                <a:cs typeface="Times New Roman" pitchFamily="18" charset="0"/>
              </a:rPr>
              <a:t>. The loop and magnetic field is in the plane of the page.</a:t>
            </a:r>
            <a:endParaRPr lang="en-US" sz="2400" dirty="0"/>
          </a:p>
          <a:p>
            <a:pPr algn="just" eaLnBrk="0" hangingPunct="0"/>
            <a:endParaRPr lang="en-US" sz="2400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975475" y="2974975"/>
            <a:ext cx="579438" cy="3317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>
                <a:cs typeface="Times New Roman" pitchFamily="18" charset="0"/>
              </a:rPr>
              <a:t>B</a:t>
            </a:r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6867525" y="2932113"/>
            <a:ext cx="1588" cy="2320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6289675" y="2932113"/>
            <a:ext cx="0" cy="2320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7446963" y="2932113"/>
            <a:ext cx="1587" cy="2320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V="1">
            <a:off x="8026400" y="2932113"/>
            <a:ext cx="1588" cy="2320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481763" y="3595688"/>
            <a:ext cx="1350962" cy="11604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7832725" y="4092575"/>
            <a:ext cx="1588" cy="663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7061200" y="3595688"/>
            <a:ext cx="77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rot="16200000" flipH="1">
            <a:off x="6234907" y="4009231"/>
            <a:ext cx="495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6481763" y="4756150"/>
            <a:ext cx="773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061200" y="3770313"/>
            <a:ext cx="385763" cy="496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>
                <a:cs typeface="Times New Roman" pitchFamily="18" charset="0"/>
              </a:rPr>
              <a:t>I</a:t>
            </a:r>
            <a:endParaRPr lang="en-US"/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533400" y="2885947"/>
            <a:ext cx="525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a) Find the magnitude of the initial force </a:t>
            </a:r>
            <a:r>
              <a:rPr lang="en-US" sz="2400" dirty="0" smtClean="0">
                <a:cs typeface="Times New Roman" pitchFamily="18" charset="0"/>
              </a:rPr>
              <a:t>on each </a:t>
            </a:r>
            <a:r>
              <a:rPr lang="en-US" sz="2400" dirty="0">
                <a:cs typeface="Times New Roman" pitchFamily="18" charset="0"/>
              </a:rPr>
              <a:t>side of the wire. </a:t>
            </a:r>
            <a:endParaRPr lang="en-US" sz="2400" dirty="0"/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(b) Determine the initial net torque acting on </a:t>
            </a:r>
            <a:r>
              <a:rPr lang="en-US" sz="2400" dirty="0" smtClean="0">
                <a:cs typeface="Times New Roman" pitchFamily="18" charset="0"/>
              </a:rPr>
              <a:t>the loop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/>
          </a:p>
          <a:p>
            <a:pPr algn="just" eaLnBrk="0" hangingPunct="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Magnetic Force on a moving charge in an external magnetic field.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600200"/>
            <a:ext cx="4724400" cy="4495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moving charge creates a magnetic field, therefore it will experience a magnetic force as it moves through an external magnetic field.</a:t>
            </a:r>
          </a:p>
          <a:p>
            <a:pPr algn="just"/>
            <a:r>
              <a:rPr lang="en-US" sz="2800" dirty="0"/>
              <a:t>The direction of the force is given by right-hand </a:t>
            </a:r>
            <a:r>
              <a:rPr lang="en-US" sz="2800" dirty="0" smtClean="0"/>
              <a:t>rule.</a:t>
            </a:r>
            <a:endParaRPr lang="en-US" sz="2800" dirty="0"/>
          </a:p>
          <a:p>
            <a:pPr algn="just"/>
            <a:r>
              <a:rPr lang="en-US" sz="2800" dirty="0"/>
              <a:t>The magnitude of this force is given by the equation:  </a:t>
            </a:r>
          </a:p>
          <a:p>
            <a:pPr algn="just"/>
            <a:endParaRPr lang="en-US" sz="2800" dirty="0"/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128076"/>
              </p:ext>
            </p:extLst>
          </p:nvPr>
        </p:nvGraphicFramePr>
        <p:xfrm>
          <a:off x="457200" y="4953000"/>
          <a:ext cx="3070949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3070949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7" y="1905000"/>
            <a:ext cx="3458476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00025"/>
            <a:ext cx="8229600" cy="842963"/>
          </a:xfrm>
        </p:spPr>
        <p:txBody>
          <a:bodyPr/>
          <a:lstStyle/>
          <a:p>
            <a:pPr algn="l"/>
            <a:r>
              <a:rPr lang="en-US" sz="3200" dirty="0"/>
              <a:t>The direction is given by right-hand rule 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1463" y="1168400"/>
            <a:ext cx="86471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Fingers:</a:t>
            </a:r>
            <a:r>
              <a:rPr lang="en-US" sz="2000"/>
              <a:t> Point in the direction of the field.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Thumb</a:t>
            </a:r>
            <a:r>
              <a:rPr lang="en-US" sz="2000"/>
              <a:t>: Points in the direction of the charge velocity.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Palm of hand</a:t>
            </a:r>
            <a:r>
              <a:rPr lang="en-US" sz="2000"/>
              <a:t>:  Points in the direction of the force on a positive charge. 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Back of hand</a:t>
            </a:r>
            <a:r>
              <a:rPr lang="en-US" sz="2000"/>
              <a:t>:  Points in the direction of the force on a negative charge.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1112838" y="3436938"/>
            <a:ext cx="2928937" cy="1927225"/>
            <a:chOff x="2340" y="12240"/>
            <a:chExt cx="2700" cy="1620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2340" y="12600"/>
              <a:ext cx="2700" cy="1081"/>
              <a:chOff x="6270" y="4179"/>
              <a:chExt cx="2250" cy="926"/>
            </a:xfrm>
          </p:grpSpPr>
          <p:grpSp>
            <p:nvGrpSpPr>
              <p:cNvPr id="29703" name="Group 7"/>
              <p:cNvGrpSpPr>
                <a:grpSpLocks/>
              </p:cNvGrpSpPr>
              <p:nvPr/>
            </p:nvGrpSpPr>
            <p:grpSpPr bwMode="auto">
              <a:xfrm>
                <a:off x="6270" y="4179"/>
                <a:ext cx="2250" cy="926"/>
                <a:chOff x="6270" y="4179"/>
                <a:chExt cx="2250" cy="926"/>
              </a:xfrm>
            </p:grpSpPr>
            <p:grpSp>
              <p:nvGrpSpPr>
                <p:cNvPr id="29704" name="Group 8"/>
                <p:cNvGrpSpPr>
                  <a:grpSpLocks/>
                </p:cNvGrpSpPr>
                <p:nvPr/>
              </p:nvGrpSpPr>
              <p:grpSpPr bwMode="auto">
                <a:xfrm>
                  <a:off x="6270" y="4179"/>
                  <a:ext cx="2250" cy="926"/>
                  <a:chOff x="6270" y="4179"/>
                  <a:chExt cx="2250" cy="926"/>
                </a:xfrm>
              </p:grpSpPr>
              <p:sp>
                <p:nvSpPr>
                  <p:cNvPr id="2970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4179"/>
                    <a:ext cx="600" cy="92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4179"/>
                    <a:ext cx="600" cy="9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0" y="4488"/>
                    <a:ext cx="450" cy="30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sz="1200"/>
                      <a:t>N</a:t>
                    </a:r>
                    <a:endParaRPr lang="en-US"/>
                  </a:p>
                </p:txBody>
              </p:sp>
              <p:sp>
                <p:nvSpPr>
                  <p:cNvPr id="2970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" y="4488"/>
                    <a:ext cx="450" cy="30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sz="1200"/>
                      <a:t>S</a:t>
                    </a:r>
                    <a:endParaRPr lang="en-US"/>
                  </a:p>
                </p:txBody>
              </p:sp>
            </p:grpSp>
            <p:sp>
              <p:nvSpPr>
                <p:cNvPr id="29709" name="Line 13"/>
                <p:cNvSpPr>
                  <a:spLocks noChangeShapeType="1"/>
                </p:cNvSpPr>
                <p:nvPr/>
              </p:nvSpPr>
              <p:spPr bwMode="auto">
                <a:xfrm>
                  <a:off x="6870" y="4334"/>
                  <a:ext cx="1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0" name="Line 14"/>
                <p:cNvSpPr>
                  <a:spLocks noChangeShapeType="1"/>
                </p:cNvSpPr>
                <p:nvPr/>
              </p:nvSpPr>
              <p:spPr bwMode="auto">
                <a:xfrm>
                  <a:off x="6720" y="4488"/>
                  <a:ext cx="12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6720" y="4796"/>
                <a:ext cx="12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6870" y="4642"/>
                <a:ext cx="1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H="1">
              <a:off x="3240" y="12960"/>
              <a:ext cx="54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3060" y="13500"/>
              <a:ext cx="3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v</a:t>
              </a:r>
              <a:endParaRPr lang="en-US"/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3780" y="13500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B</a:t>
              </a:r>
              <a:endParaRPr lang="en-US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3780" y="1278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V="1">
              <a:off x="3960" y="12240"/>
              <a:ext cx="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3420" y="12240"/>
              <a:ext cx="3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F</a:t>
              </a:r>
              <a:endParaRPr lang="en-US"/>
            </a:p>
          </p:txBody>
        </p:sp>
      </p:grpSp>
      <p:grpSp>
        <p:nvGrpSpPr>
          <p:cNvPr id="29719" name="Group 23"/>
          <p:cNvGrpSpPr>
            <a:grpSpLocks/>
          </p:cNvGrpSpPr>
          <p:nvPr/>
        </p:nvGrpSpPr>
        <p:grpSpPr bwMode="auto">
          <a:xfrm>
            <a:off x="4833938" y="3475038"/>
            <a:ext cx="3305175" cy="1862137"/>
            <a:chOff x="5970" y="5815"/>
            <a:chExt cx="3000" cy="1666"/>
          </a:xfrm>
        </p:grpSpPr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8483" y="7087"/>
              <a:ext cx="359" cy="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B</a:t>
              </a:r>
              <a:endParaRPr lang="en-US"/>
            </a:p>
          </p:txBody>
        </p:sp>
        <p:grpSp>
          <p:nvGrpSpPr>
            <p:cNvPr id="29721" name="Group 25"/>
            <p:cNvGrpSpPr>
              <a:grpSpLocks/>
            </p:cNvGrpSpPr>
            <p:nvPr/>
          </p:nvGrpSpPr>
          <p:grpSpPr bwMode="auto">
            <a:xfrm>
              <a:off x="6690" y="6267"/>
              <a:ext cx="1817" cy="906"/>
              <a:chOff x="1114" y="1619"/>
              <a:chExt cx="1973" cy="1199"/>
            </a:xfrm>
          </p:grpSpPr>
          <p:sp>
            <p:nvSpPr>
              <p:cNvPr id="29722" name="Freeform 26"/>
              <p:cNvSpPr>
                <a:spLocks/>
              </p:cNvSpPr>
              <p:nvPr/>
            </p:nvSpPr>
            <p:spPr bwMode="auto">
              <a:xfrm>
                <a:off x="1114" y="1619"/>
                <a:ext cx="1973" cy="1199"/>
              </a:xfrm>
              <a:custGeom>
                <a:avLst/>
                <a:gdLst>
                  <a:gd name="T0" fmla="*/ 789 w 1973"/>
                  <a:gd name="T1" fmla="*/ 112 h 1199"/>
                  <a:gd name="T2" fmla="*/ 948 w 1973"/>
                  <a:gd name="T3" fmla="*/ 117 h 1199"/>
                  <a:gd name="T4" fmla="*/ 991 w 1973"/>
                  <a:gd name="T5" fmla="*/ 133 h 1199"/>
                  <a:gd name="T6" fmla="*/ 1259 w 1973"/>
                  <a:gd name="T7" fmla="*/ 367 h 1199"/>
                  <a:gd name="T8" fmla="*/ 1391 w 1973"/>
                  <a:gd name="T9" fmla="*/ 547 h 1199"/>
                  <a:gd name="T10" fmla="*/ 1583 w 1973"/>
                  <a:gd name="T11" fmla="*/ 625 h 1199"/>
                  <a:gd name="T12" fmla="*/ 1666 w 1973"/>
                  <a:gd name="T13" fmla="*/ 659 h 1199"/>
                  <a:gd name="T14" fmla="*/ 1738 w 1973"/>
                  <a:gd name="T15" fmla="*/ 667 h 1199"/>
                  <a:gd name="T16" fmla="*/ 1815 w 1973"/>
                  <a:gd name="T17" fmla="*/ 674 h 1199"/>
                  <a:gd name="T18" fmla="*/ 1874 w 1973"/>
                  <a:gd name="T19" fmla="*/ 688 h 1199"/>
                  <a:gd name="T20" fmla="*/ 1928 w 1973"/>
                  <a:gd name="T21" fmla="*/ 730 h 1199"/>
                  <a:gd name="T22" fmla="*/ 1929 w 1973"/>
                  <a:gd name="T23" fmla="*/ 785 h 1199"/>
                  <a:gd name="T24" fmla="*/ 1904 w 1973"/>
                  <a:gd name="T25" fmla="*/ 827 h 1199"/>
                  <a:gd name="T26" fmla="*/ 1943 w 1973"/>
                  <a:gd name="T27" fmla="*/ 844 h 1199"/>
                  <a:gd name="T28" fmla="*/ 1973 w 1973"/>
                  <a:gd name="T29" fmla="*/ 896 h 1199"/>
                  <a:gd name="T30" fmla="*/ 1963 w 1973"/>
                  <a:gd name="T31" fmla="*/ 962 h 1199"/>
                  <a:gd name="T32" fmla="*/ 1930 w 1973"/>
                  <a:gd name="T33" fmla="*/ 990 h 1199"/>
                  <a:gd name="T34" fmla="*/ 1912 w 1973"/>
                  <a:gd name="T35" fmla="*/ 1017 h 1199"/>
                  <a:gd name="T36" fmla="*/ 1910 w 1973"/>
                  <a:gd name="T37" fmla="*/ 1059 h 1199"/>
                  <a:gd name="T38" fmla="*/ 1893 w 1973"/>
                  <a:gd name="T39" fmla="*/ 1095 h 1199"/>
                  <a:gd name="T40" fmla="*/ 1863 w 1973"/>
                  <a:gd name="T41" fmla="*/ 1120 h 1199"/>
                  <a:gd name="T42" fmla="*/ 1685 w 1973"/>
                  <a:gd name="T43" fmla="*/ 1118 h 1199"/>
                  <a:gd name="T44" fmla="*/ 1565 w 1973"/>
                  <a:gd name="T45" fmla="*/ 1165 h 1199"/>
                  <a:gd name="T46" fmla="*/ 1502 w 1973"/>
                  <a:gd name="T47" fmla="*/ 1199 h 1199"/>
                  <a:gd name="T48" fmla="*/ 1307 w 1973"/>
                  <a:gd name="T49" fmla="*/ 1160 h 1199"/>
                  <a:gd name="T50" fmla="*/ 929 w 1973"/>
                  <a:gd name="T51" fmla="*/ 1112 h 1199"/>
                  <a:gd name="T52" fmla="*/ 478 w 1973"/>
                  <a:gd name="T53" fmla="*/ 802 h 1199"/>
                  <a:gd name="T54" fmla="*/ 388 w 1973"/>
                  <a:gd name="T55" fmla="*/ 682 h 1199"/>
                  <a:gd name="T56" fmla="*/ 265 w 1973"/>
                  <a:gd name="T57" fmla="*/ 455 h 1199"/>
                  <a:gd name="T58" fmla="*/ 230 w 1973"/>
                  <a:gd name="T59" fmla="*/ 476 h 1199"/>
                  <a:gd name="T60" fmla="*/ 182 w 1973"/>
                  <a:gd name="T61" fmla="*/ 484 h 1199"/>
                  <a:gd name="T62" fmla="*/ 133 w 1973"/>
                  <a:gd name="T63" fmla="*/ 479 h 1199"/>
                  <a:gd name="T64" fmla="*/ 70 w 1973"/>
                  <a:gd name="T65" fmla="*/ 465 h 1199"/>
                  <a:gd name="T66" fmla="*/ 15 w 1973"/>
                  <a:gd name="T67" fmla="*/ 423 h 1199"/>
                  <a:gd name="T68" fmla="*/ 0 w 1973"/>
                  <a:gd name="T69" fmla="*/ 349 h 1199"/>
                  <a:gd name="T70" fmla="*/ 10 w 1973"/>
                  <a:gd name="T71" fmla="*/ 280 h 1199"/>
                  <a:gd name="T72" fmla="*/ 46 w 1973"/>
                  <a:gd name="T73" fmla="*/ 229 h 1199"/>
                  <a:gd name="T74" fmla="*/ 96 w 1973"/>
                  <a:gd name="T75" fmla="*/ 188 h 1199"/>
                  <a:gd name="T76" fmla="*/ 142 w 1973"/>
                  <a:gd name="T77" fmla="*/ 163 h 1199"/>
                  <a:gd name="T78" fmla="*/ 250 w 1973"/>
                  <a:gd name="T79" fmla="*/ 55 h 1199"/>
                  <a:gd name="T80" fmla="*/ 490 w 1973"/>
                  <a:gd name="T81" fmla="*/ 0 h 1199"/>
                  <a:gd name="T82" fmla="*/ 622 w 1973"/>
                  <a:gd name="T83" fmla="*/ 31 h 1199"/>
                  <a:gd name="T84" fmla="*/ 697 w 1973"/>
                  <a:gd name="T85" fmla="*/ 7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3" h="1199">
                    <a:moveTo>
                      <a:pt x="762" y="115"/>
                    </a:moveTo>
                    <a:lnTo>
                      <a:pt x="789" y="112"/>
                    </a:lnTo>
                    <a:lnTo>
                      <a:pt x="925" y="112"/>
                    </a:lnTo>
                    <a:lnTo>
                      <a:pt x="948" y="117"/>
                    </a:lnTo>
                    <a:lnTo>
                      <a:pt x="969" y="123"/>
                    </a:lnTo>
                    <a:lnTo>
                      <a:pt x="991" y="133"/>
                    </a:lnTo>
                    <a:lnTo>
                      <a:pt x="1163" y="259"/>
                    </a:lnTo>
                    <a:lnTo>
                      <a:pt x="1259" y="367"/>
                    </a:lnTo>
                    <a:lnTo>
                      <a:pt x="1313" y="433"/>
                    </a:lnTo>
                    <a:lnTo>
                      <a:pt x="1391" y="547"/>
                    </a:lnTo>
                    <a:lnTo>
                      <a:pt x="1493" y="595"/>
                    </a:lnTo>
                    <a:lnTo>
                      <a:pt x="1583" y="625"/>
                    </a:lnTo>
                    <a:lnTo>
                      <a:pt x="1639" y="648"/>
                    </a:lnTo>
                    <a:lnTo>
                      <a:pt x="1666" y="659"/>
                    </a:lnTo>
                    <a:lnTo>
                      <a:pt x="1691" y="664"/>
                    </a:lnTo>
                    <a:lnTo>
                      <a:pt x="1738" y="667"/>
                    </a:lnTo>
                    <a:lnTo>
                      <a:pt x="1778" y="669"/>
                    </a:lnTo>
                    <a:lnTo>
                      <a:pt x="1815" y="674"/>
                    </a:lnTo>
                    <a:lnTo>
                      <a:pt x="1846" y="681"/>
                    </a:lnTo>
                    <a:lnTo>
                      <a:pt x="1874" y="688"/>
                    </a:lnTo>
                    <a:lnTo>
                      <a:pt x="1908" y="706"/>
                    </a:lnTo>
                    <a:lnTo>
                      <a:pt x="1928" y="730"/>
                    </a:lnTo>
                    <a:lnTo>
                      <a:pt x="1931" y="763"/>
                    </a:lnTo>
                    <a:lnTo>
                      <a:pt x="1929" y="785"/>
                    </a:lnTo>
                    <a:lnTo>
                      <a:pt x="1919" y="810"/>
                    </a:lnTo>
                    <a:lnTo>
                      <a:pt x="1904" y="827"/>
                    </a:lnTo>
                    <a:lnTo>
                      <a:pt x="1925" y="832"/>
                    </a:lnTo>
                    <a:lnTo>
                      <a:pt x="1943" y="844"/>
                    </a:lnTo>
                    <a:lnTo>
                      <a:pt x="1961" y="864"/>
                    </a:lnTo>
                    <a:lnTo>
                      <a:pt x="1973" y="896"/>
                    </a:lnTo>
                    <a:lnTo>
                      <a:pt x="1973" y="933"/>
                    </a:lnTo>
                    <a:lnTo>
                      <a:pt x="1963" y="962"/>
                    </a:lnTo>
                    <a:lnTo>
                      <a:pt x="1946" y="980"/>
                    </a:lnTo>
                    <a:lnTo>
                      <a:pt x="1930" y="990"/>
                    </a:lnTo>
                    <a:lnTo>
                      <a:pt x="1905" y="1000"/>
                    </a:lnTo>
                    <a:lnTo>
                      <a:pt x="1912" y="1017"/>
                    </a:lnTo>
                    <a:lnTo>
                      <a:pt x="1915" y="1038"/>
                    </a:lnTo>
                    <a:lnTo>
                      <a:pt x="1910" y="1059"/>
                    </a:lnTo>
                    <a:lnTo>
                      <a:pt x="1904" y="1076"/>
                    </a:lnTo>
                    <a:lnTo>
                      <a:pt x="1893" y="1095"/>
                    </a:lnTo>
                    <a:lnTo>
                      <a:pt x="1881" y="1108"/>
                    </a:lnTo>
                    <a:lnTo>
                      <a:pt x="1863" y="1120"/>
                    </a:lnTo>
                    <a:lnTo>
                      <a:pt x="1841" y="1124"/>
                    </a:lnTo>
                    <a:lnTo>
                      <a:pt x="1685" y="1118"/>
                    </a:lnTo>
                    <a:lnTo>
                      <a:pt x="1583" y="1130"/>
                    </a:lnTo>
                    <a:lnTo>
                      <a:pt x="1565" y="1165"/>
                    </a:lnTo>
                    <a:lnTo>
                      <a:pt x="1541" y="1190"/>
                    </a:lnTo>
                    <a:lnTo>
                      <a:pt x="1502" y="1199"/>
                    </a:lnTo>
                    <a:lnTo>
                      <a:pt x="1469" y="1195"/>
                    </a:lnTo>
                    <a:lnTo>
                      <a:pt x="1307" y="1160"/>
                    </a:lnTo>
                    <a:lnTo>
                      <a:pt x="1187" y="1142"/>
                    </a:lnTo>
                    <a:lnTo>
                      <a:pt x="929" y="1112"/>
                    </a:lnTo>
                    <a:lnTo>
                      <a:pt x="562" y="902"/>
                    </a:lnTo>
                    <a:lnTo>
                      <a:pt x="478" y="802"/>
                    </a:lnTo>
                    <a:lnTo>
                      <a:pt x="424" y="736"/>
                    </a:lnTo>
                    <a:lnTo>
                      <a:pt x="388" y="682"/>
                    </a:lnTo>
                    <a:lnTo>
                      <a:pt x="328" y="583"/>
                    </a:lnTo>
                    <a:lnTo>
                      <a:pt x="265" y="455"/>
                    </a:lnTo>
                    <a:lnTo>
                      <a:pt x="253" y="466"/>
                    </a:lnTo>
                    <a:lnTo>
                      <a:pt x="230" y="476"/>
                    </a:lnTo>
                    <a:lnTo>
                      <a:pt x="207" y="481"/>
                    </a:lnTo>
                    <a:lnTo>
                      <a:pt x="182" y="484"/>
                    </a:lnTo>
                    <a:lnTo>
                      <a:pt x="156" y="483"/>
                    </a:lnTo>
                    <a:lnTo>
                      <a:pt x="133" y="479"/>
                    </a:lnTo>
                    <a:lnTo>
                      <a:pt x="106" y="473"/>
                    </a:lnTo>
                    <a:lnTo>
                      <a:pt x="70" y="465"/>
                    </a:lnTo>
                    <a:lnTo>
                      <a:pt x="37" y="447"/>
                    </a:lnTo>
                    <a:lnTo>
                      <a:pt x="15" y="423"/>
                    </a:lnTo>
                    <a:lnTo>
                      <a:pt x="3" y="388"/>
                    </a:lnTo>
                    <a:lnTo>
                      <a:pt x="0" y="349"/>
                    </a:lnTo>
                    <a:lnTo>
                      <a:pt x="2" y="310"/>
                    </a:lnTo>
                    <a:lnTo>
                      <a:pt x="10" y="280"/>
                    </a:lnTo>
                    <a:lnTo>
                      <a:pt x="28" y="251"/>
                    </a:lnTo>
                    <a:lnTo>
                      <a:pt x="46" y="229"/>
                    </a:lnTo>
                    <a:lnTo>
                      <a:pt x="67" y="209"/>
                    </a:lnTo>
                    <a:lnTo>
                      <a:pt x="96" y="188"/>
                    </a:lnTo>
                    <a:lnTo>
                      <a:pt x="118" y="175"/>
                    </a:lnTo>
                    <a:lnTo>
                      <a:pt x="142" y="163"/>
                    </a:lnTo>
                    <a:lnTo>
                      <a:pt x="153" y="136"/>
                    </a:lnTo>
                    <a:lnTo>
                      <a:pt x="250" y="55"/>
                    </a:lnTo>
                    <a:lnTo>
                      <a:pt x="370" y="6"/>
                    </a:lnTo>
                    <a:lnTo>
                      <a:pt x="490" y="0"/>
                    </a:lnTo>
                    <a:lnTo>
                      <a:pt x="574" y="15"/>
                    </a:lnTo>
                    <a:lnTo>
                      <a:pt x="622" y="31"/>
                    </a:lnTo>
                    <a:lnTo>
                      <a:pt x="656" y="47"/>
                    </a:lnTo>
                    <a:lnTo>
                      <a:pt x="697" y="70"/>
                    </a:lnTo>
                    <a:lnTo>
                      <a:pt x="762" y="11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F9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auto">
              <a:xfrm>
                <a:off x="1736" y="2382"/>
                <a:ext cx="964" cy="418"/>
              </a:xfrm>
              <a:custGeom>
                <a:avLst/>
                <a:gdLst>
                  <a:gd name="T0" fmla="*/ 931 w 964"/>
                  <a:gd name="T1" fmla="*/ 418 h 418"/>
                  <a:gd name="T2" fmla="*/ 955 w 964"/>
                  <a:gd name="T3" fmla="*/ 382 h 418"/>
                  <a:gd name="T4" fmla="*/ 964 w 964"/>
                  <a:gd name="T5" fmla="*/ 343 h 418"/>
                  <a:gd name="T6" fmla="*/ 955 w 964"/>
                  <a:gd name="T7" fmla="*/ 301 h 418"/>
                  <a:gd name="T8" fmla="*/ 925 w 964"/>
                  <a:gd name="T9" fmla="*/ 262 h 418"/>
                  <a:gd name="T10" fmla="*/ 892 w 964"/>
                  <a:gd name="T11" fmla="*/ 241 h 418"/>
                  <a:gd name="T12" fmla="*/ 850 w 964"/>
                  <a:gd name="T13" fmla="*/ 226 h 418"/>
                  <a:gd name="T14" fmla="*/ 805 w 964"/>
                  <a:gd name="T15" fmla="*/ 217 h 418"/>
                  <a:gd name="T16" fmla="*/ 754 w 964"/>
                  <a:gd name="T17" fmla="*/ 208 h 418"/>
                  <a:gd name="T18" fmla="*/ 700 w 964"/>
                  <a:gd name="T19" fmla="*/ 208 h 418"/>
                  <a:gd name="T20" fmla="*/ 643 w 964"/>
                  <a:gd name="T21" fmla="*/ 199 h 418"/>
                  <a:gd name="T22" fmla="*/ 616 w 964"/>
                  <a:gd name="T23" fmla="*/ 172 h 418"/>
                  <a:gd name="T24" fmla="*/ 559 w 964"/>
                  <a:gd name="T25" fmla="*/ 142 h 418"/>
                  <a:gd name="T26" fmla="*/ 496 w 964"/>
                  <a:gd name="T27" fmla="*/ 127 h 418"/>
                  <a:gd name="T28" fmla="*/ 436 w 964"/>
                  <a:gd name="T29" fmla="*/ 121 h 418"/>
                  <a:gd name="T30" fmla="*/ 394 w 964"/>
                  <a:gd name="T31" fmla="*/ 85 h 418"/>
                  <a:gd name="T32" fmla="*/ 352 w 964"/>
                  <a:gd name="T33" fmla="*/ 55 h 418"/>
                  <a:gd name="T34" fmla="*/ 298 w 964"/>
                  <a:gd name="T35" fmla="*/ 24 h 418"/>
                  <a:gd name="T36" fmla="*/ 241 w 964"/>
                  <a:gd name="T37" fmla="*/ 6 h 418"/>
                  <a:gd name="T38" fmla="*/ 177 w 964"/>
                  <a:gd name="T39" fmla="*/ 0 h 418"/>
                  <a:gd name="T40" fmla="*/ 123 w 964"/>
                  <a:gd name="T41" fmla="*/ 3 h 418"/>
                  <a:gd name="T42" fmla="*/ 54 w 964"/>
                  <a:gd name="T43" fmla="*/ 14 h 418"/>
                  <a:gd name="T44" fmla="*/ 0 w 964"/>
                  <a:gd name="T45" fmla="*/ 4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4" h="418">
                    <a:moveTo>
                      <a:pt x="931" y="418"/>
                    </a:moveTo>
                    <a:lnTo>
                      <a:pt x="955" y="382"/>
                    </a:lnTo>
                    <a:lnTo>
                      <a:pt x="964" y="343"/>
                    </a:lnTo>
                    <a:lnTo>
                      <a:pt x="955" y="301"/>
                    </a:lnTo>
                    <a:lnTo>
                      <a:pt x="925" y="262"/>
                    </a:lnTo>
                    <a:lnTo>
                      <a:pt x="892" y="241"/>
                    </a:lnTo>
                    <a:lnTo>
                      <a:pt x="850" y="226"/>
                    </a:lnTo>
                    <a:lnTo>
                      <a:pt x="805" y="217"/>
                    </a:lnTo>
                    <a:lnTo>
                      <a:pt x="754" y="208"/>
                    </a:lnTo>
                    <a:lnTo>
                      <a:pt x="700" y="208"/>
                    </a:lnTo>
                    <a:lnTo>
                      <a:pt x="643" y="199"/>
                    </a:lnTo>
                    <a:lnTo>
                      <a:pt x="616" y="172"/>
                    </a:lnTo>
                    <a:lnTo>
                      <a:pt x="559" y="142"/>
                    </a:lnTo>
                    <a:lnTo>
                      <a:pt x="496" y="127"/>
                    </a:lnTo>
                    <a:lnTo>
                      <a:pt x="436" y="121"/>
                    </a:lnTo>
                    <a:lnTo>
                      <a:pt x="394" y="85"/>
                    </a:lnTo>
                    <a:lnTo>
                      <a:pt x="352" y="55"/>
                    </a:lnTo>
                    <a:lnTo>
                      <a:pt x="298" y="24"/>
                    </a:lnTo>
                    <a:lnTo>
                      <a:pt x="241" y="6"/>
                    </a:lnTo>
                    <a:lnTo>
                      <a:pt x="177" y="0"/>
                    </a:lnTo>
                    <a:lnTo>
                      <a:pt x="123" y="3"/>
                    </a:lnTo>
                    <a:lnTo>
                      <a:pt x="54" y="1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auto">
              <a:xfrm>
                <a:off x="2142" y="2415"/>
                <a:ext cx="876" cy="202"/>
              </a:xfrm>
              <a:custGeom>
                <a:avLst/>
                <a:gdLst>
                  <a:gd name="T0" fmla="*/ 876 w 876"/>
                  <a:gd name="T1" fmla="*/ 202 h 202"/>
                  <a:gd name="T2" fmla="*/ 855 w 876"/>
                  <a:gd name="T3" fmla="*/ 178 h 202"/>
                  <a:gd name="T4" fmla="*/ 822 w 876"/>
                  <a:gd name="T5" fmla="*/ 157 h 202"/>
                  <a:gd name="T6" fmla="*/ 789 w 876"/>
                  <a:gd name="T7" fmla="*/ 148 h 202"/>
                  <a:gd name="T8" fmla="*/ 747 w 876"/>
                  <a:gd name="T9" fmla="*/ 139 h 202"/>
                  <a:gd name="T10" fmla="*/ 705 w 876"/>
                  <a:gd name="T11" fmla="*/ 136 h 202"/>
                  <a:gd name="T12" fmla="*/ 654 w 876"/>
                  <a:gd name="T13" fmla="*/ 136 h 202"/>
                  <a:gd name="T14" fmla="*/ 606 w 876"/>
                  <a:gd name="T15" fmla="*/ 142 h 202"/>
                  <a:gd name="T16" fmla="*/ 558 w 876"/>
                  <a:gd name="T17" fmla="*/ 127 h 202"/>
                  <a:gd name="T18" fmla="*/ 507 w 876"/>
                  <a:gd name="T19" fmla="*/ 112 h 202"/>
                  <a:gd name="T20" fmla="*/ 456 w 876"/>
                  <a:gd name="T21" fmla="*/ 100 h 202"/>
                  <a:gd name="T22" fmla="*/ 408 w 876"/>
                  <a:gd name="T23" fmla="*/ 94 h 202"/>
                  <a:gd name="T24" fmla="*/ 363 w 876"/>
                  <a:gd name="T25" fmla="*/ 88 h 202"/>
                  <a:gd name="T26" fmla="*/ 330 w 876"/>
                  <a:gd name="T27" fmla="*/ 67 h 202"/>
                  <a:gd name="T28" fmla="*/ 291 w 876"/>
                  <a:gd name="T29" fmla="*/ 43 h 202"/>
                  <a:gd name="T30" fmla="*/ 252 w 876"/>
                  <a:gd name="T31" fmla="*/ 22 h 202"/>
                  <a:gd name="T32" fmla="*/ 210 w 876"/>
                  <a:gd name="T33" fmla="*/ 6 h 202"/>
                  <a:gd name="T34" fmla="*/ 165 w 876"/>
                  <a:gd name="T35" fmla="*/ 0 h 202"/>
                  <a:gd name="T36" fmla="*/ 123 w 876"/>
                  <a:gd name="T37" fmla="*/ 0 h 202"/>
                  <a:gd name="T38" fmla="*/ 75 w 876"/>
                  <a:gd name="T39" fmla="*/ 12 h 202"/>
                  <a:gd name="T40" fmla="*/ 48 w 876"/>
                  <a:gd name="T41" fmla="*/ 30 h 202"/>
                  <a:gd name="T42" fmla="*/ 21 w 876"/>
                  <a:gd name="T43" fmla="*/ 47 h 202"/>
                  <a:gd name="T44" fmla="*/ 0 w 876"/>
                  <a:gd name="T45" fmla="*/ 6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6" h="202">
                    <a:moveTo>
                      <a:pt x="876" y="202"/>
                    </a:moveTo>
                    <a:lnTo>
                      <a:pt x="855" y="178"/>
                    </a:lnTo>
                    <a:lnTo>
                      <a:pt x="822" y="157"/>
                    </a:lnTo>
                    <a:lnTo>
                      <a:pt x="789" y="148"/>
                    </a:lnTo>
                    <a:lnTo>
                      <a:pt x="747" y="139"/>
                    </a:lnTo>
                    <a:lnTo>
                      <a:pt x="705" y="136"/>
                    </a:lnTo>
                    <a:lnTo>
                      <a:pt x="654" y="136"/>
                    </a:lnTo>
                    <a:lnTo>
                      <a:pt x="606" y="142"/>
                    </a:lnTo>
                    <a:lnTo>
                      <a:pt x="558" y="127"/>
                    </a:lnTo>
                    <a:lnTo>
                      <a:pt x="507" y="112"/>
                    </a:lnTo>
                    <a:lnTo>
                      <a:pt x="456" y="100"/>
                    </a:lnTo>
                    <a:lnTo>
                      <a:pt x="408" y="94"/>
                    </a:lnTo>
                    <a:lnTo>
                      <a:pt x="363" y="88"/>
                    </a:lnTo>
                    <a:lnTo>
                      <a:pt x="330" y="67"/>
                    </a:lnTo>
                    <a:lnTo>
                      <a:pt x="291" y="43"/>
                    </a:lnTo>
                    <a:lnTo>
                      <a:pt x="252" y="22"/>
                    </a:lnTo>
                    <a:lnTo>
                      <a:pt x="210" y="6"/>
                    </a:lnTo>
                    <a:lnTo>
                      <a:pt x="165" y="0"/>
                    </a:lnTo>
                    <a:lnTo>
                      <a:pt x="123" y="0"/>
                    </a:lnTo>
                    <a:lnTo>
                      <a:pt x="75" y="12"/>
                    </a:lnTo>
                    <a:lnTo>
                      <a:pt x="48" y="30"/>
                    </a:lnTo>
                    <a:lnTo>
                      <a:pt x="21" y="47"/>
                    </a:lnTo>
                    <a:lnTo>
                      <a:pt x="0" y="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auto">
              <a:xfrm>
                <a:off x="2292" y="2338"/>
                <a:ext cx="726" cy="108"/>
              </a:xfrm>
              <a:custGeom>
                <a:avLst/>
                <a:gdLst>
                  <a:gd name="T0" fmla="*/ 726 w 726"/>
                  <a:gd name="T1" fmla="*/ 108 h 108"/>
                  <a:gd name="T2" fmla="*/ 684 w 726"/>
                  <a:gd name="T3" fmla="*/ 99 h 108"/>
                  <a:gd name="T4" fmla="*/ 642 w 726"/>
                  <a:gd name="T5" fmla="*/ 96 h 108"/>
                  <a:gd name="T6" fmla="*/ 585 w 726"/>
                  <a:gd name="T7" fmla="*/ 96 h 108"/>
                  <a:gd name="T8" fmla="*/ 534 w 726"/>
                  <a:gd name="T9" fmla="*/ 96 h 108"/>
                  <a:gd name="T10" fmla="*/ 474 w 726"/>
                  <a:gd name="T11" fmla="*/ 80 h 108"/>
                  <a:gd name="T12" fmla="*/ 408 w 726"/>
                  <a:gd name="T13" fmla="*/ 74 h 108"/>
                  <a:gd name="T14" fmla="*/ 354 w 726"/>
                  <a:gd name="T15" fmla="*/ 75 h 108"/>
                  <a:gd name="T16" fmla="*/ 297 w 726"/>
                  <a:gd name="T17" fmla="*/ 54 h 108"/>
                  <a:gd name="T18" fmla="*/ 243 w 726"/>
                  <a:gd name="T19" fmla="*/ 24 h 108"/>
                  <a:gd name="T20" fmla="*/ 180 w 726"/>
                  <a:gd name="T21" fmla="*/ 9 h 108"/>
                  <a:gd name="T22" fmla="*/ 138 w 726"/>
                  <a:gd name="T23" fmla="*/ 0 h 108"/>
                  <a:gd name="T24" fmla="*/ 96 w 726"/>
                  <a:gd name="T25" fmla="*/ 0 h 108"/>
                  <a:gd name="T26" fmla="*/ 48 w 726"/>
                  <a:gd name="T27" fmla="*/ 6 h 108"/>
                  <a:gd name="T28" fmla="*/ 0 w 726"/>
                  <a:gd name="T29" fmla="*/ 2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6" h="108">
                    <a:moveTo>
                      <a:pt x="726" y="108"/>
                    </a:moveTo>
                    <a:lnTo>
                      <a:pt x="684" y="99"/>
                    </a:lnTo>
                    <a:lnTo>
                      <a:pt x="642" y="96"/>
                    </a:lnTo>
                    <a:lnTo>
                      <a:pt x="585" y="96"/>
                    </a:lnTo>
                    <a:lnTo>
                      <a:pt x="534" y="96"/>
                    </a:lnTo>
                    <a:lnTo>
                      <a:pt x="474" y="80"/>
                    </a:lnTo>
                    <a:lnTo>
                      <a:pt x="408" y="74"/>
                    </a:lnTo>
                    <a:lnTo>
                      <a:pt x="354" y="75"/>
                    </a:lnTo>
                    <a:lnTo>
                      <a:pt x="297" y="54"/>
                    </a:lnTo>
                    <a:lnTo>
                      <a:pt x="243" y="24"/>
                    </a:lnTo>
                    <a:lnTo>
                      <a:pt x="180" y="9"/>
                    </a:lnTo>
                    <a:lnTo>
                      <a:pt x="138" y="0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auto">
              <a:xfrm>
                <a:off x="1331" y="1775"/>
                <a:ext cx="126" cy="169"/>
              </a:xfrm>
              <a:custGeom>
                <a:avLst/>
                <a:gdLst>
                  <a:gd name="T0" fmla="*/ 0 w 126"/>
                  <a:gd name="T1" fmla="*/ 0 h 169"/>
                  <a:gd name="T2" fmla="*/ 27 w 126"/>
                  <a:gd name="T3" fmla="*/ 2 h 169"/>
                  <a:gd name="T4" fmla="*/ 49 w 126"/>
                  <a:gd name="T5" fmla="*/ 5 h 169"/>
                  <a:gd name="T6" fmla="*/ 74 w 126"/>
                  <a:gd name="T7" fmla="*/ 15 h 169"/>
                  <a:gd name="T8" fmla="*/ 96 w 126"/>
                  <a:gd name="T9" fmla="*/ 32 h 169"/>
                  <a:gd name="T10" fmla="*/ 117 w 126"/>
                  <a:gd name="T11" fmla="*/ 55 h 169"/>
                  <a:gd name="T12" fmla="*/ 126 w 126"/>
                  <a:gd name="T13" fmla="*/ 90 h 169"/>
                  <a:gd name="T14" fmla="*/ 126 w 126"/>
                  <a:gd name="T15" fmla="*/ 126 h 169"/>
                  <a:gd name="T16" fmla="*/ 123 w 126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169">
                    <a:moveTo>
                      <a:pt x="0" y="0"/>
                    </a:moveTo>
                    <a:lnTo>
                      <a:pt x="27" y="2"/>
                    </a:lnTo>
                    <a:lnTo>
                      <a:pt x="49" y="5"/>
                    </a:lnTo>
                    <a:lnTo>
                      <a:pt x="74" y="15"/>
                    </a:lnTo>
                    <a:lnTo>
                      <a:pt x="96" y="32"/>
                    </a:lnTo>
                    <a:lnTo>
                      <a:pt x="117" y="55"/>
                    </a:lnTo>
                    <a:lnTo>
                      <a:pt x="126" y="90"/>
                    </a:lnTo>
                    <a:lnTo>
                      <a:pt x="126" y="126"/>
                    </a:lnTo>
                    <a:lnTo>
                      <a:pt x="123" y="16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1390" y="1827"/>
                <a:ext cx="87" cy="239"/>
              </a:xfrm>
              <a:custGeom>
                <a:avLst/>
                <a:gdLst>
                  <a:gd name="T0" fmla="*/ 87 w 87"/>
                  <a:gd name="T1" fmla="*/ 0 h 239"/>
                  <a:gd name="T2" fmla="*/ 81 w 87"/>
                  <a:gd name="T3" fmla="*/ 54 h 239"/>
                  <a:gd name="T4" fmla="*/ 72 w 87"/>
                  <a:gd name="T5" fmla="*/ 110 h 239"/>
                  <a:gd name="T6" fmla="*/ 63 w 87"/>
                  <a:gd name="T7" fmla="*/ 149 h 239"/>
                  <a:gd name="T8" fmla="*/ 51 w 87"/>
                  <a:gd name="T9" fmla="*/ 180 h 239"/>
                  <a:gd name="T10" fmla="*/ 37 w 87"/>
                  <a:gd name="T11" fmla="*/ 200 h 239"/>
                  <a:gd name="T12" fmla="*/ 22 w 87"/>
                  <a:gd name="T13" fmla="*/ 219 h 239"/>
                  <a:gd name="T14" fmla="*/ 0 w 87"/>
                  <a:gd name="T1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9">
                    <a:moveTo>
                      <a:pt x="87" y="0"/>
                    </a:moveTo>
                    <a:lnTo>
                      <a:pt x="81" y="54"/>
                    </a:lnTo>
                    <a:lnTo>
                      <a:pt x="72" y="110"/>
                    </a:lnTo>
                    <a:lnTo>
                      <a:pt x="63" y="149"/>
                    </a:lnTo>
                    <a:lnTo>
                      <a:pt x="51" y="180"/>
                    </a:lnTo>
                    <a:lnTo>
                      <a:pt x="37" y="200"/>
                    </a:lnTo>
                    <a:lnTo>
                      <a:pt x="22" y="219"/>
                    </a:lnTo>
                    <a:lnTo>
                      <a:pt x="0" y="23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auto">
              <a:xfrm>
                <a:off x="1424" y="2023"/>
                <a:ext cx="138" cy="33"/>
              </a:xfrm>
              <a:custGeom>
                <a:avLst/>
                <a:gdLst>
                  <a:gd name="T0" fmla="*/ 0 w 138"/>
                  <a:gd name="T1" fmla="*/ 4 h 33"/>
                  <a:gd name="T2" fmla="*/ 32 w 138"/>
                  <a:gd name="T3" fmla="*/ 0 h 33"/>
                  <a:gd name="T4" fmla="*/ 64 w 138"/>
                  <a:gd name="T5" fmla="*/ 3 h 33"/>
                  <a:gd name="T6" fmla="*/ 96 w 138"/>
                  <a:gd name="T7" fmla="*/ 12 h 33"/>
                  <a:gd name="T8" fmla="*/ 138 w 13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3">
                    <a:moveTo>
                      <a:pt x="0" y="4"/>
                    </a:moveTo>
                    <a:lnTo>
                      <a:pt x="32" y="0"/>
                    </a:lnTo>
                    <a:lnTo>
                      <a:pt x="64" y="3"/>
                    </a:lnTo>
                    <a:lnTo>
                      <a:pt x="96" y="12"/>
                    </a:lnTo>
                    <a:lnTo>
                      <a:pt x="138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auto">
              <a:xfrm>
                <a:off x="1393" y="2054"/>
                <a:ext cx="163" cy="45"/>
              </a:xfrm>
              <a:custGeom>
                <a:avLst/>
                <a:gdLst>
                  <a:gd name="T0" fmla="*/ 0 w 163"/>
                  <a:gd name="T1" fmla="*/ 13 h 45"/>
                  <a:gd name="T2" fmla="*/ 34 w 163"/>
                  <a:gd name="T3" fmla="*/ 4 h 45"/>
                  <a:gd name="T4" fmla="*/ 54 w 163"/>
                  <a:gd name="T5" fmla="*/ 0 h 45"/>
                  <a:gd name="T6" fmla="*/ 82 w 163"/>
                  <a:gd name="T7" fmla="*/ 1 h 45"/>
                  <a:gd name="T8" fmla="*/ 112 w 163"/>
                  <a:gd name="T9" fmla="*/ 11 h 45"/>
                  <a:gd name="T10" fmla="*/ 141 w 163"/>
                  <a:gd name="T11" fmla="*/ 27 h 45"/>
                  <a:gd name="T12" fmla="*/ 163 w 163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45">
                    <a:moveTo>
                      <a:pt x="0" y="13"/>
                    </a:moveTo>
                    <a:lnTo>
                      <a:pt x="34" y="4"/>
                    </a:lnTo>
                    <a:lnTo>
                      <a:pt x="54" y="0"/>
                    </a:lnTo>
                    <a:lnTo>
                      <a:pt x="82" y="1"/>
                    </a:lnTo>
                    <a:lnTo>
                      <a:pt x="112" y="11"/>
                    </a:lnTo>
                    <a:lnTo>
                      <a:pt x="141" y="27"/>
                    </a:lnTo>
                    <a:lnTo>
                      <a:pt x="163" y="4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auto">
              <a:xfrm>
                <a:off x="1862" y="1734"/>
                <a:ext cx="64" cy="354"/>
              </a:xfrm>
              <a:custGeom>
                <a:avLst/>
                <a:gdLst>
                  <a:gd name="T0" fmla="*/ 15 w 64"/>
                  <a:gd name="T1" fmla="*/ 0 h 354"/>
                  <a:gd name="T2" fmla="*/ 29 w 64"/>
                  <a:gd name="T3" fmla="*/ 24 h 354"/>
                  <a:gd name="T4" fmla="*/ 44 w 64"/>
                  <a:gd name="T5" fmla="*/ 56 h 354"/>
                  <a:gd name="T6" fmla="*/ 57 w 64"/>
                  <a:gd name="T7" fmla="*/ 93 h 354"/>
                  <a:gd name="T8" fmla="*/ 64 w 64"/>
                  <a:gd name="T9" fmla="*/ 129 h 354"/>
                  <a:gd name="T10" fmla="*/ 64 w 64"/>
                  <a:gd name="T11" fmla="*/ 172 h 354"/>
                  <a:gd name="T12" fmla="*/ 60 w 64"/>
                  <a:gd name="T13" fmla="*/ 210 h 354"/>
                  <a:gd name="T14" fmla="*/ 52 w 64"/>
                  <a:gd name="T15" fmla="*/ 251 h 354"/>
                  <a:gd name="T16" fmla="*/ 37 w 64"/>
                  <a:gd name="T17" fmla="*/ 289 h 354"/>
                  <a:gd name="T18" fmla="*/ 20 w 64"/>
                  <a:gd name="T19" fmla="*/ 322 h 354"/>
                  <a:gd name="T20" fmla="*/ 0 w 64"/>
                  <a:gd name="T21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354">
                    <a:moveTo>
                      <a:pt x="15" y="0"/>
                    </a:moveTo>
                    <a:lnTo>
                      <a:pt x="29" y="24"/>
                    </a:lnTo>
                    <a:lnTo>
                      <a:pt x="44" y="56"/>
                    </a:lnTo>
                    <a:lnTo>
                      <a:pt x="57" y="93"/>
                    </a:lnTo>
                    <a:lnTo>
                      <a:pt x="64" y="129"/>
                    </a:lnTo>
                    <a:lnTo>
                      <a:pt x="64" y="172"/>
                    </a:lnTo>
                    <a:lnTo>
                      <a:pt x="60" y="210"/>
                    </a:lnTo>
                    <a:lnTo>
                      <a:pt x="52" y="251"/>
                    </a:lnTo>
                    <a:lnTo>
                      <a:pt x="37" y="289"/>
                    </a:lnTo>
                    <a:lnTo>
                      <a:pt x="20" y="322"/>
                    </a:lnTo>
                    <a:lnTo>
                      <a:pt x="0" y="3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auto">
              <a:xfrm>
                <a:off x="1556" y="2166"/>
                <a:ext cx="210" cy="78"/>
              </a:xfrm>
              <a:custGeom>
                <a:avLst/>
                <a:gdLst>
                  <a:gd name="T0" fmla="*/ 0 w 210"/>
                  <a:gd name="T1" fmla="*/ 78 h 78"/>
                  <a:gd name="T2" fmla="*/ 36 w 210"/>
                  <a:gd name="T3" fmla="*/ 54 h 78"/>
                  <a:gd name="T4" fmla="*/ 72 w 210"/>
                  <a:gd name="T5" fmla="*/ 36 h 78"/>
                  <a:gd name="T6" fmla="*/ 102 w 210"/>
                  <a:gd name="T7" fmla="*/ 24 h 78"/>
                  <a:gd name="T8" fmla="*/ 138 w 210"/>
                  <a:gd name="T9" fmla="*/ 12 h 78"/>
                  <a:gd name="T10" fmla="*/ 180 w 210"/>
                  <a:gd name="T11" fmla="*/ 6 h 78"/>
                  <a:gd name="T12" fmla="*/ 210 w 210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78">
                    <a:moveTo>
                      <a:pt x="0" y="78"/>
                    </a:moveTo>
                    <a:lnTo>
                      <a:pt x="36" y="54"/>
                    </a:lnTo>
                    <a:lnTo>
                      <a:pt x="72" y="36"/>
                    </a:lnTo>
                    <a:lnTo>
                      <a:pt x="102" y="24"/>
                    </a:lnTo>
                    <a:lnTo>
                      <a:pt x="138" y="12"/>
                    </a:lnTo>
                    <a:lnTo>
                      <a:pt x="180" y="6"/>
                    </a:lnTo>
                    <a:lnTo>
                      <a:pt x="2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36"/>
              <p:cNvSpPr>
                <a:spLocks/>
              </p:cNvSpPr>
              <p:nvPr/>
            </p:nvSpPr>
            <p:spPr bwMode="auto">
              <a:xfrm>
                <a:off x="1844" y="1932"/>
                <a:ext cx="337" cy="222"/>
              </a:xfrm>
              <a:custGeom>
                <a:avLst/>
                <a:gdLst>
                  <a:gd name="T0" fmla="*/ 0 w 337"/>
                  <a:gd name="T1" fmla="*/ 222 h 222"/>
                  <a:gd name="T2" fmla="*/ 36 w 337"/>
                  <a:gd name="T3" fmla="*/ 222 h 222"/>
                  <a:gd name="T4" fmla="*/ 90 w 337"/>
                  <a:gd name="T5" fmla="*/ 210 h 222"/>
                  <a:gd name="T6" fmla="*/ 139 w 337"/>
                  <a:gd name="T7" fmla="*/ 192 h 222"/>
                  <a:gd name="T8" fmla="*/ 181 w 337"/>
                  <a:gd name="T9" fmla="*/ 174 h 222"/>
                  <a:gd name="T10" fmla="*/ 223 w 337"/>
                  <a:gd name="T11" fmla="*/ 144 h 222"/>
                  <a:gd name="T12" fmla="*/ 271 w 337"/>
                  <a:gd name="T13" fmla="*/ 108 h 222"/>
                  <a:gd name="T14" fmla="*/ 289 w 337"/>
                  <a:gd name="T15" fmla="*/ 72 h 222"/>
                  <a:gd name="T16" fmla="*/ 337 w 337"/>
                  <a:gd name="T1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222">
                    <a:moveTo>
                      <a:pt x="0" y="222"/>
                    </a:moveTo>
                    <a:lnTo>
                      <a:pt x="36" y="222"/>
                    </a:lnTo>
                    <a:lnTo>
                      <a:pt x="90" y="210"/>
                    </a:lnTo>
                    <a:lnTo>
                      <a:pt x="139" y="192"/>
                    </a:lnTo>
                    <a:lnTo>
                      <a:pt x="181" y="174"/>
                    </a:lnTo>
                    <a:lnTo>
                      <a:pt x="223" y="144"/>
                    </a:lnTo>
                    <a:lnTo>
                      <a:pt x="271" y="108"/>
                    </a:lnTo>
                    <a:lnTo>
                      <a:pt x="289" y="72"/>
                    </a:lnTo>
                    <a:lnTo>
                      <a:pt x="33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37"/>
              <p:cNvSpPr>
                <a:spLocks/>
              </p:cNvSpPr>
              <p:nvPr/>
            </p:nvSpPr>
            <p:spPr bwMode="auto">
              <a:xfrm>
                <a:off x="1971" y="2100"/>
                <a:ext cx="156" cy="36"/>
              </a:xfrm>
              <a:custGeom>
                <a:avLst/>
                <a:gdLst>
                  <a:gd name="T0" fmla="*/ 0 w 156"/>
                  <a:gd name="T1" fmla="*/ 36 h 36"/>
                  <a:gd name="T2" fmla="*/ 66 w 156"/>
                  <a:gd name="T3" fmla="*/ 24 h 36"/>
                  <a:gd name="T4" fmla="*/ 120 w 156"/>
                  <a:gd name="T5" fmla="*/ 12 h 36"/>
                  <a:gd name="T6" fmla="*/ 156 w 15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36">
                    <a:moveTo>
                      <a:pt x="0" y="36"/>
                    </a:moveTo>
                    <a:lnTo>
                      <a:pt x="66" y="24"/>
                    </a:lnTo>
                    <a:lnTo>
                      <a:pt x="120" y="1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auto">
              <a:xfrm>
                <a:off x="1898" y="2076"/>
                <a:ext cx="469" cy="204"/>
              </a:xfrm>
              <a:custGeom>
                <a:avLst/>
                <a:gdLst>
                  <a:gd name="T0" fmla="*/ 0 w 469"/>
                  <a:gd name="T1" fmla="*/ 204 h 204"/>
                  <a:gd name="T2" fmla="*/ 48 w 469"/>
                  <a:gd name="T3" fmla="*/ 174 h 204"/>
                  <a:gd name="T4" fmla="*/ 103 w 469"/>
                  <a:gd name="T5" fmla="*/ 150 h 204"/>
                  <a:gd name="T6" fmla="*/ 151 w 469"/>
                  <a:gd name="T7" fmla="*/ 132 h 204"/>
                  <a:gd name="T8" fmla="*/ 217 w 469"/>
                  <a:gd name="T9" fmla="*/ 108 h 204"/>
                  <a:gd name="T10" fmla="*/ 271 w 469"/>
                  <a:gd name="T11" fmla="*/ 78 h 204"/>
                  <a:gd name="T12" fmla="*/ 283 w 469"/>
                  <a:gd name="T13" fmla="*/ 78 h 204"/>
                  <a:gd name="T14" fmla="*/ 355 w 469"/>
                  <a:gd name="T15" fmla="*/ 30 h 204"/>
                  <a:gd name="T16" fmla="*/ 415 w 469"/>
                  <a:gd name="T17" fmla="*/ 12 h 204"/>
                  <a:gd name="T18" fmla="*/ 469 w 469"/>
                  <a:gd name="T1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9" h="204">
                    <a:moveTo>
                      <a:pt x="0" y="204"/>
                    </a:moveTo>
                    <a:lnTo>
                      <a:pt x="48" y="174"/>
                    </a:lnTo>
                    <a:lnTo>
                      <a:pt x="103" y="150"/>
                    </a:lnTo>
                    <a:lnTo>
                      <a:pt x="151" y="132"/>
                    </a:lnTo>
                    <a:lnTo>
                      <a:pt x="217" y="108"/>
                    </a:lnTo>
                    <a:lnTo>
                      <a:pt x="271" y="78"/>
                    </a:lnTo>
                    <a:lnTo>
                      <a:pt x="283" y="78"/>
                    </a:lnTo>
                    <a:lnTo>
                      <a:pt x="355" y="30"/>
                    </a:lnTo>
                    <a:lnTo>
                      <a:pt x="415" y="12"/>
                    </a:lnTo>
                    <a:lnTo>
                      <a:pt x="46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auto">
              <a:xfrm>
                <a:off x="1258" y="1775"/>
                <a:ext cx="42" cy="7"/>
              </a:xfrm>
              <a:custGeom>
                <a:avLst/>
                <a:gdLst>
                  <a:gd name="T0" fmla="*/ 0 w 42"/>
                  <a:gd name="T1" fmla="*/ 7 h 7"/>
                  <a:gd name="T2" fmla="*/ 23 w 42"/>
                  <a:gd name="T3" fmla="*/ 3 h 7"/>
                  <a:gd name="T4" fmla="*/ 42 w 4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7">
                    <a:moveTo>
                      <a:pt x="0" y="7"/>
                    </a:moveTo>
                    <a:lnTo>
                      <a:pt x="23" y="3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auto">
              <a:xfrm>
                <a:off x="2070" y="2505"/>
                <a:ext cx="102" cy="30"/>
              </a:xfrm>
              <a:custGeom>
                <a:avLst/>
                <a:gdLst>
                  <a:gd name="T0" fmla="*/ 102 w 102"/>
                  <a:gd name="T1" fmla="*/ 0 h 30"/>
                  <a:gd name="T2" fmla="*/ 72 w 102"/>
                  <a:gd name="T3" fmla="*/ 3 h 30"/>
                  <a:gd name="T4" fmla="*/ 48 w 102"/>
                  <a:gd name="T5" fmla="*/ 9 h 30"/>
                  <a:gd name="T6" fmla="*/ 24 w 102"/>
                  <a:gd name="T7" fmla="*/ 18 h 30"/>
                  <a:gd name="T8" fmla="*/ 0 w 10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30">
                    <a:moveTo>
                      <a:pt x="102" y="0"/>
                    </a:moveTo>
                    <a:lnTo>
                      <a:pt x="72" y="3"/>
                    </a:lnTo>
                    <a:lnTo>
                      <a:pt x="48" y="9"/>
                    </a:lnTo>
                    <a:lnTo>
                      <a:pt x="24" y="18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auto">
              <a:xfrm>
                <a:off x="2277" y="2583"/>
                <a:ext cx="102" cy="18"/>
              </a:xfrm>
              <a:custGeom>
                <a:avLst/>
                <a:gdLst>
                  <a:gd name="T0" fmla="*/ 102 w 102"/>
                  <a:gd name="T1" fmla="*/ 0 h 18"/>
                  <a:gd name="T2" fmla="*/ 66 w 102"/>
                  <a:gd name="T3" fmla="*/ 0 h 18"/>
                  <a:gd name="T4" fmla="*/ 30 w 102"/>
                  <a:gd name="T5" fmla="*/ 6 h 18"/>
                  <a:gd name="T6" fmla="*/ 0 w 10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8">
                    <a:moveTo>
                      <a:pt x="102" y="0"/>
                    </a:moveTo>
                    <a:lnTo>
                      <a:pt x="66" y="0"/>
                    </a:lnTo>
                    <a:lnTo>
                      <a:pt x="30" y="6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auto">
              <a:xfrm>
                <a:off x="2373" y="2505"/>
                <a:ext cx="141" cy="69"/>
              </a:xfrm>
              <a:custGeom>
                <a:avLst/>
                <a:gdLst>
                  <a:gd name="T0" fmla="*/ 141 w 141"/>
                  <a:gd name="T1" fmla="*/ 0 h 69"/>
                  <a:gd name="T2" fmla="*/ 117 w 141"/>
                  <a:gd name="T3" fmla="*/ 3 h 69"/>
                  <a:gd name="T4" fmla="*/ 87 w 141"/>
                  <a:gd name="T5" fmla="*/ 12 h 69"/>
                  <a:gd name="T6" fmla="*/ 60 w 141"/>
                  <a:gd name="T7" fmla="*/ 24 h 69"/>
                  <a:gd name="T8" fmla="*/ 39 w 141"/>
                  <a:gd name="T9" fmla="*/ 39 h 69"/>
                  <a:gd name="T10" fmla="*/ 21 w 141"/>
                  <a:gd name="T11" fmla="*/ 54 h 69"/>
                  <a:gd name="T12" fmla="*/ 9 w 141"/>
                  <a:gd name="T13" fmla="*/ 63 h 69"/>
                  <a:gd name="T14" fmla="*/ 0 w 141"/>
                  <a:gd name="T1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69">
                    <a:moveTo>
                      <a:pt x="141" y="0"/>
                    </a:moveTo>
                    <a:lnTo>
                      <a:pt x="117" y="3"/>
                    </a:lnTo>
                    <a:lnTo>
                      <a:pt x="87" y="12"/>
                    </a:lnTo>
                    <a:lnTo>
                      <a:pt x="60" y="24"/>
                    </a:lnTo>
                    <a:lnTo>
                      <a:pt x="39" y="39"/>
                    </a:lnTo>
                    <a:lnTo>
                      <a:pt x="21" y="54"/>
                    </a:lnTo>
                    <a:lnTo>
                      <a:pt x="9" y="63"/>
                    </a:lnTo>
                    <a:lnTo>
                      <a:pt x="0" y="6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auto">
              <a:xfrm>
                <a:off x="2643" y="2558"/>
                <a:ext cx="108" cy="42"/>
              </a:xfrm>
              <a:custGeom>
                <a:avLst/>
                <a:gdLst>
                  <a:gd name="T0" fmla="*/ 108 w 108"/>
                  <a:gd name="T1" fmla="*/ 0 h 42"/>
                  <a:gd name="T2" fmla="*/ 57 w 108"/>
                  <a:gd name="T3" fmla="*/ 6 h 42"/>
                  <a:gd name="T4" fmla="*/ 36 w 108"/>
                  <a:gd name="T5" fmla="*/ 15 h 42"/>
                  <a:gd name="T6" fmla="*/ 15 w 108"/>
                  <a:gd name="T7" fmla="*/ 27 h 42"/>
                  <a:gd name="T8" fmla="*/ 0 w 10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2">
                    <a:moveTo>
                      <a:pt x="108" y="0"/>
                    </a:moveTo>
                    <a:lnTo>
                      <a:pt x="57" y="6"/>
                    </a:lnTo>
                    <a:lnTo>
                      <a:pt x="36" y="15"/>
                    </a:lnTo>
                    <a:lnTo>
                      <a:pt x="15" y="27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2727" y="2435"/>
                <a:ext cx="123" cy="66"/>
              </a:xfrm>
              <a:custGeom>
                <a:avLst/>
                <a:gdLst>
                  <a:gd name="T0" fmla="*/ 123 w 123"/>
                  <a:gd name="T1" fmla="*/ 0 h 66"/>
                  <a:gd name="T2" fmla="*/ 81 w 123"/>
                  <a:gd name="T3" fmla="*/ 12 h 66"/>
                  <a:gd name="T4" fmla="*/ 57 w 123"/>
                  <a:gd name="T5" fmla="*/ 24 h 66"/>
                  <a:gd name="T6" fmla="*/ 36 w 123"/>
                  <a:gd name="T7" fmla="*/ 36 h 66"/>
                  <a:gd name="T8" fmla="*/ 18 w 123"/>
                  <a:gd name="T9" fmla="*/ 51 h 66"/>
                  <a:gd name="T10" fmla="*/ 0 w 123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66">
                    <a:moveTo>
                      <a:pt x="123" y="0"/>
                    </a:moveTo>
                    <a:lnTo>
                      <a:pt x="81" y="12"/>
                    </a:lnTo>
                    <a:lnTo>
                      <a:pt x="57" y="24"/>
                    </a:lnTo>
                    <a:lnTo>
                      <a:pt x="36" y="36"/>
                    </a:lnTo>
                    <a:lnTo>
                      <a:pt x="18" y="51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auto">
              <a:xfrm>
                <a:off x="2538" y="2413"/>
                <a:ext cx="102" cy="49"/>
              </a:xfrm>
              <a:custGeom>
                <a:avLst/>
                <a:gdLst>
                  <a:gd name="T0" fmla="*/ 102 w 102"/>
                  <a:gd name="T1" fmla="*/ 0 h 49"/>
                  <a:gd name="T2" fmla="*/ 63 w 102"/>
                  <a:gd name="T3" fmla="*/ 9 h 49"/>
                  <a:gd name="T4" fmla="*/ 42 w 102"/>
                  <a:gd name="T5" fmla="*/ 22 h 49"/>
                  <a:gd name="T6" fmla="*/ 21 w 102"/>
                  <a:gd name="T7" fmla="*/ 34 h 49"/>
                  <a:gd name="T8" fmla="*/ 0 w 102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102" y="0"/>
                    </a:moveTo>
                    <a:lnTo>
                      <a:pt x="63" y="9"/>
                    </a:lnTo>
                    <a:lnTo>
                      <a:pt x="42" y="22"/>
                    </a:lnTo>
                    <a:lnTo>
                      <a:pt x="21" y="34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auto">
              <a:xfrm>
                <a:off x="2672" y="2283"/>
                <a:ext cx="132" cy="96"/>
              </a:xfrm>
              <a:custGeom>
                <a:avLst/>
                <a:gdLst>
                  <a:gd name="T0" fmla="*/ 132 w 132"/>
                  <a:gd name="T1" fmla="*/ 0 h 96"/>
                  <a:gd name="T2" fmla="*/ 75 w 132"/>
                  <a:gd name="T3" fmla="*/ 11 h 96"/>
                  <a:gd name="T4" fmla="*/ 42 w 132"/>
                  <a:gd name="T5" fmla="*/ 28 h 96"/>
                  <a:gd name="T6" fmla="*/ 18 w 132"/>
                  <a:gd name="T7" fmla="*/ 50 h 96"/>
                  <a:gd name="T8" fmla="*/ 6 w 132"/>
                  <a:gd name="T9" fmla="*/ 72 h 96"/>
                  <a:gd name="T10" fmla="*/ 0 w 132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96">
                    <a:moveTo>
                      <a:pt x="132" y="0"/>
                    </a:moveTo>
                    <a:lnTo>
                      <a:pt x="75" y="11"/>
                    </a:lnTo>
                    <a:lnTo>
                      <a:pt x="42" y="28"/>
                    </a:lnTo>
                    <a:lnTo>
                      <a:pt x="18" y="50"/>
                    </a:lnTo>
                    <a:lnTo>
                      <a:pt x="6" y="72"/>
                    </a:lnTo>
                    <a:lnTo>
                      <a:pt x="0" y="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auto">
              <a:xfrm>
                <a:off x="2436" y="2218"/>
                <a:ext cx="186" cy="60"/>
              </a:xfrm>
              <a:custGeom>
                <a:avLst/>
                <a:gdLst>
                  <a:gd name="T0" fmla="*/ 186 w 186"/>
                  <a:gd name="T1" fmla="*/ 0 h 60"/>
                  <a:gd name="T2" fmla="*/ 108 w 186"/>
                  <a:gd name="T3" fmla="*/ 0 h 60"/>
                  <a:gd name="T4" fmla="*/ 54 w 186"/>
                  <a:gd name="T5" fmla="*/ 18 h 60"/>
                  <a:gd name="T6" fmla="*/ 18 w 186"/>
                  <a:gd name="T7" fmla="*/ 36 h 60"/>
                  <a:gd name="T8" fmla="*/ 0 w 18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60">
                    <a:moveTo>
                      <a:pt x="186" y="0"/>
                    </a:moveTo>
                    <a:lnTo>
                      <a:pt x="108" y="0"/>
                    </a:lnTo>
                    <a:lnTo>
                      <a:pt x="54" y="18"/>
                    </a:lnTo>
                    <a:lnTo>
                      <a:pt x="18" y="36"/>
                    </a:lnTo>
                    <a:lnTo>
                      <a:pt x="0" y="6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Freeform 48"/>
              <p:cNvSpPr>
                <a:spLocks/>
              </p:cNvSpPr>
              <p:nvPr/>
            </p:nvSpPr>
            <p:spPr bwMode="auto">
              <a:xfrm>
                <a:off x="2376" y="2248"/>
                <a:ext cx="18" cy="90"/>
              </a:xfrm>
              <a:custGeom>
                <a:avLst/>
                <a:gdLst>
                  <a:gd name="T0" fmla="*/ 6 w 18"/>
                  <a:gd name="T1" fmla="*/ 90 h 90"/>
                  <a:gd name="T2" fmla="*/ 0 w 18"/>
                  <a:gd name="T3" fmla="*/ 66 h 90"/>
                  <a:gd name="T4" fmla="*/ 6 w 18"/>
                  <a:gd name="T5" fmla="*/ 36 h 90"/>
                  <a:gd name="T6" fmla="*/ 18 w 18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0">
                    <a:moveTo>
                      <a:pt x="6" y="90"/>
                    </a:moveTo>
                    <a:lnTo>
                      <a:pt x="0" y="66"/>
                    </a:lnTo>
                    <a:lnTo>
                      <a:pt x="6" y="36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49"/>
              <p:cNvSpPr>
                <a:spLocks/>
              </p:cNvSpPr>
              <p:nvPr/>
            </p:nvSpPr>
            <p:spPr bwMode="auto">
              <a:xfrm>
                <a:off x="2220" y="2350"/>
                <a:ext cx="48" cy="60"/>
              </a:xfrm>
              <a:custGeom>
                <a:avLst/>
                <a:gdLst>
                  <a:gd name="T0" fmla="*/ 48 w 48"/>
                  <a:gd name="T1" fmla="*/ 60 h 60"/>
                  <a:gd name="T2" fmla="*/ 24 w 48"/>
                  <a:gd name="T3" fmla="*/ 36 h 60"/>
                  <a:gd name="T4" fmla="*/ 0 w 48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60">
                    <a:moveTo>
                      <a:pt x="48" y="60"/>
                    </a:moveTo>
                    <a:lnTo>
                      <a:pt x="24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50"/>
              <p:cNvSpPr>
                <a:spLocks noChangeShapeType="1"/>
              </p:cNvSpPr>
              <p:nvPr/>
            </p:nvSpPr>
            <p:spPr bwMode="auto">
              <a:xfrm flipH="1" flipV="1">
                <a:off x="2274" y="2723"/>
                <a:ext cx="24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 flipH="1">
              <a:off x="6330" y="6391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8010" y="6802"/>
              <a:ext cx="960" cy="1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7890" y="6926"/>
              <a:ext cx="840" cy="1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7650" y="7050"/>
              <a:ext cx="840" cy="1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 flipV="1">
              <a:off x="7410" y="5815"/>
              <a:ext cx="1" cy="7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Text Box 56"/>
            <p:cNvSpPr txBox="1">
              <a:spLocks noChangeArrowheads="1"/>
            </p:cNvSpPr>
            <p:nvPr/>
          </p:nvSpPr>
          <p:spPr bwMode="auto">
            <a:xfrm>
              <a:off x="7568" y="5839"/>
              <a:ext cx="359" cy="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/>
                <a:t>F</a:t>
              </a:r>
              <a:endParaRPr lang="en-US"/>
            </a:p>
          </p:txBody>
        </p:sp>
        <p:sp>
          <p:nvSpPr>
            <p:cNvPr id="29753" name="Text Box 57"/>
            <p:cNvSpPr txBox="1">
              <a:spLocks noChangeArrowheads="1"/>
            </p:cNvSpPr>
            <p:nvPr/>
          </p:nvSpPr>
          <p:spPr bwMode="auto">
            <a:xfrm>
              <a:off x="5970" y="7111"/>
              <a:ext cx="750" cy="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I or </a:t>
              </a:r>
              <a:r>
                <a:rPr lang="en-US" sz="1200" b="1"/>
                <a:t>v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54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49300" y="974725"/>
            <a:ext cx="83947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	X	X	X	X	X	X	X	X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925513" y="14033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48113" y="376238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</a:t>
            </a:r>
            <a:r>
              <a:rPr lang="en-US" sz="2400" b="1" baseline="-25000">
                <a:solidFill>
                  <a:srgbClr val="0000FF"/>
                </a:solidFill>
              </a:rPr>
              <a:t>in</a:t>
            </a:r>
            <a:endParaRPr lang="en-US" sz="2400" b="1">
              <a:solidFill>
                <a:srgbClr val="0000FF"/>
              </a:solidFill>
            </a:endParaRPr>
          </a:p>
        </p:txBody>
      </p:sp>
      <p:grpSp>
        <p:nvGrpSpPr>
          <p:cNvPr id="36887" name="Group 23"/>
          <p:cNvGrpSpPr>
            <a:grpSpLocks/>
          </p:cNvGrpSpPr>
          <p:nvPr/>
        </p:nvGrpSpPr>
        <p:grpSpPr bwMode="auto">
          <a:xfrm>
            <a:off x="3087688" y="2878138"/>
            <a:ext cx="1409700" cy="577850"/>
            <a:chOff x="1945" y="1813"/>
            <a:chExt cx="888" cy="364"/>
          </a:xfrm>
        </p:grpSpPr>
        <p:grpSp>
          <p:nvGrpSpPr>
            <p:cNvPr id="36878" name="Group 14"/>
            <p:cNvGrpSpPr>
              <a:grpSpLocks/>
            </p:cNvGrpSpPr>
            <p:nvPr/>
          </p:nvGrpSpPr>
          <p:grpSpPr bwMode="auto">
            <a:xfrm>
              <a:off x="1945" y="1889"/>
              <a:ext cx="322" cy="288"/>
              <a:chOff x="1954" y="208"/>
              <a:chExt cx="322" cy="288"/>
            </a:xfrm>
          </p:grpSpPr>
          <p:sp>
            <p:nvSpPr>
              <p:cNvPr id="36876" name="Oval 12"/>
              <p:cNvSpPr>
                <a:spLocks noChangeArrowheads="1"/>
              </p:cNvSpPr>
              <p:nvPr/>
            </p:nvSpPr>
            <p:spPr bwMode="auto">
              <a:xfrm>
                <a:off x="1954" y="208"/>
                <a:ext cx="284" cy="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1974" y="208"/>
                <a:ext cx="3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+</a:t>
                </a:r>
              </a:p>
            </p:txBody>
          </p:sp>
        </p:grp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2228" y="2021"/>
              <a:ext cx="60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2408" y="1813"/>
              <a:ext cx="2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</p:grp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2668588" y="3797300"/>
          <a:ext cx="40481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3797300"/>
                        <a:ext cx="40481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698750" y="4618038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Direction:  Upward toward the top of the page.</a:t>
            </a:r>
          </a:p>
        </p:txBody>
      </p: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3313113" y="2084388"/>
            <a:ext cx="1049337" cy="914400"/>
            <a:chOff x="2087" y="1313"/>
            <a:chExt cx="661" cy="576"/>
          </a:xfrm>
        </p:grpSpPr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V="1">
              <a:off x="2087" y="1313"/>
              <a:ext cx="0" cy="57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162" y="1360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9900"/>
                  </a:solidFill>
                </a:rPr>
                <a:t>F</a:t>
              </a:r>
              <a:r>
                <a:rPr lang="en-US" sz="2000" b="1" baseline="-25000">
                  <a:solidFill>
                    <a:srgbClr val="009900"/>
                  </a:solidFill>
                </a:rPr>
                <a:t>B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9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925513" y="14033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33825" y="22542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B</a:t>
            </a:r>
            <a:r>
              <a:rPr lang="en-US" sz="2400" b="1" baseline="-25000" dirty="0">
                <a:solidFill>
                  <a:srgbClr val="0000FF"/>
                </a:solidFill>
              </a:rPr>
              <a:t>out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2652713" y="3978275"/>
          <a:ext cx="40481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978275"/>
                        <a:ext cx="40481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714625" y="4827588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Direction:  Left.  Negative x direction.</a:t>
            </a: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4271963" y="2322513"/>
            <a:ext cx="736600" cy="1289050"/>
            <a:chOff x="4145" y="1351"/>
            <a:chExt cx="464" cy="812"/>
          </a:xfrm>
        </p:grpSpPr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4145" y="1890"/>
              <a:ext cx="28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9" name="Group 17"/>
            <p:cNvGrpSpPr>
              <a:grpSpLocks/>
            </p:cNvGrpSpPr>
            <p:nvPr/>
          </p:nvGrpSpPr>
          <p:grpSpPr bwMode="auto">
            <a:xfrm>
              <a:off x="4175" y="1351"/>
              <a:ext cx="434" cy="789"/>
              <a:chOff x="2683" y="1257"/>
              <a:chExt cx="434" cy="789"/>
            </a:xfrm>
          </p:grpSpPr>
          <p:sp>
            <p:nvSpPr>
              <p:cNvPr id="38920" name="Text Box 8"/>
              <p:cNvSpPr txBox="1">
                <a:spLocks noChangeArrowheads="1"/>
              </p:cNvSpPr>
              <p:nvPr/>
            </p:nvSpPr>
            <p:spPr bwMode="auto">
              <a:xfrm>
                <a:off x="2683" y="1758"/>
                <a:ext cx="3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-</a:t>
                </a:r>
              </a:p>
            </p:txBody>
          </p:sp>
          <p:sp>
            <p:nvSpPr>
              <p:cNvPr id="38921" name="Line 9"/>
              <p:cNvSpPr>
                <a:spLocks noChangeShapeType="1"/>
              </p:cNvSpPr>
              <p:nvPr/>
            </p:nvSpPr>
            <p:spPr bwMode="auto">
              <a:xfrm flipV="1">
                <a:off x="2795" y="1257"/>
                <a:ext cx="0" cy="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" name="Text Box 10"/>
              <p:cNvSpPr txBox="1">
                <a:spLocks noChangeArrowheads="1"/>
              </p:cNvSpPr>
              <p:nvPr/>
            </p:nvSpPr>
            <p:spPr bwMode="auto">
              <a:xfrm>
                <a:off x="2824" y="1285"/>
                <a:ext cx="2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</a:p>
            </p:txBody>
          </p:sp>
        </p:grpSp>
      </p:grp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3238500" y="2952750"/>
            <a:ext cx="1035050" cy="436563"/>
            <a:chOff x="1983" y="1634"/>
            <a:chExt cx="652" cy="275"/>
          </a:xfrm>
        </p:grpSpPr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 flipV="1">
              <a:off x="1983" y="1909"/>
              <a:ext cx="652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2049" y="1634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9900"/>
                  </a:solidFill>
                </a:rPr>
                <a:t>F</a:t>
              </a:r>
              <a:r>
                <a:rPr lang="en-US" sz="2000" b="1" baseline="-25000">
                  <a:solidFill>
                    <a:srgbClr val="009900"/>
                  </a:solidFill>
                </a:rPr>
                <a:t>B</a:t>
              </a:r>
              <a:endParaRPr lang="en-US" sz="2000" b="1">
                <a:solidFill>
                  <a:srgbClr val="009900"/>
                </a:solidFill>
              </a:endParaRPr>
            </a:p>
          </p:txBody>
        </p:sp>
      </p:grp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85750" y="549275"/>
            <a:ext cx="84089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pitchFamily="34" charset="0"/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•	•	•	•	•	•	•	•	•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8200" cy="990600"/>
          </a:xfrm>
        </p:spPr>
        <p:txBody>
          <a:bodyPr/>
          <a:lstStyle/>
          <a:p>
            <a:pPr indent="-3175" algn="just" eaLnBrk="1" hangingPunct="1">
              <a:buFont typeface="Wingdings" pitchFamily="2" charset="2"/>
              <a:buNone/>
            </a:pPr>
            <a:r>
              <a:rPr lang="en-US" sz="2200" b="1" dirty="0" smtClean="0"/>
              <a:t>Determine the direction of the unknown variable for a proton moving in the field using the coordinate axis given</a:t>
            </a:r>
          </a:p>
        </p:txBody>
      </p:sp>
      <p:graphicFrame>
        <p:nvGraphicFramePr>
          <p:cNvPr id="4098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1676400"/>
          <a:ext cx="265112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Paint Shop Pro Image" r:id="rId3" imgW="2858537" imgH="2360976" progId="PaintShopPro">
                  <p:embed/>
                </p:oleObj>
              </mc:Choice>
              <mc:Fallback>
                <p:oleObj name="Paint Shop Pro Image" r:id="rId3" imgW="2858537" imgH="236097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265112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685800" y="2590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V="1">
            <a:off x="914400" y="1905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914400" y="2819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838200" y="2743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914400" y="1981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+y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524000" y="2743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+x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304800" y="26670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+z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4724400" y="1981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B = -x</a:t>
            </a:r>
          </a:p>
          <a:p>
            <a:pPr eaLnBrk="1" hangingPunct="1"/>
            <a:r>
              <a:rPr lang="en-US" sz="2400" dirty="0"/>
              <a:t>v = +y</a:t>
            </a:r>
          </a:p>
          <a:p>
            <a:pPr eaLnBrk="1" hangingPunct="1"/>
            <a:r>
              <a:rPr lang="en-US" sz="2400" dirty="0"/>
              <a:t>F =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266582" y="2667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4038600"/>
          <a:ext cx="286861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Paint Shop Pro Image" r:id="rId5" imgW="2868293" imgH="2000000" progId="PaintShopPro">
                  <p:embed/>
                </p:oleObj>
              </mc:Choice>
              <mc:Fallback>
                <p:oleObj name="Paint Shop Pro Image" r:id="rId5" imgW="2868293" imgH="200000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86861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9"/>
          <p:cNvSpPr txBox="1">
            <a:spLocks noChangeArrowheads="1"/>
          </p:cNvSpPr>
          <p:nvPr/>
        </p:nvSpPr>
        <p:spPr bwMode="auto">
          <a:xfrm>
            <a:off x="3352800" y="4267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=+Z</a:t>
            </a:r>
          </a:p>
          <a:p>
            <a:pPr eaLnBrk="1" hangingPunct="1"/>
            <a:r>
              <a:rPr lang="en-US" sz="2400"/>
              <a:t>v = +x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894982" y="4953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4100" name="Object 21"/>
          <p:cNvGraphicFramePr>
            <a:graphicFrameLocks noChangeAspect="1"/>
          </p:cNvGraphicFramePr>
          <p:nvPr/>
        </p:nvGraphicFramePr>
        <p:xfrm>
          <a:off x="4724400" y="3581400"/>
          <a:ext cx="1785938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Paint Shop Pro Image" r:id="rId7" imgW="1785366" imgH="2282927" progId="PaintShopPro">
                  <p:embed/>
                </p:oleObj>
              </mc:Choice>
              <mc:Fallback>
                <p:oleObj name="Paint Shop Pro Image" r:id="rId7" imgW="1785366" imgH="22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1785938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6705600" y="41910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-z</a:t>
            </a:r>
          </a:p>
          <a:p>
            <a:pPr eaLnBrk="1" hangingPunct="1"/>
            <a:r>
              <a:rPr lang="en-US" sz="2400"/>
              <a:t>v = +y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247782" y="48768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70" name="Picture 18" descr="20-Figure02_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>
            <a:fillRect/>
          </a:stretch>
        </p:blipFill>
        <p:spPr>
          <a:xfrm>
            <a:off x="0" y="1905000"/>
            <a:ext cx="4038600" cy="3716338"/>
          </a:xfrm>
          <a:noFill/>
        </p:spPr>
      </p:pic>
      <p:pic>
        <p:nvPicPr>
          <p:cNvPr id="202772" name="Picture 20" descr="20-Figure03_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>
            <a:fillRect/>
          </a:stretch>
        </p:blipFill>
        <p:spPr>
          <a:xfrm>
            <a:off x="4495800" y="1676400"/>
            <a:ext cx="4648200" cy="4418013"/>
          </a:xfr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Facts about Magnetism</a:t>
            </a:r>
          </a:p>
        </p:txBody>
      </p:sp>
    </p:spTree>
    <p:extLst>
      <p:ext uri="{BB962C8B-B14F-4D97-AF65-F5344CB8AC3E}">
        <p14:creationId xmlns:p14="http://schemas.microsoft.com/office/powerpoint/2010/main" val="11112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8200" cy="990600"/>
          </a:xfrm>
        </p:spPr>
        <p:txBody>
          <a:bodyPr/>
          <a:lstStyle/>
          <a:p>
            <a:pPr indent="-3175" algn="just" eaLnBrk="1" hangingPunct="1">
              <a:buFont typeface="Wingdings" pitchFamily="2" charset="2"/>
              <a:buNone/>
            </a:pPr>
            <a:r>
              <a:rPr lang="en-US" sz="2200" b="1" dirty="0" smtClean="0"/>
              <a:t>Determine the direction of the unknown variable for a proton moving in the field using the coordinate axis given</a:t>
            </a:r>
          </a:p>
        </p:txBody>
      </p:sp>
      <p:graphicFrame>
        <p:nvGraphicFramePr>
          <p:cNvPr id="4098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1676400"/>
          <a:ext cx="265112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Paint Shop Pro Image" r:id="rId3" imgW="2858537" imgH="2360976" progId="PaintShopPro">
                  <p:embed/>
                </p:oleObj>
              </mc:Choice>
              <mc:Fallback>
                <p:oleObj name="Paint Shop Pro Image" r:id="rId3" imgW="2858537" imgH="236097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265112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685800" y="2590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V="1">
            <a:off x="914400" y="1905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914400" y="2819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838200" y="2743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914400" y="1981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+y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524000" y="2743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+x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304800" y="26670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+z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4724400" y="1981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-x</a:t>
            </a:r>
          </a:p>
          <a:p>
            <a:pPr eaLnBrk="1" hangingPunct="1"/>
            <a:r>
              <a:rPr lang="en-US" sz="2400"/>
              <a:t>v = +y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81600" y="26670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+z</a:t>
            </a:r>
          </a:p>
        </p:txBody>
      </p:sp>
      <p:graphicFrame>
        <p:nvGraphicFramePr>
          <p:cNvPr id="4099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4038600"/>
          <a:ext cx="286861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Paint Shop Pro Image" r:id="rId5" imgW="2868293" imgH="2000000" progId="PaintShopPro">
                  <p:embed/>
                </p:oleObj>
              </mc:Choice>
              <mc:Fallback>
                <p:oleObj name="Paint Shop Pro Image" r:id="rId5" imgW="2868293" imgH="200000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86861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9"/>
          <p:cNvSpPr txBox="1">
            <a:spLocks noChangeArrowheads="1"/>
          </p:cNvSpPr>
          <p:nvPr/>
        </p:nvSpPr>
        <p:spPr bwMode="auto">
          <a:xfrm>
            <a:off x="3352800" y="4267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=+Z</a:t>
            </a:r>
          </a:p>
          <a:p>
            <a:pPr eaLnBrk="1" hangingPunct="1"/>
            <a:r>
              <a:rPr lang="en-US" sz="2400"/>
              <a:t>v = +x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810000" y="4953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-y</a:t>
            </a:r>
          </a:p>
        </p:txBody>
      </p:sp>
      <p:graphicFrame>
        <p:nvGraphicFramePr>
          <p:cNvPr id="4100" name="Object 21"/>
          <p:cNvGraphicFramePr>
            <a:graphicFrameLocks noChangeAspect="1"/>
          </p:cNvGraphicFramePr>
          <p:nvPr/>
        </p:nvGraphicFramePr>
        <p:xfrm>
          <a:off x="4724400" y="3581400"/>
          <a:ext cx="1785938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Paint Shop Pro Image" r:id="rId7" imgW="1785366" imgH="2282927" progId="PaintShopPro">
                  <p:embed/>
                </p:oleObj>
              </mc:Choice>
              <mc:Fallback>
                <p:oleObj name="Paint Shop Pro Image" r:id="rId7" imgW="1785366" imgH="22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1785938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6705600" y="41910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-z</a:t>
            </a:r>
          </a:p>
          <a:p>
            <a:pPr eaLnBrk="1" hangingPunct="1"/>
            <a:r>
              <a:rPr lang="en-US" sz="2400"/>
              <a:t>v = +y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162800" y="4876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-x</a:t>
            </a:r>
          </a:p>
        </p:txBody>
      </p:sp>
    </p:spTree>
    <p:extLst>
      <p:ext uri="{BB962C8B-B14F-4D97-AF65-F5344CB8AC3E}">
        <p14:creationId xmlns:p14="http://schemas.microsoft.com/office/powerpoint/2010/main" val="20688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 indent="47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Determine the direction of the unknown variable for an electron using the coordinate axis given. 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685800" y="2590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914400" y="1905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914400" y="2819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838200" y="2743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914400" y="1981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+y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524000" y="2743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+x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+z</a:t>
            </a:r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177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191000" y="22098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+x</a:t>
            </a:r>
          </a:p>
          <a:p>
            <a:pPr eaLnBrk="1" hangingPunct="1"/>
            <a:r>
              <a:rPr lang="en-US" sz="2400"/>
              <a:t>v = +y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648200" y="28956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12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3733800"/>
          <a:ext cx="2438400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Paint Shop Pro Image" r:id="rId4" imgW="2780488" imgH="2526829" progId="PaintShopPro">
                  <p:embed/>
                </p:oleObj>
              </mc:Choice>
              <mc:Fallback>
                <p:oleObj name="Paint Shop Pro Image" r:id="rId4" imgW="2780488" imgH="252682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2438400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2667000" y="41910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</a:t>
            </a:r>
          </a:p>
          <a:p>
            <a:pPr eaLnBrk="1" hangingPunct="1"/>
            <a:r>
              <a:rPr lang="en-US" sz="2400"/>
              <a:t>v = - x</a:t>
            </a:r>
          </a:p>
          <a:p>
            <a:pPr eaLnBrk="1" hangingPunct="1"/>
            <a:r>
              <a:rPr lang="en-US" sz="2400"/>
              <a:t>F = +y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200400" y="4191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48006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20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1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AutoShape 22"/>
          <p:cNvSpPr>
            <a:spLocks noChangeArrowheads="1"/>
          </p:cNvSpPr>
          <p:nvPr/>
        </p:nvSpPr>
        <p:spPr bwMode="auto">
          <a:xfrm>
            <a:off x="54102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AutoShape 24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61722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AutoShape 26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7"/>
          <p:cNvSpPr>
            <a:spLocks noChangeArrowheads="1"/>
          </p:cNvSpPr>
          <p:nvPr/>
        </p:nvSpPr>
        <p:spPr bwMode="auto">
          <a:xfrm>
            <a:off x="48006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AutoShape 28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9"/>
          <p:cNvSpPr>
            <a:spLocks noChangeArrowheads="1"/>
          </p:cNvSpPr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30"/>
          <p:cNvSpPr>
            <a:spLocks noChangeArrowheads="1"/>
          </p:cNvSpPr>
          <p:nvPr/>
        </p:nvSpPr>
        <p:spPr bwMode="auto">
          <a:xfrm>
            <a:off x="54102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1"/>
          <p:cNvSpPr>
            <a:spLocks noChangeArrowheads="1"/>
          </p:cNvSpPr>
          <p:nvPr/>
        </p:nvSpPr>
        <p:spPr bwMode="auto">
          <a:xfrm>
            <a:off x="57150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2"/>
          <p:cNvSpPr>
            <a:spLocks noChangeArrowheads="1"/>
          </p:cNvSpPr>
          <p:nvPr/>
        </p:nvSpPr>
        <p:spPr bwMode="auto">
          <a:xfrm>
            <a:off x="58674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3"/>
          <p:cNvSpPr>
            <a:spLocks noChangeArrowheads="1"/>
          </p:cNvSpPr>
          <p:nvPr/>
        </p:nvSpPr>
        <p:spPr bwMode="auto">
          <a:xfrm>
            <a:off x="61722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34"/>
          <p:cNvSpPr>
            <a:spLocks noChangeArrowheads="1"/>
          </p:cNvSpPr>
          <p:nvPr/>
        </p:nvSpPr>
        <p:spPr bwMode="auto">
          <a:xfrm>
            <a:off x="63246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Oval 35"/>
          <p:cNvSpPr>
            <a:spLocks noChangeArrowheads="1"/>
          </p:cNvSpPr>
          <p:nvPr/>
        </p:nvSpPr>
        <p:spPr bwMode="auto">
          <a:xfrm>
            <a:off x="48006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AutoShape 36"/>
          <p:cNvSpPr>
            <a:spLocks noChangeArrowheads="1"/>
          </p:cNvSpPr>
          <p:nvPr/>
        </p:nvSpPr>
        <p:spPr bwMode="auto">
          <a:xfrm>
            <a:off x="49530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7"/>
          <p:cNvSpPr>
            <a:spLocks noChangeArrowheads="1"/>
          </p:cNvSpPr>
          <p:nvPr/>
        </p:nvSpPr>
        <p:spPr bwMode="auto">
          <a:xfrm>
            <a:off x="52578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AutoShape 38"/>
          <p:cNvSpPr>
            <a:spLocks noChangeArrowheads="1"/>
          </p:cNvSpPr>
          <p:nvPr/>
        </p:nvSpPr>
        <p:spPr bwMode="auto">
          <a:xfrm>
            <a:off x="54102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39"/>
          <p:cNvSpPr>
            <a:spLocks noChangeArrowheads="1"/>
          </p:cNvSpPr>
          <p:nvPr/>
        </p:nvSpPr>
        <p:spPr bwMode="auto">
          <a:xfrm>
            <a:off x="57150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AutoShape 40"/>
          <p:cNvSpPr>
            <a:spLocks noChangeArrowheads="1"/>
          </p:cNvSpPr>
          <p:nvPr/>
        </p:nvSpPr>
        <p:spPr bwMode="auto">
          <a:xfrm>
            <a:off x="58674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41"/>
          <p:cNvSpPr>
            <a:spLocks noChangeArrowheads="1"/>
          </p:cNvSpPr>
          <p:nvPr/>
        </p:nvSpPr>
        <p:spPr bwMode="auto">
          <a:xfrm>
            <a:off x="61722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AutoShape 42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Oval 43"/>
          <p:cNvSpPr>
            <a:spLocks noChangeArrowheads="1"/>
          </p:cNvSpPr>
          <p:nvPr/>
        </p:nvSpPr>
        <p:spPr bwMode="auto">
          <a:xfrm>
            <a:off x="48006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AutoShape 44"/>
          <p:cNvSpPr>
            <a:spLocks noChangeArrowheads="1"/>
          </p:cNvSpPr>
          <p:nvPr/>
        </p:nvSpPr>
        <p:spPr bwMode="auto">
          <a:xfrm>
            <a:off x="49530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5"/>
          <p:cNvSpPr>
            <a:spLocks noChangeArrowheads="1"/>
          </p:cNvSpPr>
          <p:nvPr/>
        </p:nvSpPr>
        <p:spPr bwMode="auto">
          <a:xfrm>
            <a:off x="52578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AutoShape 46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Oval 47"/>
          <p:cNvSpPr>
            <a:spLocks noChangeArrowheads="1"/>
          </p:cNvSpPr>
          <p:nvPr/>
        </p:nvSpPr>
        <p:spPr bwMode="auto">
          <a:xfrm>
            <a:off x="57150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AutoShape 48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49"/>
          <p:cNvSpPr>
            <a:spLocks noChangeArrowheads="1"/>
          </p:cNvSpPr>
          <p:nvPr/>
        </p:nvSpPr>
        <p:spPr bwMode="auto">
          <a:xfrm>
            <a:off x="61722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AutoShape 50"/>
          <p:cNvSpPr>
            <a:spLocks noChangeArrowheads="1"/>
          </p:cNvSpPr>
          <p:nvPr/>
        </p:nvSpPr>
        <p:spPr bwMode="auto">
          <a:xfrm>
            <a:off x="63246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51"/>
          <p:cNvSpPr>
            <a:spLocks noChangeShapeType="1"/>
          </p:cNvSpPr>
          <p:nvPr/>
        </p:nvSpPr>
        <p:spPr bwMode="auto">
          <a:xfrm flipV="1">
            <a:off x="5715000" y="3581400"/>
            <a:ext cx="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Text Box 52"/>
          <p:cNvSpPr txBox="1">
            <a:spLocks noChangeArrowheads="1"/>
          </p:cNvSpPr>
          <p:nvPr/>
        </p:nvSpPr>
        <p:spPr bwMode="auto">
          <a:xfrm>
            <a:off x="5699125" y="3465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F</a:t>
            </a:r>
          </a:p>
        </p:txBody>
      </p:sp>
      <p:sp>
        <p:nvSpPr>
          <p:cNvPr id="5171" name="Text Box 53"/>
          <p:cNvSpPr txBox="1">
            <a:spLocks noChangeArrowheads="1"/>
          </p:cNvSpPr>
          <p:nvPr/>
        </p:nvSpPr>
        <p:spPr bwMode="auto">
          <a:xfrm>
            <a:off x="4479925" y="39989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172" name="Text Box 54"/>
          <p:cNvSpPr txBox="1">
            <a:spLocks noChangeArrowheads="1"/>
          </p:cNvSpPr>
          <p:nvPr/>
        </p:nvSpPr>
        <p:spPr bwMode="auto">
          <a:xfrm>
            <a:off x="6934200" y="4267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+z</a:t>
            </a:r>
          </a:p>
          <a:p>
            <a:pPr eaLnBrk="1" hangingPunct="1"/>
            <a:r>
              <a:rPr lang="en-US" sz="2400"/>
              <a:t>v =</a:t>
            </a:r>
          </a:p>
          <a:p>
            <a:pPr eaLnBrk="1" hangingPunct="1"/>
            <a:r>
              <a:rPr lang="en-US" sz="2400"/>
              <a:t>F = +y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6482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 indent="47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Determine the direction of the unknown variable for an electron using the coordinate axis given. 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685800" y="2590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914400" y="1905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914400" y="2819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838200" y="2743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914400" y="1981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+y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524000" y="2743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+x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+z</a:t>
            </a:r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177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191000" y="22098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+x</a:t>
            </a:r>
          </a:p>
          <a:p>
            <a:pPr eaLnBrk="1" hangingPunct="1"/>
            <a:r>
              <a:rPr lang="en-US" sz="2400"/>
              <a:t>v = +y</a:t>
            </a:r>
          </a:p>
          <a:p>
            <a:pPr eaLnBrk="1" hangingPunct="1"/>
            <a:r>
              <a:rPr lang="en-US" sz="2400"/>
              <a:t>F =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648200" y="28956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+z</a:t>
            </a:r>
          </a:p>
        </p:txBody>
      </p:sp>
      <p:graphicFrame>
        <p:nvGraphicFramePr>
          <p:cNvPr id="512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3733800"/>
          <a:ext cx="2438400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Paint Shop Pro Image" r:id="rId4" imgW="2780488" imgH="2526829" progId="PaintShopPro">
                  <p:embed/>
                </p:oleObj>
              </mc:Choice>
              <mc:Fallback>
                <p:oleObj name="Paint Shop Pro Image" r:id="rId4" imgW="2780488" imgH="252682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2438400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2667000" y="41910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</a:t>
            </a:r>
          </a:p>
          <a:p>
            <a:pPr eaLnBrk="1" hangingPunct="1"/>
            <a:r>
              <a:rPr lang="en-US" sz="2400"/>
              <a:t>v = - x</a:t>
            </a:r>
          </a:p>
          <a:p>
            <a:pPr eaLnBrk="1" hangingPunct="1"/>
            <a:r>
              <a:rPr lang="en-US" sz="2400"/>
              <a:t>F = +y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200400" y="4191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-z</a:t>
            </a: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48006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20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1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AutoShape 22"/>
          <p:cNvSpPr>
            <a:spLocks noChangeArrowheads="1"/>
          </p:cNvSpPr>
          <p:nvPr/>
        </p:nvSpPr>
        <p:spPr bwMode="auto">
          <a:xfrm>
            <a:off x="54102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AutoShape 24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6172200" y="4038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AutoShape 26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7"/>
          <p:cNvSpPr>
            <a:spLocks noChangeArrowheads="1"/>
          </p:cNvSpPr>
          <p:nvPr/>
        </p:nvSpPr>
        <p:spPr bwMode="auto">
          <a:xfrm>
            <a:off x="48006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AutoShape 28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9"/>
          <p:cNvSpPr>
            <a:spLocks noChangeArrowheads="1"/>
          </p:cNvSpPr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30"/>
          <p:cNvSpPr>
            <a:spLocks noChangeArrowheads="1"/>
          </p:cNvSpPr>
          <p:nvPr/>
        </p:nvSpPr>
        <p:spPr bwMode="auto">
          <a:xfrm>
            <a:off x="54102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1"/>
          <p:cNvSpPr>
            <a:spLocks noChangeArrowheads="1"/>
          </p:cNvSpPr>
          <p:nvPr/>
        </p:nvSpPr>
        <p:spPr bwMode="auto">
          <a:xfrm>
            <a:off x="57150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2"/>
          <p:cNvSpPr>
            <a:spLocks noChangeArrowheads="1"/>
          </p:cNvSpPr>
          <p:nvPr/>
        </p:nvSpPr>
        <p:spPr bwMode="auto">
          <a:xfrm>
            <a:off x="58674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3"/>
          <p:cNvSpPr>
            <a:spLocks noChangeArrowheads="1"/>
          </p:cNvSpPr>
          <p:nvPr/>
        </p:nvSpPr>
        <p:spPr bwMode="auto">
          <a:xfrm>
            <a:off x="6172200" y="4495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34"/>
          <p:cNvSpPr>
            <a:spLocks noChangeArrowheads="1"/>
          </p:cNvSpPr>
          <p:nvPr/>
        </p:nvSpPr>
        <p:spPr bwMode="auto">
          <a:xfrm>
            <a:off x="63246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Oval 35"/>
          <p:cNvSpPr>
            <a:spLocks noChangeArrowheads="1"/>
          </p:cNvSpPr>
          <p:nvPr/>
        </p:nvSpPr>
        <p:spPr bwMode="auto">
          <a:xfrm>
            <a:off x="48006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AutoShape 36"/>
          <p:cNvSpPr>
            <a:spLocks noChangeArrowheads="1"/>
          </p:cNvSpPr>
          <p:nvPr/>
        </p:nvSpPr>
        <p:spPr bwMode="auto">
          <a:xfrm>
            <a:off x="49530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7"/>
          <p:cNvSpPr>
            <a:spLocks noChangeArrowheads="1"/>
          </p:cNvSpPr>
          <p:nvPr/>
        </p:nvSpPr>
        <p:spPr bwMode="auto">
          <a:xfrm>
            <a:off x="52578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AutoShape 38"/>
          <p:cNvSpPr>
            <a:spLocks noChangeArrowheads="1"/>
          </p:cNvSpPr>
          <p:nvPr/>
        </p:nvSpPr>
        <p:spPr bwMode="auto">
          <a:xfrm>
            <a:off x="54102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39"/>
          <p:cNvSpPr>
            <a:spLocks noChangeArrowheads="1"/>
          </p:cNvSpPr>
          <p:nvPr/>
        </p:nvSpPr>
        <p:spPr bwMode="auto">
          <a:xfrm>
            <a:off x="57150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AutoShape 40"/>
          <p:cNvSpPr>
            <a:spLocks noChangeArrowheads="1"/>
          </p:cNvSpPr>
          <p:nvPr/>
        </p:nvSpPr>
        <p:spPr bwMode="auto">
          <a:xfrm>
            <a:off x="58674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41"/>
          <p:cNvSpPr>
            <a:spLocks noChangeArrowheads="1"/>
          </p:cNvSpPr>
          <p:nvPr/>
        </p:nvSpPr>
        <p:spPr bwMode="auto">
          <a:xfrm>
            <a:off x="6172200" y="4953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AutoShape 42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Oval 43"/>
          <p:cNvSpPr>
            <a:spLocks noChangeArrowheads="1"/>
          </p:cNvSpPr>
          <p:nvPr/>
        </p:nvSpPr>
        <p:spPr bwMode="auto">
          <a:xfrm>
            <a:off x="48006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AutoShape 44"/>
          <p:cNvSpPr>
            <a:spLocks noChangeArrowheads="1"/>
          </p:cNvSpPr>
          <p:nvPr/>
        </p:nvSpPr>
        <p:spPr bwMode="auto">
          <a:xfrm>
            <a:off x="49530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5"/>
          <p:cNvSpPr>
            <a:spLocks noChangeArrowheads="1"/>
          </p:cNvSpPr>
          <p:nvPr/>
        </p:nvSpPr>
        <p:spPr bwMode="auto">
          <a:xfrm>
            <a:off x="52578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AutoShape 46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Oval 47"/>
          <p:cNvSpPr>
            <a:spLocks noChangeArrowheads="1"/>
          </p:cNvSpPr>
          <p:nvPr/>
        </p:nvSpPr>
        <p:spPr bwMode="auto">
          <a:xfrm>
            <a:off x="57150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AutoShape 48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49"/>
          <p:cNvSpPr>
            <a:spLocks noChangeArrowheads="1"/>
          </p:cNvSpPr>
          <p:nvPr/>
        </p:nvSpPr>
        <p:spPr bwMode="auto">
          <a:xfrm>
            <a:off x="6172200" y="541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AutoShape 50"/>
          <p:cNvSpPr>
            <a:spLocks noChangeArrowheads="1"/>
          </p:cNvSpPr>
          <p:nvPr/>
        </p:nvSpPr>
        <p:spPr bwMode="auto">
          <a:xfrm>
            <a:off x="6324600" y="5562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51"/>
          <p:cNvSpPr>
            <a:spLocks noChangeShapeType="1"/>
          </p:cNvSpPr>
          <p:nvPr/>
        </p:nvSpPr>
        <p:spPr bwMode="auto">
          <a:xfrm flipV="1">
            <a:off x="5715000" y="3581400"/>
            <a:ext cx="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Text Box 52"/>
          <p:cNvSpPr txBox="1">
            <a:spLocks noChangeArrowheads="1"/>
          </p:cNvSpPr>
          <p:nvPr/>
        </p:nvSpPr>
        <p:spPr bwMode="auto">
          <a:xfrm>
            <a:off x="5699125" y="3465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F</a:t>
            </a:r>
          </a:p>
        </p:txBody>
      </p:sp>
      <p:sp>
        <p:nvSpPr>
          <p:cNvPr id="5171" name="Text Box 53"/>
          <p:cNvSpPr txBox="1">
            <a:spLocks noChangeArrowheads="1"/>
          </p:cNvSpPr>
          <p:nvPr/>
        </p:nvSpPr>
        <p:spPr bwMode="auto">
          <a:xfrm>
            <a:off x="4479925" y="39989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172" name="Text Box 54"/>
          <p:cNvSpPr txBox="1">
            <a:spLocks noChangeArrowheads="1"/>
          </p:cNvSpPr>
          <p:nvPr/>
        </p:nvSpPr>
        <p:spPr bwMode="auto">
          <a:xfrm>
            <a:off x="6934200" y="4267200"/>
            <a:ext cx="1235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 = +z</a:t>
            </a:r>
          </a:p>
          <a:p>
            <a:pPr eaLnBrk="1" hangingPunct="1"/>
            <a:r>
              <a:rPr lang="en-US" sz="2400"/>
              <a:t>v =</a:t>
            </a:r>
          </a:p>
          <a:p>
            <a:pPr eaLnBrk="1" hangingPunct="1"/>
            <a:r>
              <a:rPr lang="en-US" sz="2400"/>
              <a:t>F = +y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648200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+x</a:t>
            </a:r>
          </a:p>
        </p:txBody>
      </p:sp>
    </p:spTree>
    <p:extLst>
      <p:ext uri="{BB962C8B-B14F-4D97-AF65-F5344CB8AC3E}">
        <p14:creationId xmlns:p14="http://schemas.microsoft.com/office/powerpoint/2010/main" val="20238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Determine the </a:t>
            </a:r>
            <a:r>
              <a:rPr lang="en-US" dirty="0" smtClean="0"/>
              <a:t>direction </a:t>
            </a:r>
            <a:r>
              <a:rPr lang="en-US" dirty="0"/>
              <a:t>of the magnetic </a:t>
            </a:r>
            <a:r>
              <a:rPr lang="en-US" dirty="0" smtClean="0"/>
              <a:t>force below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8" y="2600325"/>
            <a:ext cx="4193242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Which is a wire that become repel with magnet?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38314"/>
            <a:ext cx="4114800" cy="24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8314"/>
            <a:ext cx="4234631" cy="24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uble Bracket 3"/>
          <p:cNvSpPr/>
          <p:nvPr/>
        </p:nvSpPr>
        <p:spPr>
          <a:xfrm>
            <a:off x="1981200" y="5791200"/>
            <a:ext cx="609600" cy="3810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9" name="Double Bracket 8"/>
          <p:cNvSpPr/>
          <p:nvPr/>
        </p:nvSpPr>
        <p:spPr>
          <a:xfrm>
            <a:off x="6629400" y="5749471"/>
            <a:ext cx="609600" cy="3810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lum bright="-2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7850"/>
            <a:ext cx="3810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39938"/>
            <a:ext cx="4040187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8056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04800"/>
            <a:ext cx="8686800" cy="9906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4000" dirty="0" smtClean="0"/>
              <a:t>Magnetic </a:t>
            </a:r>
            <a:r>
              <a:rPr lang="en-US" sz="4000" dirty="0"/>
              <a:t>field due to current</a:t>
            </a:r>
            <a:r>
              <a:rPr lang="en-US" dirty="0"/>
              <a:t> </a:t>
            </a:r>
            <a:r>
              <a:rPr lang="en-US" sz="2800" i="1" dirty="0"/>
              <a:t>(direction)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838200"/>
          </a:xfrm>
        </p:spPr>
        <p:txBody>
          <a:bodyPr/>
          <a:lstStyle/>
          <a:p>
            <a:r>
              <a:rPr lang="en-US"/>
              <a:t>Oersted (1820)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235200"/>
            <a:ext cx="34655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lum bright="-4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68400"/>
            <a:ext cx="39497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lum bright="-38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30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6705600" y="5029200"/>
          <a:ext cx="13716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381000" imgH="368300" progId="Equation.3">
                  <p:embed/>
                </p:oleObj>
              </mc:Choice>
              <mc:Fallback>
                <p:oleObj name="Equation" r:id="rId6" imgW="381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029200"/>
                        <a:ext cx="1371600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3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33400"/>
            <a:ext cx="4048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381000" y="838200"/>
            <a:ext cx="4483100" cy="4800600"/>
            <a:chOff x="4800600" y="609600"/>
            <a:chExt cx="4137501" cy="4800600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609600"/>
              <a:ext cx="4115525" cy="4154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400" dirty="0">
                  <a:ea typeface="+mn-ea"/>
                </a:rPr>
                <a:t>The SI unit for </a:t>
              </a:r>
              <a:r>
                <a:rPr lang="en-US" sz="2400" b="1" i="1" dirty="0">
                  <a:ea typeface="+mn-ea"/>
                </a:rPr>
                <a:t>B</a:t>
              </a:r>
              <a:r>
                <a:rPr lang="en-US" sz="2400" dirty="0">
                  <a:ea typeface="+mn-ea"/>
                </a:rPr>
                <a:t> is newton per coulomb-meter per second. For convenience, this is called the </a:t>
              </a:r>
              <a:r>
                <a:rPr lang="en-US" sz="2400" b="1" dirty="0" err="1">
                  <a:ea typeface="+mn-ea"/>
                </a:rPr>
                <a:t>tesla</a:t>
              </a:r>
              <a:r>
                <a:rPr lang="en-US" sz="2400" b="1" dirty="0">
                  <a:ea typeface="+mn-ea"/>
                </a:rPr>
                <a:t> (T):</a:t>
              </a:r>
            </a:p>
            <a:p>
              <a:pPr algn="just">
                <a:defRPr/>
              </a:pPr>
              <a:endParaRPr lang="en-US" sz="2400" b="1" dirty="0">
                <a:ea typeface="+mn-ea"/>
              </a:endParaRPr>
            </a:p>
            <a:p>
              <a:pPr algn="just">
                <a:defRPr/>
              </a:pPr>
              <a:endParaRPr lang="en-US" sz="2400" b="1" dirty="0">
                <a:ea typeface="+mn-ea"/>
              </a:endParaRPr>
            </a:p>
            <a:p>
              <a:pPr algn="just">
                <a:defRPr/>
              </a:pPr>
              <a:endParaRPr lang="en-US" sz="2400" b="1" dirty="0">
                <a:ea typeface="+mn-ea"/>
              </a:endParaRPr>
            </a:p>
            <a:p>
              <a:pPr algn="just">
                <a:defRPr/>
              </a:pPr>
              <a:endParaRPr lang="en-US" sz="2400" b="1" dirty="0">
                <a:ea typeface="+mn-ea"/>
              </a:endParaRPr>
            </a:p>
            <a:p>
              <a:pPr algn="just">
                <a:defRPr/>
              </a:pPr>
              <a:endParaRPr lang="en-US" sz="2400" b="1" dirty="0">
                <a:ea typeface="+mn-ea"/>
              </a:endParaRPr>
            </a:p>
            <a:p>
              <a:pPr algn="just">
                <a:defRPr/>
              </a:pPr>
              <a:r>
                <a:rPr lang="en-US" sz="2400" dirty="0">
                  <a:ea typeface="+mn-ea"/>
                </a:rPr>
                <a:t>An earlier (non-SI) unit for </a:t>
              </a:r>
              <a:r>
                <a:rPr lang="en-US" sz="2400" b="1" i="1" dirty="0">
                  <a:ea typeface="+mn-ea"/>
                </a:rPr>
                <a:t>B</a:t>
              </a:r>
              <a:r>
                <a:rPr lang="en-US" sz="2400" dirty="0">
                  <a:ea typeface="+mn-ea"/>
                </a:rPr>
                <a:t> is the </a:t>
              </a:r>
              <a:r>
                <a:rPr lang="en-US" sz="2400" i="1" dirty="0">
                  <a:ea typeface="+mn-ea"/>
                </a:rPr>
                <a:t>gauss (G), </a:t>
              </a:r>
              <a:r>
                <a:rPr lang="en-US" sz="2400" dirty="0">
                  <a:ea typeface="+mn-ea"/>
                </a:rPr>
                <a:t>and</a:t>
              </a:r>
            </a:p>
          </p:txBody>
        </p:sp>
        <p:grpSp>
          <p:nvGrpSpPr>
            <p:cNvPr id="18437" name="Group 7"/>
            <p:cNvGrpSpPr>
              <a:grpSpLocks/>
            </p:cNvGrpSpPr>
            <p:nvPr/>
          </p:nvGrpSpPr>
          <p:grpSpPr bwMode="auto">
            <a:xfrm>
              <a:off x="4870926" y="2286000"/>
              <a:ext cx="4067175" cy="3124200"/>
              <a:chOff x="4870926" y="2286000"/>
              <a:chExt cx="4067175" cy="3124200"/>
            </a:xfrm>
          </p:grpSpPr>
          <p:pic>
            <p:nvPicPr>
              <p:cNvPr id="4505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870926" y="2286000"/>
                <a:ext cx="4067175" cy="597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6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941253" y="3048000"/>
                <a:ext cx="3919538" cy="65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6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941252" y="4953000"/>
                <a:ext cx="26289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352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/>
            <a:r>
              <a:rPr lang="en-US" dirty="0"/>
              <a:t>Determine the direction of the </a:t>
            </a:r>
            <a:r>
              <a:rPr lang="en-US" dirty="0" smtClean="0"/>
              <a:t>magnetic fields at given points P, Q, R, S </a:t>
            </a:r>
            <a:r>
              <a:rPr lang="en-US" dirty="0" err="1" smtClean="0"/>
              <a:t>dan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3200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467100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3480005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4495800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91200" y="3537156"/>
            <a:ext cx="19050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05600" y="2514600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4528984"/>
            <a:ext cx="762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2133600" y="2667000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uble Bracket 15"/>
          <p:cNvSpPr/>
          <p:nvPr/>
        </p:nvSpPr>
        <p:spPr>
          <a:xfrm>
            <a:off x="762000" y="3390900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uble Bracket 18"/>
          <p:cNvSpPr/>
          <p:nvPr/>
        </p:nvSpPr>
        <p:spPr>
          <a:xfrm>
            <a:off x="3276600" y="3441905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ouble Bracket 19"/>
          <p:cNvSpPr/>
          <p:nvPr/>
        </p:nvSpPr>
        <p:spPr>
          <a:xfrm>
            <a:off x="2133600" y="4461387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uble Bracket 20"/>
          <p:cNvSpPr/>
          <p:nvPr/>
        </p:nvSpPr>
        <p:spPr>
          <a:xfrm>
            <a:off x="6438900" y="4457700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uble Bracket 21"/>
          <p:cNvSpPr/>
          <p:nvPr/>
        </p:nvSpPr>
        <p:spPr>
          <a:xfrm>
            <a:off x="6400800" y="2438400"/>
            <a:ext cx="762000" cy="723900"/>
          </a:xfrm>
          <a:prstGeom prst="bracketPair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233613"/>
            <a:ext cx="6743700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force on a current carrying wire in a magnetic field.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600200"/>
            <a:ext cx="5411788" cy="4648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current carry wire has charge moving through it.</a:t>
            </a:r>
          </a:p>
          <a:p>
            <a:pPr algn="just"/>
            <a:r>
              <a:rPr lang="en-US" sz="2800" dirty="0"/>
              <a:t>Each of the moving charges will experience a force due to the magnetic field</a:t>
            </a:r>
          </a:p>
          <a:p>
            <a:pPr algn="just"/>
            <a:r>
              <a:rPr lang="en-US" sz="2800" dirty="0"/>
              <a:t>The individual magnetic forces on each charge will produce a net force on the entire wire.</a:t>
            </a:r>
          </a:p>
          <a:p>
            <a:pPr algn="just"/>
            <a:r>
              <a:rPr lang="en-US" sz="2800" dirty="0"/>
              <a:t>The magnitude of the force is given by the equation below:</a:t>
            </a:r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5912134"/>
              </p:ext>
            </p:extLst>
          </p:nvPr>
        </p:nvGraphicFramePr>
        <p:xfrm>
          <a:off x="228600" y="5029200"/>
          <a:ext cx="310980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" imgW="901440" imgH="215640" progId="Equation.3">
                  <p:embed/>
                </p:oleObj>
              </mc:Choice>
              <mc:Fallback>
                <p:oleObj name="Equation" r:id="rId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310980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124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771</Words>
  <Application>Microsoft Office PowerPoint</Application>
  <PresentationFormat>On-screen Show (4:3)</PresentationFormat>
  <Paragraphs>214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Paint Shop Pro Image</vt:lpstr>
      <vt:lpstr>Magnetic Fields and Forces</vt:lpstr>
      <vt:lpstr>Facts about Magnetism</vt:lpstr>
      <vt:lpstr>Magnetic Field</vt:lpstr>
      <vt:lpstr>Magnetic field due to current (direction)</vt:lpstr>
      <vt:lpstr>PowerPoint Presentation</vt:lpstr>
      <vt:lpstr>PowerPoint Presentation</vt:lpstr>
      <vt:lpstr>Example</vt:lpstr>
      <vt:lpstr>Magnetic Force</vt:lpstr>
      <vt:lpstr>The force on a current carrying wire in a magnetic field.</vt:lpstr>
      <vt:lpstr>The direction is given by right-hand rule :</vt:lpstr>
      <vt:lpstr>PowerPoint Presentation</vt:lpstr>
      <vt:lpstr>PowerPoint Presentation</vt:lpstr>
      <vt:lpstr>PowerPoint Presentation</vt:lpstr>
      <vt:lpstr>PowerPoint Presentation</vt:lpstr>
      <vt:lpstr>The Magnetic Force on a moving charge in an external magnetic field.</vt:lpstr>
      <vt:lpstr>The direction is given by right-hand rule :</vt:lpstr>
      <vt:lpstr>PowerPoint Presentation</vt:lpstr>
      <vt:lpstr>PowerPoint Presentation</vt:lpstr>
      <vt:lpstr>Example</vt:lpstr>
      <vt:lpstr>Example</vt:lpstr>
      <vt:lpstr>Example</vt:lpstr>
      <vt:lpstr>Example</vt:lpstr>
      <vt:lpstr>Example</vt:lpstr>
      <vt:lpstr>Example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Force</dc:title>
  <dc:creator>User</dc:creator>
  <cp:lastModifiedBy>User</cp:lastModifiedBy>
  <cp:revision>31</cp:revision>
  <dcterms:created xsi:type="dcterms:W3CDTF">2015-03-24T07:21:29Z</dcterms:created>
  <dcterms:modified xsi:type="dcterms:W3CDTF">2016-03-16T04:23:02Z</dcterms:modified>
</cp:coreProperties>
</file>