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89" r:id="rId3"/>
    <p:sldId id="290" r:id="rId4"/>
    <p:sldId id="291" r:id="rId5"/>
    <p:sldId id="292" r:id="rId6"/>
    <p:sldId id="293" r:id="rId7"/>
    <p:sldId id="294" r:id="rId8"/>
    <p:sldId id="295" r:id="rId9"/>
    <p:sldId id="296" r:id="rId10"/>
    <p:sldId id="257" r:id="rId11"/>
    <p:sldId id="258" r:id="rId12"/>
    <p:sldId id="259" r:id="rId13"/>
    <p:sldId id="260" r:id="rId14"/>
    <p:sldId id="261" r:id="rId15"/>
    <p:sldId id="272" r:id="rId16"/>
    <p:sldId id="273" r:id="rId17"/>
    <p:sldId id="274" r:id="rId18"/>
    <p:sldId id="278" r:id="rId19"/>
    <p:sldId id="279" r:id="rId20"/>
    <p:sldId id="262" r:id="rId21"/>
    <p:sldId id="263" r:id="rId22"/>
    <p:sldId id="264" r:id="rId23"/>
    <p:sldId id="265" r:id="rId24"/>
    <p:sldId id="267" r:id="rId25"/>
    <p:sldId id="268" r:id="rId26"/>
    <p:sldId id="269" r:id="rId27"/>
    <p:sldId id="270" r:id="rId28"/>
    <p:sldId id="271" r:id="rId29"/>
    <p:sldId id="282" r:id="rId30"/>
    <p:sldId id="283" r:id="rId31"/>
    <p:sldId id="284" r:id="rId32"/>
    <p:sldId id="285" r:id="rId33"/>
    <p:sldId id="286" r:id="rId34"/>
    <p:sldId id="28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5F5881-FF7C-4B97-8E6A-7EAB9426F97F}" type="datetimeFigureOut">
              <a:rPr lang="en-US" smtClean="0"/>
              <a:t>3/21/2016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C31D76-A847-47C6-ADB6-B8114C6E8BFA}" type="slidenum">
              <a:rPr lang="en-US" smtClean="0"/>
              <a:t>‹#›</a:t>
            </a:fld>
            <a:endParaRPr lang="en-US"/>
          </a:p>
        </p:txBody>
      </p:sp>
    </p:spTree>
    <p:extLst>
      <p:ext uri="{BB962C8B-B14F-4D97-AF65-F5344CB8AC3E}">
        <p14:creationId xmlns:p14="http://schemas.microsoft.com/office/powerpoint/2010/main" val="1792053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9647A5-EE04-4B88-A0E5-3BB6D56021EB}" type="slidenum">
              <a:rPr lang="en-US"/>
              <a:pPr/>
              <a:t>4</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7D50DB-A149-43C2-918F-655BBB35906B}" type="datetimeFigureOut">
              <a:rPr lang="en-US" smtClean="0"/>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1766780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D50DB-A149-43C2-918F-655BBB35906B}" type="datetimeFigureOut">
              <a:rPr lang="en-US" smtClean="0"/>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2213099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D50DB-A149-43C2-918F-655BBB35906B}" type="datetimeFigureOut">
              <a:rPr lang="en-US" smtClean="0"/>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3166655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B38B967A-C129-495A-8470-C703FB992AAD}" type="slidenum">
              <a:rPr lang="en-US" altLang="en-US"/>
              <a:pPr>
                <a:defRPr/>
              </a:pPr>
              <a:t>‹#›</a:t>
            </a:fld>
            <a:endParaRPr lang="en-US" altLang="en-US"/>
          </a:p>
        </p:txBody>
      </p:sp>
    </p:spTree>
    <p:extLst>
      <p:ext uri="{BB962C8B-B14F-4D97-AF65-F5344CB8AC3E}">
        <p14:creationId xmlns:p14="http://schemas.microsoft.com/office/powerpoint/2010/main" val="1467964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BCFBD9A-5447-4805-A77B-70DA93FF91FF}" type="slidenum">
              <a:rPr lang="en-US"/>
              <a:pPr/>
              <a:t>‹#›</a:t>
            </a:fld>
            <a:endParaRPr lang="en-US"/>
          </a:p>
        </p:txBody>
      </p:sp>
    </p:spTree>
    <p:extLst>
      <p:ext uri="{BB962C8B-B14F-4D97-AF65-F5344CB8AC3E}">
        <p14:creationId xmlns:p14="http://schemas.microsoft.com/office/powerpoint/2010/main" val="1706754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3554225-ED66-4979-8139-AE6D1C030986}" type="slidenum">
              <a:rPr lang="en-US" altLang="en-US"/>
              <a:pPr>
                <a:defRPr/>
              </a:pPr>
              <a:t>‹#›</a:t>
            </a:fld>
            <a:endParaRPr lang="en-US" altLang="en-US"/>
          </a:p>
        </p:txBody>
      </p:sp>
    </p:spTree>
    <p:extLst>
      <p:ext uri="{BB962C8B-B14F-4D97-AF65-F5344CB8AC3E}">
        <p14:creationId xmlns:p14="http://schemas.microsoft.com/office/powerpoint/2010/main" val="530698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D50DB-A149-43C2-918F-655BBB35906B}" type="datetimeFigureOut">
              <a:rPr lang="en-US" smtClean="0"/>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15233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7D50DB-A149-43C2-918F-655BBB35906B}" type="datetimeFigureOut">
              <a:rPr lang="en-US" smtClean="0"/>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1547337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7D50DB-A149-43C2-918F-655BBB35906B}" type="datetimeFigureOut">
              <a:rPr lang="en-US" smtClean="0"/>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1695036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7D50DB-A149-43C2-918F-655BBB35906B}" type="datetimeFigureOut">
              <a:rPr lang="en-US" smtClean="0"/>
              <a:t>3/21/2016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870245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7D50DB-A149-43C2-918F-655BBB35906B}" type="datetimeFigureOut">
              <a:rPr lang="en-US" smtClean="0"/>
              <a:t>3/21/2016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3187075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D50DB-A149-43C2-918F-655BBB35906B}" type="datetimeFigureOut">
              <a:rPr lang="en-US" smtClean="0"/>
              <a:t>3/21/2016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2089951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D50DB-A149-43C2-918F-655BBB35906B}" type="datetimeFigureOut">
              <a:rPr lang="en-US" smtClean="0"/>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219290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D50DB-A149-43C2-918F-655BBB35906B}" type="datetimeFigureOut">
              <a:rPr lang="en-US" smtClean="0"/>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A90EC-A987-4834-86F2-A340EB7057BD}" type="slidenum">
              <a:rPr lang="en-US" smtClean="0"/>
              <a:t>‹#›</a:t>
            </a:fld>
            <a:endParaRPr lang="en-US"/>
          </a:p>
        </p:txBody>
      </p:sp>
    </p:spTree>
    <p:extLst>
      <p:ext uri="{BB962C8B-B14F-4D97-AF65-F5344CB8AC3E}">
        <p14:creationId xmlns:p14="http://schemas.microsoft.com/office/powerpoint/2010/main" val="3709535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7D50DB-A149-43C2-918F-655BBB35906B}" type="datetimeFigureOut">
              <a:rPr lang="en-US" smtClean="0"/>
              <a:t>3/21/2016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A90EC-A987-4834-86F2-A340EB7057BD}" type="slidenum">
              <a:rPr lang="en-US" smtClean="0"/>
              <a:t>‹#›</a:t>
            </a:fld>
            <a:endParaRPr lang="en-US"/>
          </a:p>
        </p:txBody>
      </p:sp>
    </p:spTree>
    <p:extLst>
      <p:ext uri="{BB962C8B-B14F-4D97-AF65-F5344CB8AC3E}">
        <p14:creationId xmlns:p14="http://schemas.microsoft.com/office/powerpoint/2010/main" val="2672649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oleObject" Target="../embeddings/oleObject1.bin"/><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png"/><Relationship Id="rId4" Type="http://schemas.openxmlformats.org/officeDocument/2006/relationships/image" Target="../media/image1.wmf"/><Relationship Id="rId9"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7.wmf"/><Relationship Id="rId4" Type="http://schemas.openxmlformats.org/officeDocument/2006/relationships/oleObject" Target="../embeddings/oleObject11.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9.wmf"/></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3.wmf"/></Relationships>
</file>

<file path=ppt/slides/_rels/slide18.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5.wmf"/><Relationship Id="rId5" Type="http://schemas.openxmlformats.org/officeDocument/2006/relationships/oleObject" Target="../embeddings/oleObject15.bin"/><Relationship Id="rId4" Type="http://schemas.openxmlformats.org/officeDocument/2006/relationships/image" Target="../media/image24.wmf"/><Relationship Id="rId9" Type="http://schemas.openxmlformats.org/officeDocument/2006/relationships/image" Target="../media/image27.png"/></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8.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30.wmf"/></Relationships>
</file>

<file path=ppt/slides/_rels/slide22.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2.wmf"/><Relationship Id="rId5" Type="http://schemas.openxmlformats.org/officeDocument/2006/relationships/oleObject" Target="../embeddings/oleObject20.bin"/><Relationship Id="rId4" Type="http://schemas.openxmlformats.org/officeDocument/2006/relationships/image" Target="../media/image31.wmf"/></Relationships>
</file>

<file path=ppt/slides/_rels/slide23.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34.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6.wmf"/><Relationship Id="rId5" Type="http://schemas.openxmlformats.org/officeDocument/2006/relationships/oleObject" Target="../embeddings/oleObject24.bin"/><Relationship Id="rId4" Type="http://schemas.openxmlformats.org/officeDocument/2006/relationships/image" Target="../media/image35.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37.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38.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39.wmf"/></Relationships>
</file>

<file path=ppt/slides/_rels/slide29.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30.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1.xml"/><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8.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sz="3800" dirty="0"/>
              <a:t>Field due to long straight wire</a:t>
            </a:r>
            <a:r>
              <a:rPr lang="en-US" sz="4000" dirty="0"/>
              <a:t> </a:t>
            </a:r>
            <a:r>
              <a:rPr lang="en-US" sz="2800" i="1" dirty="0"/>
              <a:t>(magnitude)</a:t>
            </a:r>
            <a:endParaRPr lang="en-US" sz="3800" dirty="0" smtClean="0"/>
          </a:p>
        </p:txBody>
      </p:sp>
      <p:sp>
        <p:nvSpPr>
          <p:cNvPr id="12293" name="Rectangle 5"/>
          <p:cNvSpPr>
            <a:spLocks noChangeArrowheads="1"/>
          </p:cNvSpPr>
          <p:nvPr/>
        </p:nvSpPr>
        <p:spPr bwMode="auto">
          <a:xfrm>
            <a:off x="381000" y="1219200"/>
            <a:ext cx="4953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000" dirty="0"/>
              <a:t>The magnetic field, B, is directly </a:t>
            </a:r>
            <a:r>
              <a:rPr lang="en-US" sz="2000" dirty="0" smtClean="0"/>
              <a:t>proportional to </a:t>
            </a:r>
            <a:r>
              <a:rPr lang="en-US" sz="2000" dirty="0"/>
              <a:t>the current, I, and inversely </a:t>
            </a:r>
            <a:r>
              <a:rPr lang="en-US" sz="2000" dirty="0" smtClean="0"/>
              <a:t>proportional to </a:t>
            </a:r>
            <a:r>
              <a:rPr lang="en-US" sz="2000" dirty="0"/>
              <a:t>the circumference.</a:t>
            </a:r>
          </a:p>
        </p:txBody>
      </p:sp>
      <p:graphicFrame>
        <p:nvGraphicFramePr>
          <p:cNvPr id="12290" name="Object 6"/>
          <p:cNvGraphicFramePr>
            <a:graphicFrameLocks noGrp="1" noChangeAspect="1"/>
          </p:cNvGraphicFramePr>
          <p:nvPr>
            <p:ph idx="1"/>
            <p:extLst>
              <p:ext uri="{D42A27DB-BD31-4B8C-83A1-F6EECF244321}">
                <p14:modId xmlns:p14="http://schemas.microsoft.com/office/powerpoint/2010/main" val="4011681821"/>
              </p:ext>
            </p:extLst>
          </p:nvPr>
        </p:nvGraphicFramePr>
        <p:xfrm>
          <a:off x="533400" y="4953000"/>
          <a:ext cx="3657600" cy="1114425"/>
        </p:xfrm>
        <a:graphic>
          <a:graphicData uri="http://schemas.openxmlformats.org/presentationml/2006/ole">
            <mc:AlternateContent xmlns:mc="http://schemas.openxmlformats.org/markup-compatibility/2006">
              <mc:Choice xmlns:v="urn:schemas-microsoft-com:vml" Requires="v">
                <p:oleObj spid="_x0000_s16401" name="Equation" r:id="rId3" imgW="2171520" imgH="634680" progId="Equation.3">
                  <p:embed/>
                </p:oleObj>
              </mc:Choice>
              <mc:Fallback>
                <p:oleObj name="Equation" r:id="rId3" imgW="2171520" imgH="634680" progId="Equation.3">
                  <p:embed/>
                  <p:pic>
                    <p:nvPicPr>
                      <p:cNvPr id="0" name=""/>
                      <p:cNvPicPr>
                        <a:picLocks noChangeAspect="1" noChangeArrowheads="1"/>
                      </p:cNvPicPr>
                      <p:nvPr/>
                    </p:nvPicPr>
                    <p:blipFill>
                      <a:blip r:embed="rId4"/>
                      <a:srcRect/>
                      <a:stretch>
                        <a:fillRect/>
                      </a:stretch>
                    </p:blipFill>
                    <p:spPr bwMode="auto">
                      <a:xfrm>
                        <a:off x="533400" y="4953000"/>
                        <a:ext cx="3657600" cy="1114425"/>
                      </a:xfrm>
                      <a:prstGeom prst="rect">
                        <a:avLst/>
                      </a:prstGeom>
                      <a:noFill/>
                      <a:ln>
                        <a:noFill/>
                      </a:ln>
                      <a:effectLst/>
                    </p:spPr>
                  </p:pic>
                </p:oleObj>
              </mc:Fallback>
            </mc:AlternateContent>
          </a:graphicData>
        </a:graphic>
      </p:graphicFrame>
      <p:sp>
        <p:nvSpPr>
          <p:cNvPr id="12294" name="Rectangle 8"/>
          <p:cNvSpPr>
            <a:spLocks noChangeArrowheads="1"/>
          </p:cNvSpPr>
          <p:nvPr/>
        </p:nvSpPr>
        <p:spPr bwMode="auto">
          <a:xfrm>
            <a:off x="609600" y="3429000"/>
            <a:ext cx="1905000" cy="1219200"/>
          </a:xfrm>
          <a:prstGeom prst="rect">
            <a:avLst/>
          </a:prstGeom>
          <a:solidFill>
            <a:schemeClr val="accent1">
              <a:alpha val="0"/>
            </a:schemeClr>
          </a:solidFill>
          <a:ln w="25400">
            <a:solidFill>
              <a:srgbClr val="FF0000"/>
            </a:solidFill>
            <a:miter lim="800000"/>
            <a:headEnd/>
            <a:tailEnd/>
          </a:ln>
        </p:spPr>
        <p:txBody>
          <a:bodyPr wrap="none" anchor="ctr"/>
          <a:lstStyle/>
          <a:p>
            <a:endParaRPr lang="en-US"/>
          </a:p>
        </p:txBody>
      </p:sp>
      <p:pic>
        <p:nvPicPr>
          <p:cNvPr id="7" name="Picture 5"/>
          <p:cNvPicPr>
            <a:picLocks noChangeAspect="1" noChangeArrowheads="1"/>
          </p:cNvPicPr>
          <p:nvPr/>
        </p:nvPicPr>
        <p:blipFill>
          <a:blip r:embed="rId5">
            <a:lum bright="-38000" contrast="62000"/>
            <a:extLst>
              <a:ext uri="{28A0092B-C50C-407E-A947-70E740481C1C}">
                <a14:useLocalDpi xmlns:a14="http://schemas.microsoft.com/office/drawing/2010/main" val="0"/>
              </a:ext>
            </a:extLst>
          </a:blip>
          <a:srcRect/>
          <a:stretch>
            <a:fillRect/>
          </a:stretch>
        </p:blipFill>
        <p:spPr bwMode="auto">
          <a:xfrm>
            <a:off x="5105400" y="2057400"/>
            <a:ext cx="34734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Object 1"/>
          <p:cNvGraphicFramePr>
            <a:graphicFrameLocks noChangeAspect="1"/>
          </p:cNvGraphicFramePr>
          <p:nvPr>
            <p:extLst>
              <p:ext uri="{D42A27DB-BD31-4B8C-83A1-F6EECF244321}">
                <p14:modId xmlns:p14="http://schemas.microsoft.com/office/powerpoint/2010/main" val="117449597"/>
              </p:ext>
            </p:extLst>
          </p:nvPr>
        </p:nvGraphicFramePr>
        <p:xfrm>
          <a:off x="724949" y="2209800"/>
          <a:ext cx="1103851" cy="1066800"/>
        </p:xfrm>
        <a:graphic>
          <a:graphicData uri="http://schemas.openxmlformats.org/presentationml/2006/ole">
            <mc:AlternateContent xmlns:mc="http://schemas.openxmlformats.org/markup-compatibility/2006">
              <mc:Choice xmlns:v="urn:schemas-microsoft-com:vml" Requires="v">
                <p:oleObj spid="_x0000_s16402" name="Equation" r:id="rId6" imgW="381000" imgH="368300" progId="Equation.3">
                  <p:embed/>
                </p:oleObj>
              </mc:Choice>
              <mc:Fallback>
                <p:oleObj name="Equation" r:id="rId6" imgW="381000" imgH="3683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4949" y="2209800"/>
                        <a:ext cx="1103851" cy="1066800"/>
                      </a:xfrm>
                      <a:prstGeom prst="rect">
                        <a:avLst/>
                      </a:prstGeom>
                      <a:noFill/>
                      <a:ln>
                        <a:noFill/>
                      </a:ln>
                      <a:effec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643313073"/>
              </p:ext>
            </p:extLst>
          </p:nvPr>
        </p:nvGraphicFramePr>
        <p:xfrm>
          <a:off x="609600" y="3429000"/>
          <a:ext cx="1821076" cy="1148556"/>
        </p:xfrm>
        <a:graphic>
          <a:graphicData uri="http://schemas.openxmlformats.org/presentationml/2006/ole">
            <mc:AlternateContent xmlns:mc="http://schemas.openxmlformats.org/markup-compatibility/2006">
              <mc:Choice xmlns:v="urn:schemas-microsoft-com:vml" Requires="v">
                <p:oleObj spid="_x0000_s16403" name="Equation" r:id="rId8" imgW="584200" imgH="368300" progId="Equation.3">
                  <p:embed/>
                </p:oleObj>
              </mc:Choice>
              <mc:Fallback>
                <p:oleObj name="Equation" r:id="rId8" imgW="584200" imgH="3683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9600" y="3429000"/>
                        <a:ext cx="1821076" cy="1148556"/>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14384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1143000" y="228600"/>
            <a:ext cx="7696200" cy="6477000"/>
          </a:xfrm>
        </p:spPr>
        <p:txBody>
          <a:bodyPr/>
          <a:lstStyle/>
          <a:p>
            <a:pPr algn="just" eaLnBrk="1" hangingPunct="1"/>
            <a:r>
              <a:rPr lang="en-US" sz="2800" dirty="0" err="1" smtClean="0"/>
              <a:t>Biot</a:t>
            </a:r>
            <a:r>
              <a:rPr lang="en-US" sz="2800" dirty="0" smtClean="0"/>
              <a:t> and </a:t>
            </a:r>
            <a:r>
              <a:rPr lang="en-US" sz="2800" dirty="0" err="1" smtClean="0"/>
              <a:t>Savart</a:t>
            </a:r>
            <a:r>
              <a:rPr lang="en-US" sz="2800" dirty="0" smtClean="0"/>
              <a:t> recognized that a conductor carrying a steady current produces a force on a magnet.</a:t>
            </a:r>
          </a:p>
          <a:p>
            <a:pPr algn="just" eaLnBrk="1" hangingPunct="1"/>
            <a:r>
              <a:rPr lang="en-US" sz="2800" dirty="0" err="1" smtClean="0"/>
              <a:t>Biot</a:t>
            </a:r>
            <a:r>
              <a:rPr lang="en-US" sz="2800" dirty="0" smtClean="0"/>
              <a:t> and </a:t>
            </a:r>
            <a:r>
              <a:rPr lang="en-US" sz="2800" dirty="0" err="1" smtClean="0"/>
              <a:t>Savart</a:t>
            </a:r>
            <a:r>
              <a:rPr lang="en-US" sz="2800" dirty="0" smtClean="0"/>
              <a:t> produced an equation that gives the magnetic field at some point in space in terms of the current that produces the field.</a:t>
            </a:r>
          </a:p>
          <a:p>
            <a:pPr algn="just" eaLnBrk="1" hangingPunct="1"/>
            <a:r>
              <a:rPr lang="en-US" sz="2800" dirty="0" err="1" smtClean="0"/>
              <a:t>Biot-Savart</a:t>
            </a:r>
            <a:r>
              <a:rPr lang="en-US" sz="2800" dirty="0" smtClean="0"/>
              <a:t> law says that if a wire carries a steady current I, the magnetic field dB at some point P associated with an element of conductor length ds has the following properties:</a:t>
            </a:r>
          </a:p>
          <a:p>
            <a:pPr lvl="1" algn="just" eaLnBrk="1" hangingPunct="1"/>
            <a:r>
              <a:rPr lang="en-US" dirty="0" smtClean="0"/>
              <a:t>The vector dB is perpendicular to both ds (the direction of the current I) and to the unit vector </a:t>
            </a:r>
            <a:r>
              <a:rPr lang="en-US" dirty="0" err="1" smtClean="0"/>
              <a:t>r</a:t>
            </a:r>
            <a:r>
              <a:rPr lang="en-US" baseline="-20000" dirty="0" err="1" smtClean="0"/>
              <a:t>hat</a:t>
            </a:r>
            <a:r>
              <a:rPr lang="en-US" dirty="0" smtClean="0"/>
              <a:t> directed from the element ds to the point P.</a:t>
            </a:r>
          </a:p>
        </p:txBody>
      </p:sp>
    </p:spTree>
    <p:extLst>
      <p:ext uri="{BB962C8B-B14F-4D97-AF65-F5344CB8AC3E}">
        <p14:creationId xmlns:p14="http://schemas.microsoft.com/office/powerpoint/2010/main" val="1380405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Documents and Settings\Robert Casao\My Documents\My Pictures\Tipler figures\CH26-30\F29-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57200"/>
            <a:ext cx="8610600" cy="572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0782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a:xfrm>
            <a:off x="2819400" y="152400"/>
            <a:ext cx="6172200" cy="6553200"/>
          </a:xfrm>
        </p:spPr>
        <p:txBody>
          <a:bodyPr/>
          <a:lstStyle/>
          <a:p>
            <a:pPr lvl="1" algn="just" eaLnBrk="1" hangingPunct="1"/>
            <a:r>
              <a:rPr lang="en-US" dirty="0" smtClean="0"/>
              <a:t>The magnitude of dB is inversely proportional to r</a:t>
            </a:r>
            <a:r>
              <a:rPr lang="en-US" baseline="30000" dirty="0" smtClean="0"/>
              <a:t>2</a:t>
            </a:r>
            <a:r>
              <a:rPr lang="en-US" dirty="0" smtClean="0"/>
              <a:t>, where r is the distance from the element ds to the point P.</a:t>
            </a:r>
          </a:p>
          <a:p>
            <a:pPr lvl="1" algn="just" eaLnBrk="1" hangingPunct="1"/>
            <a:r>
              <a:rPr lang="en-US" dirty="0" smtClean="0"/>
              <a:t>The magnitude of dB is proportional to the current I and to the length ds of the element.</a:t>
            </a:r>
          </a:p>
          <a:p>
            <a:pPr lvl="1" algn="just" eaLnBrk="1" hangingPunct="1"/>
            <a:r>
              <a:rPr lang="en-US" dirty="0" smtClean="0"/>
              <a:t>The magnitude of dB is proportional to sin </a:t>
            </a:r>
            <a:r>
              <a:rPr lang="en-US" dirty="0" smtClean="0">
                <a:latin typeface="Symbol" pitchFamily="18" charset="2"/>
              </a:rPr>
              <a:t>q</a:t>
            </a:r>
            <a:r>
              <a:rPr lang="en-US" dirty="0" smtClean="0"/>
              <a:t>, where </a:t>
            </a:r>
            <a:r>
              <a:rPr lang="en-US" dirty="0" smtClean="0">
                <a:latin typeface="Symbol" pitchFamily="18" charset="2"/>
              </a:rPr>
              <a:t>q</a:t>
            </a:r>
            <a:r>
              <a:rPr lang="en-US" dirty="0" smtClean="0"/>
              <a:t> is the angle between the vectors ds and </a:t>
            </a:r>
            <a:r>
              <a:rPr lang="en-US" dirty="0" err="1" smtClean="0"/>
              <a:t>r</a:t>
            </a:r>
            <a:r>
              <a:rPr lang="en-US" baseline="-20000" dirty="0" err="1" smtClean="0"/>
              <a:t>hat</a:t>
            </a:r>
            <a:r>
              <a:rPr lang="en-US" dirty="0" smtClean="0"/>
              <a:t>.</a:t>
            </a:r>
          </a:p>
          <a:p>
            <a:pPr algn="just" eaLnBrk="1" hangingPunct="1"/>
            <a:r>
              <a:rPr lang="en-US" dirty="0" err="1" smtClean="0"/>
              <a:t>Biot-Savart</a:t>
            </a:r>
            <a:r>
              <a:rPr lang="en-US" dirty="0" smtClean="0"/>
              <a:t> law:</a:t>
            </a:r>
          </a:p>
        </p:txBody>
      </p:sp>
      <p:pic>
        <p:nvPicPr>
          <p:cNvPr id="102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14400"/>
            <a:ext cx="3276600" cy="262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26" name="Object 6"/>
          <p:cNvGraphicFramePr>
            <a:graphicFrameLocks noChangeAspect="1"/>
          </p:cNvGraphicFramePr>
          <p:nvPr/>
        </p:nvGraphicFramePr>
        <p:xfrm>
          <a:off x="3352800" y="5462588"/>
          <a:ext cx="4724400" cy="1395412"/>
        </p:xfrm>
        <a:graphic>
          <a:graphicData uri="http://schemas.openxmlformats.org/presentationml/2006/ole">
            <mc:AlternateContent xmlns:mc="http://schemas.openxmlformats.org/markup-compatibility/2006">
              <mc:Choice xmlns:v="urn:schemas-microsoft-com:vml" Requires="v">
                <p:oleObj spid="_x0000_s1039" name="Equation" r:id="rId4" imgW="1333440" imgH="393480" progId="Equation.3">
                  <p:embed/>
                </p:oleObj>
              </mc:Choice>
              <mc:Fallback>
                <p:oleObj name="Equation" r:id="rId4" imgW="133344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5462588"/>
                        <a:ext cx="4724400" cy="139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39222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body" idx="1"/>
          </p:nvPr>
        </p:nvSpPr>
        <p:spPr>
          <a:xfrm>
            <a:off x="1219200" y="304800"/>
            <a:ext cx="7924800" cy="6248400"/>
          </a:xfrm>
        </p:spPr>
        <p:txBody>
          <a:bodyPr/>
          <a:lstStyle/>
          <a:p>
            <a:pPr eaLnBrk="1" hangingPunct="1"/>
            <a:r>
              <a:rPr lang="en-US" smtClean="0"/>
              <a:t> </a:t>
            </a:r>
            <a:r>
              <a:rPr lang="en-US" smtClean="0">
                <a:latin typeface="Symbol" pitchFamily="18" charset="2"/>
              </a:rPr>
              <a:t>m</a:t>
            </a:r>
            <a:r>
              <a:rPr lang="en-US" baseline="-20000" smtClean="0"/>
              <a:t>o</a:t>
            </a:r>
            <a:r>
              <a:rPr lang="en-US" smtClean="0"/>
              <a:t> is a constant called the permeability of free space; </a:t>
            </a:r>
            <a:r>
              <a:rPr lang="en-US" smtClean="0">
                <a:latin typeface="Symbol" pitchFamily="18" charset="2"/>
              </a:rPr>
              <a:t>m</a:t>
            </a:r>
            <a:r>
              <a:rPr lang="en-US" baseline="-20000" smtClean="0"/>
              <a:t>o</a:t>
            </a:r>
            <a:r>
              <a:rPr lang="en-US" smtClean="0"/>
              <a:t> =4</a:t>
            </a:r>
            <a:r>
              <a:rPr lang="en-US" smtClean="0">
                <a:cs typeface="Times New Roman" pitchFamily="18" charset="0"/>
              </a:rPr>
              <a:t>·</a:t>
            </a:r>
            <a:r>
              <a:rPr lang="en-US" smtClean="0">
                <a:cs typeface="Times New Roman" pitchFamily="18" charset="0"/>
                <a:sym typeface="Symbol" pitchFamily="18" charset="2"/>
              </a:rPr>
              <a:t> x 10</a:t>
            </a:r>
            <a:r>
              <a:rPr lang="en-US" baseline="30000" smtClean="0">
                <a:cs typeface="Times New Roman" pitchFamily="18" charset="0"/>
                <a:sym typeface="Symbol" pitchFamily="18" charset="2"/>
              </a:rPr>
              <a:t>-7</a:t>
            </a:r>
            <a:r>
              <a:rPr lang="en-US" smtClean="0">
                <a:cs typeface="Times New Roman" pitchFamily="18" charset="0"/>
                <a:sym typeface="Symbol" pitchFamily="18" charset="2"/>
              </a:rPr>
              <a:t> Wb/A·m (T·m/A)</a:t>
            </a:r>
          </a:p>
          <a:p>
            <a:pPr eaLnBrk="1" hangingPunct="1"/>
            <a:r>
              <a:rPr lang="en-US" smtClean="0">
                <a:cs typeface="Times New Roman" pitchFamily="18" charset="0"/>
                <a:sym typeface="Symbol" pitchFamily="18" charset="2"/>
              </a:rPr>
              <a:t>Biot-Savart law gives the magnetic field at a point for only a small element of the conductor ds.</a:t>
            </a:r>
          </a:p>
          <a:p>
            <a:pPr eaLnBrk="1" hangingPunct="1"/>
            <a:r>
              <a:rPr lang="en-US" smtClean="0">
                <a:cs typeface="Times New Roman" pitchFamily="18" charset="0"/>
                <a:sym typeface="Symbol" pitchFamily="18" charset="2"/>
              </a:rPr>
              <a:t>To determine the total magnetic field B at some point due to a conductor of specified size, we must add up every contribution from all elements ds that make up the conductor (integrate)!</a:t>
            </a:r>
          </a:p>
          <a:p>
            <a:pPr eaLnBrk="1" hangingPunct="1"/>
            <a:endParaRPr lang="en-US" baseline="-20000" smtClean="0"/>
          </a:p>
        </p:txBody>
      </p:sp>
      <p:graphicFrame>
        <p:nvGraphicFramePr>
          <p:cNvPr id="2050" name="Object 4"/>
          <p:cNvGraphicFramePr>
            <a:graphicFrameLocks noChangeAspect="1"/>
          </p:cNvGraphicFramePr>
          <p:nvPr>
            <p:extLst>
              <p:ext uri="{D42A27DB-BD31-4B8C-83A1-F6EECF244321}">
                <p14:modId xmlns:p14="http://schemas.microsoft.com/office/powerpoint/2010/main" val="2776288531"/>
              </p:ext>
            </p:extLst>
          </p:nvPr>
        </p:nvGraphicFramePr>
        <p:xfrm>
          <a:off x="4451351" y="5490796"/>
          <a:ext cx="3930649" cy="1138604"/>
        </p:xfrm>
        <a:graphic>
          <a:graphicData uri="http://schemas.openxmlformats.org/presentationml/2006/ole">
            <mc:AlternateContent xmlns:mc="http://schemas.openxmlformats.org/markup-compatibility/2006">
              <mc:Choice xmlns:v="urn:schemas-microsoft-com:vml" Requires="v">
                <p:oleObj spid="_x0000_s2063" name="Equation" r:id="rId3" imgW="1358640" imgH="393480" progId="Equation.3">
                  <p:embed/>
                </p:oleObj>
              </mc:Choice>
              <mc:Fallback>
                <p:oleObj name="Equation" r:id="rId3" imgW="1358640" imgH="393480" progId="Equation.3">
                  <p:embed/>
                  <p:pic>
                    <p:nvPicPr>
                      <p:cNvPr id="0" name=""/>
                      <p:cNvPicPr>
                        <a:picLocks noChangeAspect="1" noChangeArrowheads="1"/>
                      </p:cNvPicPr>
                      <p:nvPr/>
                    </p:nvPicPr>
                    <p:blipFill>
                      <a:blip r:embed="rId4"/>
                      <a:srcRect/>
                      <a:stretch>
                        <a:fillRect/>
                      </a:stretch>
                    </p:blipFill>
                    <p:spPr bwMode="auto">
                      <a:xfrm>
                        <a:off x="4451351" y="5490796"/>
                        <a:ext cx="3930649" cy="1138604"/>
                      </a:xfrm>
                      <a:prstGeom prst="rect">
                        <a:avLst/>
                      </a:prstGeom>
                      <a:solidFill>
                        <a:schemeClr val="bg1"/>
                      </a:solidFill>
                      <a:ln>
                        <a:noFill/>
                      </a:ln>
                      <a:effectLst/>
                    </p:spPr>
                  </p:pic>
                </p:oleObj>
              </mc:Fallback>
            </mc:AlternateContent>
          </a:graphicData>
        </a:graphic>
      </p:graphicFrame>
    </p:spTree>
    <p:extLst>
      <p:ext uri="{BB962C8B-B14F-4D97-AF65-F5344CB8AC3E}">
        <p14:creationId xmlns:p14="http://schemas.microsoft.com/office/powerpoint/2010/main" val="9734274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2895600" y="228600"/>
            <a:ext cx="6248400" cy="6400800"/>
          </a:xfrm>
        </p:spPr>
        <p:txBody>
          <a:bodyPr/>
          <a:lstStyle/>
          <a:p>
            <a:pPr eaLnBrk="1" hangingPunct="1">
              <a:lnSpc>
                <a:spcPct val="90000"/>
              </a:lnSpc>
            </a:pPr>
            <a:r>
              <a:rPr lang="en-US" smtClean="0"/>
              <a:t>The direction of the magnetic field due to a current carrying element is perpendicular to both the current element ds and the radius vector r</a:t>
            </a:r>
            <a:r>
              <a:rPr lang="en-US" baseline="-20000" smtClean="0"/>
              <a:t>hat</a:t>
            </a:r>
            <a:r>
              <a:rPr lang="en-US" smtClean="0"/>
              <a:t>.</a:t>
            </a:r>
          </a:p>
          <a:p>
            <a:pPr eaLnBrk="1" hangingPunct="1">
              <a:lnSpc>
                <a:spcPct val="90000"/>
              </a:lnSpc>
            </a:pPr>
            <a:r>
              <a:rPr lang="en-US" smtClean="0"/>
              <a:t>The right hand rule can be used to determine the direction of the magnetic field around the current carrying conductor:  </a:t>
            </a:r>
          </a:p>
          <a:p>
            <a:pPr lvl="1" eaLnBrk="1" hangingPunct="1">
              <a:lnSpc>
                <a:spcPct val="90000"/>
              </a:lnSpc>
            </a:pPr>
            <a:r>
              <a:rPr lang="en-US" smtClean="0"/>
              <a:t>Thumb of the right hand in the direction of the current.</a:t>
            </a:r>
          </a:p>
          <a:p>
            <a:pPr lvl="1" eaLnBrk="1" hangingPunct="1">
              <a:lnSpc>
                <a:spcPct val="90000"/>
              </a:lnSpc>
            </a:pPr>
            <a:r>
              <a:rPr lang="en-US" smtClean="0"/>
              <a:t>Fingers of the right hand curl around the wire in the direction of the magnetic field at that point.</a:t>
            </a:r>
          </a:p>
        </p:txBody>
      </p:sp>
      <p:pic>
        <p:nvPicPr>
          <p:cNvPr id="28675" name="Picture 5" descr="C:\Documents and Settings\Robert Casao\My Documents\My Pictures\Halliday figures\CH30_300\F30_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0"/>
            <a:ext cx="24399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7485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066800" y="304800"/>
            <a:ext cx="7772400" cy="990600"/>
          </a:xfrm>
        </p:spPr>
        <p:txBody>
          <a:bodyPr>
            <a:normAutofit fontScale="90000"/>
          </a:bodyPr>
          <a:lstStyle/>
          <a:p>
            <a:pPr eaLnBrk="1" hangingPunct="1"/>
            <a:r>
              <a:rPr lang="en-US" sz="4000" smtClean="0"/>
              <a:t>Magnetic Field of a Thin Straight Conductor</a:t>
            </a:r>
          </a:p>
        </p:txBody>
      </p:sp>
      <p:sp>
        <p:nvSpPr>
          <p:cNvPr id="29699" name="Rectangle 3"/>
          <p:cNvSpPr>
            <a:spLocks noGrp="1" noChangeArrowheads="1"/>
          </p:cNvSpPr>
          <p:nvPr>
            <p:ph type="body" idx="1"/>
          </p:nvPr>
        </p:nvSpPr>
        <p:spPr>
          <a:xfrm>
            <a:off x="3581400" y="1524000"/>
            <a:ext cx="5181600" cy="5029200"/>
          </a:xfrm>
        </p:spPr>
        <p:txBody>
          <a:bodyPr/>
          <a:lstStyle/>
          <a:p>
            <a:pPr eaLnBrk="1" hangingPunct="1"/>
            <a:r>
              <a:rPr lang="en-US" sz="2800" smtClean="0"/>
              <a:t>Consider a thin, straight wire carrying a constant current I along the x axis.  To determine the total magnetic field B at the point P at a distance a from the wire:</a:t>
            </a:r>
          </a:p>
        </p:txBody>
      </p:sp>
      <p:pic>
        <p:nvPicPr>
          <p:cNvPr id="29700" name="Picture 4" descr="C:\Documents and Settings\Robert Casao\My Documents\My Pictures\Halliday figures\CH30_300\F30_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838200"/>
            <a:ext cx="3395663"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3810000"/>
            <a:ext cx="3276600" cy="303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3100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1371600" y="381000"/>
            <a:ext cx="7543800" cy="6477000"/>
          </a:xfrm>
        </p:spPr>
        <p:txBody>
          <a:bodyPr/>
          <a:lstStyle/>
          <a:p>
            <a:pPr eaLnBrk="1" hangingPunct="1">
              <a:lnSpc>
                <a:spcPct val="90000"/>
              </a:lnSpc>
            </a:pPr>
            <a:r>
              <a:rPr lang="en-US" smtClean="0"/>
              <a:t>Use the right hand rule to determine that the direction of the magnetic field produced by the conductor at point P is directed out of the page.</a:t>
            </a:r>
          </a:p>
          <a:p>
            <a:pPr eaLnBrk="1" hangingPunct="1">
              <a:lnSpc>
                <a:spcPct val="90000"/>
              </a:lnSpc>
            </a:pPr>
            <a:r>
              <a:rPr lang="en-US" smtClean="0"/>
              <a:t>This is also verified using the vector cross product (ds x r</a:t>
            </a:r>
            <a:r>
              <a:rPr lang="en-US" baseline="-20000" smtClean="0"/>
              <a:t>hat</a:t>
            </a:r>
            <a:r>
              <a:rPr lang="en-US" smtClean="0"/>
              <a:t>):  fingers of right hand in direction of ds; point palm in direction of r</a:t>
            </a:r>
            <a:r>
              <a:rPr lang="en-US" baseline="-20000" smtClean="0"/>
              <a:t>hat</a:t>
            </a:r>
            <a:r>
              <a:rPr lang="en-US" smtClean="0"/>
              <a:t> (curl fingers from ds to r</a:t>
            </a:r>
            <a:r>
              <a:rPr lang="en-US" baseline="-20000" smtClean="0"/>
              <a:t>hat</a:t>
            </a:r>
            <a:r>
              <a:rPr lang="en-US" smtClean="0"/>
              <a:t>); thumb points in direction of magnetic field B.</a:t>
            </a:r>
          </a:p>
          <a:p>
            <a:pPr eaLnBrk="1" hangingPunct="1">
              <a:lnSpc>
                <a:spcPct val="90000"/>
              </a:lnSpc>
            </a:pPr>
            <a:r>
              <a:rPr lang="en-US" smtClean="0"/>
              <a:t>The cross product (ds x r</a:t>
            </a:r>
            <a:r>
              <a:rPr lang="en-US" baseline="-20000" smtClean="0"/>
              <a:t>hat</a:t>
            </a:r>
            <a:r>
              <a:rPr lang="en-US" smtClean="0"/>
              <a:t>) = ds</a:t>
            </a:r>
            <a:r>
              <a:rPr lang="en-US" smtClean="0">
                <a:cs typeface="Times New Roman" pitchFamily="18" charset="0"/>
              </a:rPr>
              <a:t>·r</a:t>
            </a:r>
            <a:r>
              <a:rPr lang="en-US" baseline="-20000" smtClean="0"/>
              <a:t>hat</a:t>
            </a:r>
            <a:r>
              <a:rPr lang="en-US" smtClean="0">
                <a:cs typeface="Times New Roman" pitchFamily="18" charset="0"/>
              </a:rPr>
              <a:t>·sin </a:t>
            </a:r>
            <a:r>
              <a:rPr lang="en-US" smtClean="0">
                <a:latin typeface="Symbol" pitchFamily="18" charset="2"/>
                <a:cs typeface="Times New Roman" pitchFamily="18" charset="0"/>
              </a:rPr>
              <a:t>q; </a:t>
            </a:r>
            <a:r>
              <a:rPr lang="en-US" smtClean="0">
                <a:cs typeface="Times New Roman" pitchFamily="18" charset="0"/>
              </a:rPr>
              <a:t>r</a:t>
            </a:r>
            <a:r>
              <a:rPr lang="en-US" baseline="-20000" smtClean="0"/>
              <a:t>hat</a:t>
            </a:r>
            <a:r>
              <a:rPr lang="en-US" smtClean="0"/>
              <a:t> is a unit vector and the magnitude of a unit vector = 1.</a:t>
            </a:r>
          </a:p>
          <a:p>
            <a:pPr eaLnBrk="1" hangingPunct="1">
              <a:lnSpc>
                <a:spcPct val="90000"/>
              </a:lnSpc>
            </a:pPr>
            <a:r>
              <a:rPr lang="en-US" smtClean="0"/>
              <a:t>(ds x r</a:t>
            </a:r>
            <a:r>
              <a:rPr lang="en-US" baseline="-20000" smtClean="0"/>
              <a:t>hat</a:t>
            </a:r>
            <a:r>
              <a:rPr lang="en-US" smtClean="0"/>
              <a:t>) = ds</a:t>
            </a:r>
            <a:r>
              <a:rPr lang="en-US" smtClean="0">
                <a:cs typeface="Times New Roman" pitchFamily="18" charset="0"/>
              </a:rPr>
              <a:t>·r</a:t>
            </a:r>
            <a:r>
              <a:rPr lang="en-US" baseline="-20000" smtClean="0"/>
              <a:t>hat</a:t>
            </a:r>
            <a:r>
              <a:rPr lang="en-US" smtClean="0">
                <a:cs typeface="Times New Roman" pitchFamily="18" charset="0"/>
              </a:rPr>
              <a:t>·sin </a:t>
            </a:r>
            <a:r>
              <a:rPr lang="en-US" smtClean="0">
                <a:latin typeface="Symbol" pitchFamily="18" charset="2"/>
                <a:cs typeface="Times New Roman" pitchFamily="18" charset="0"/>
              </a:rPr>
              <a:t>q = </a:t>
            </a:r>
            <a:r>
              <a:rPr lang="en-US" smtClean="0"/>
              <a:t>ds</a:t>
            </a:r>
            <a:r>
              <a:rPr lang="en-US" smtClean="0">
                <a:cs typeface="Times New Roman" pitchFamily="18" charset="0"/>
              </a:rPr>
              <a:t>·sin </a:t>
            </a:r>
            <a:r>
              <a:rPr lang="en-US" smtClean="0">
                <a:latin typeface="Symbol" pitchFamily="18" charset="2"/>
                <a:cs typeface="Times New Roman" pitchFamily="18" charset="0"/>
              </a:rPr>
              <a:t>q </a:t>
            </a:r>
          </a:p>
        </p:txBody>
      </p:sp>
    </p:spTree>
    <p:extLst>
      <p:ext uri="{BB962C8B-B14F-4D97-AF65-F5344CB8AC3E}">
        <p14:creationId xmlns:p14="http://schemas.microsoft.com/office/powerpoint/2010/main" val="2738890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143000" y="228600"/>
            <a:ext cx="7848600" cy="6400800"/>
          </a:xfrm>
        </p:spPr>
        <p:txBody>
          <a:bodyPr/>
          <a:lstStyle/>
          <a:p>
            <a:pPr eaLnBrk="1" hangingPunct="1"/>
            <a:r>
              <a:rPr lang="en-US" sz="2800" smtClean="0"/>
              <a:t>Each length of the conductor ds is also a small length along the x axis, dx.</a:t>
            </a:r>
          </a:p>
          <a:p>
            <a:pPr eaLnBrk="1" hangingPunct="1"/>
            <a:r>
              <a:rPr lang="en-US" sz="2800" smtClean="0"/>
              <a:t>Each element of length ds is a distance r from P and a distance x from the midpoint of the conductor O.  The angle </a:t>
            </a:r>
            <a:r>
              <a:rPr lang="en-US" sz="2800" smtClean="0">
                <a:latin typeface="Symbol" pitchFamily="18" charset="2"/>
              </a:rPr>
              <a:t>q</a:t>
            </a:r>
            <a:r>
              <a:rPr lang="en-US" sz="2800" smtClean="0"/>
              <a:t> will also change as r and x change.  </a:t>
            </a:r>
          </a:p>
          <a:p>
            <a:pPr eaLnBrk="1" hangingPunct="1"/>
            <a:r>
              <a:rPr lang="en-US" sz="2800" smtClean="0"/>
              <a:t>The values for r, x, and </a:t>
            </a:r>
            <a:r>
              <a:rPr lang="en-US" sz="2800" smtClean="0">
                <a:latin typeface="Symbol" pitchFamily="18" charset="2"/>
              </a:rPr>
              <a:t>q</a:t>
            </a:r>
            <a:r>
              <a:rPr lang="en-US" sz="2800" smtClean="0"/>
              <a:t> will change for each different element of length ds.  </a:t>
            </a:r>
          </a:p>
          <a:p>
            <a:pPr eaLnBrk="1" hangingPunct="1"/>
            <a:r>
              <a:rPr lang="en-US" sz="2800" smtClean="0"/>
              <a:t>Let ds = dx, then ds</a:t>
            </a:r>
            <a:r>
              <a:rPr lang="en-US" sz="2800" smtClean="0">
                <a:cs typeface="Times New Roman" pitchFamily="18" charset="0"/>
              </a:rPr>
              <a:t>·sin </a:t>
            </a:r>
            <a:r>
              <a:rPr lang="en-US" sz="2800" smtClean="0">
                <a:latin typeface="Symbol" pitchFamily="18" charset="2"/>
                <a:cs typeface="Times New Roman" pitchFamily="18" charset="0"/>
              </a:rPr>
              <a:t>q </a:t>
            </a:r>
            <a:r>
              <a:rPr lang="en-US" sz="2800" smtClean="0">
                <a:cs typeface="Times New Roman" pitchFamily="18" charset="0"/>
              </a:rPr>
              <a:t>becomes </a:t>
            </a:r>
            <a:r>
              <a:rPr lang="en-US" sz="2800" smtClean="0"/>
              <a:t>dx</a:t>
            </a:r>
            <a:r>
              <a:rPr lang="en-US" sz="2800" smtClean="0">
                <a:cs typeface="Times New Roman" pitchFamily="18" charset="0"/>
              </a:rPr>
              <a:t>·sin </a:t>
            </a:r>
            <a:r>
              <a:rPr lang="en-US" sz="2800" smtClean="0">
                <a:latin typeface="Symbol" pitchFamily="18" charset="2"/>
                <a:cs typeface="Times New Roman" pitchFamily="18" charset="0"/>
              </a:rPr>
              <a:t>q.</a:t>
            </a:r>
          </a:p>
          <a:p>
            <a:pPr eaLnBrk="1" hangingPunct="1"/>
            <a:r>
              <a:rPr lang="en-US" sz="2800" smtClean="0">
                <a:cs typeface="Times New Roman" pitchFamily="18" charset="0"/>
              </a:rPr>
              <a:t>The contribution to the total magnetic field at point P from each element of the conductor ds is:</a:t>
            </a:r>
            <a:endParaRPr lang="en-US" sz="2800" smtClean="0"/>
          </a:p>
          <a:p>
            <a:pPr eaLnBrk="1" hangingPunct="1"/>
            <a:endParaRPr lang="en-US" smtClean="0"/>
          </a:p>
        </p:txBody>
      </p:sp>
      <p:graphicFrame>
        <p:nvGraphicFramePr>
          <p:cNvPr id="3074" name="Object 5"/>
          <p:cNvGraphicFramePr>
            <a:graphicFrameLocks noChangeAspect="1"/>
          </p:cNvGraphicFramePr>
          <p:nvPr/>
        </p:nvGraphicFramePr>
        <p:xfrm>
          <a:off x="2438400" y="5410200"/>
          <a:ext cx="4953000" cy="1311275"/>
        </p:xfrm>
        <a:graphic>
          <a:graphicData uri="http://schemas.openxmlformats.org/presentationml/2006/ole">
            <mc:AlternateContent xmlns:mc="http://schemas.openxmlformats.org/markup-compatibility/2006">
              <mc:Choice xmlns:v="urn:schemas-microsoft-com:vml" Requires="v">
                <p:oleObj spid="_x0000_s10254" name="Equation" r:id="rId3" imgW="1485720" imgH="393480" progId="Equation.3">
                  <p:embed/>
                </p:oleObj>
              </mc:Choice>
              <mc:Fallback>
                <p:oleObj name="Equation" r:id="rId3" imgW="148572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5410200"/>
                        <a:ext cx="4953000" cy="131127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913455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3"/>
          <p:cNvSpPr>
            <a:spLocks noGrp="1" noChangeArrowheads="1"/>
          </p:cNvSpPr>
          <p:nvPr>
            <p:ph type="body" idx="1"/>
          </p:nvPr>
        </p:nvSpPr>
        <p:spPr>
          <a:xfrm>
            <a:off x="1066800" y="152400"/>
            <a:ext cx="7772400" cy="6400800"/>
          </a:xfrm>
        </p:spPr>
        <p:txBody>
          <a:bodyPr/>
          <a:lstStyle/>
          <a:p>
            <a:pPr eaLnBrk="1" hangingPunct="1"/>
            <a:r>
              <a:rPr lang="en-US" smtClean="0"/>
              <a:t>When the angles are provided:</a:t>
            </a:r>
          </a:p>
          <a:p>
            <a:pPr lvl="1" eaLnBrk="1" hangingPunct="1"/>
            <a:r>
              <a:rPr lang="en-US" smtClean="0"/>
              <a:t>express r in terms of a and the angle </a:t>
            </a:r>
            <a:r>
              <a:rPr lang="en-US" smtClean="0">
                <a:latin typeface="Symbol" pitchFamily="18" charset="2"/>
              </a:rPr>
              <a:t>q</a:t>
            </a:r>
            <a:r>
              <a:rPr lang="en-US" smtClean="0"/>
              <a:t>: </a:t>
            </a:r>
          </a:p>
          <a:p>
            <a:pPr lvl="1" eaLnBrk="1" hangingPunct="1"/>
            <a:endParaRPr lang="en-US" smtClean="0"/>
          </a:p>
          <a:p>
            <a:pPr lvl="1" eaLnBrk="1" hangingPunct="1"/>
            <a:endParaRPr lang="en-US" smtClean="0"/>
          </a:p>
          <a:p>
            <a:pPr lvl="1" eaLnBrk="1" hangingPunct="1"/>
            <a:r>
              <a:rPr lang="en-US" smtClean="0"/>
              <a:t>Because angles are involved, we need to change dx to d</a:t>
            </a:r>
            <a:r>
              <a:rPr lang="en-US" smtClean="0">
                <a:latin typeface="Symbol" pitchFamily="18" charset="2"/>
              </a:rPr>
              <a:t>q</a:t>
            </a:r>
            <a:r>
              <a:rPr lang="en-US" smtClean="0"/>
              <a:t>:</a:t>
            </a:r>
          </a:p>
          <a:p>
            <a:pPr lvl="1" eaLnBrk="1" hangingPunct="1"/>
            <a:endParaRPr lang="en-US" smtClean="0"/>
          </a:p>
          <a:p>
            <a:pPr lvl="1" eaLnBrk="1" hangingPunct="1"/>
            <a:endParaRPr lang="en-US" smtClean="0"/>
          </a:p>
          <a:p>
            <a:pPr lvl="1" eaLnBrk="1" hangingPunct="1"/>
            <a:endParaRPr lang="en-US" smtClean="0"/>
          </a:p>
          <a:p>
            <a:pPr lvl="4" eaLnBrk="1" hangingPunct="1">
              <a:buFontTx/>
              <a:buNone/>
            </a:pPr>
            <a:r>
              <a:rPr lang="en-US" sz="2800" smtClean="0"/>
              <a:t>     - Take the derivative of x:</a:t>
            </a:r>
          </a:p>
          <a:p>
            <a:pPr lvl="1" eaLnBrk="1" hangingPunct="1"/>
            <a:endParaRPr lang="en-US" sz="3600" smtClean="0"/>
          </a:p>
          <a:p>
            <a:pPr lvl="1" eaLnBrk="1" hangingPunct="1">
              <a:buFontTx/>
              <a:buNone/>
            </a:pPr>
            <a:endParaRPr lang="en-US" smtClean="0"/>
          </a:p>
        </p:txBody>
      </p:sp>
      <p:graphicFrame>
        <p:nvGraphicFramePr>
          <p:cNvPr id="9218" name="Object 4"/>
          <p:cNvGraphicFramePr>
            <a:graphicFrameLocks noChangeAspect="1"/>
          </p:cNvGraphicFramePr>
          <p:nvPr/>
        </p:nvGraphicFramePr>
        <p:xfrm>
          <a:off x="2362200" y="1273175"/>
          <a:ext cx="5715000" cy="1060450"/>
        </p:xfrm>
        <a:graphic>
          <a:graphicData uri="http://schemas.openxmlformats.org/presentationml/2006/ole">
            <mc:AlternateContent xmlns:mc="http://schemas.openxmlformats.org/markup-compatibility/2006">
              <mc:Choice xmlns:v="urn:schemas-microsoft-com:vml" Requires="v">
                <p:oleObj spid="_x0000_s14374" name="Equation" r:id="rId3" imgW="2323800" imgH="431640" progId="Equation.3">
                  <p:embed/>
                </p:oleObj>
              </mc:Choice>
              <mc:Fallback>
                <p:oleObj name="Equation" r:id="rId3" imgW="232380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273175"/>
                        <a:ext cx="5715000" cy="106045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9" name="Object 5"/>
          <p:cNvGraphicFramePr>
            <a:graphicFrameLocks noChangeAspect="1"/>
          </p:cNvGraphicFramePr>
          <p:nvPr/>
        </p:nvGraphicFramePr>
        <p:xfrm>
          <a:off x="1752600" y="3200400"/>
          <a:ext cx="7192963" cy="1260475"/>
        </p:xfrm>
        <a:graphic>
          <a:graphicData uri="http://schemas.openxmlformats.org/presentationml/2006/ole">
            <mc:AlternateContent xmlns:mc="http://schemas.openxmlformats.org/markup-compatibility/2006">
              <mc:Choice xmlns:v="urn:schemas-microsoft-com:vml" Requires="v">
                <p:oleObj spid="_x0000_s14375" name="Equation" r:id="rId5" imgW="2463480" imgH="431640" progId="Equation.3">
                  <p:embed/>
                </p:oleObj>
              </mc:Choice>
              <mc:Fallback>
                <p:oleObj name="Equation" r:id="rId5" imgW="246348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3200400"/>
                        <a:ext cx="7192963" cy="126047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0" name="Object 6"/>
          <p:cNvGraphicFramePr>
            <a:graphicFrameLocks noChangeAspect="1"/>
          </p:cNvGraphicFramePr>
          <p:nvPr/>
        </p:nvGraphicFramePr>
        <p:xfrm>
          <a:off x="3870325" y="5259388"/>
          <a:ext cx="4222750" cy="1409700"/>
        </p:xfrm>
        <a:graphic>
          <a:graphicData uri="http://schemas.openxmlformats.org/presentationml/2006/ole">
            <mc:AlternateContent xmlns:mc="http://schemas.openxmlformats.org/markup-compatibility/2006">
              <mc:Choice xmlns:v="urn:schemas-microsoft-com:vml" Requires="v">
                <p:oleObj spid="_x0000_s14376" name="Equation" r:id="rId7" imgW="1447560" imgH="482400" progId="Equation.3">
                  <p:embed/>
                </p:oleObj>
              </mc:Choice>
              <mc:Fallback>
                <p:oleObj name="Equation" r:id="rId7" imgW="1447560" imgH="4824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70325" y="5259388"/>
                        <a:ext cx="4222750" cy="14097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9223"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4092575"/>
            <a:ext cx="3352800" cy="276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13056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type="body" idx="1"/>
          </p:nvPr>
        </p:nvSpPr>
        <p:spPr>
          <a:xfrm>
            <a:off x="1143000" y="228600"/>
            <a:ext cx="7772400" cy="6477000"/>
          </a:xfrm>
        </p:spPr>
        <p:txBody>
          <a:bodyPr/>
          <a:lstStyle/>
          <a:p>
            <a:pPr eaLnBrk="1" hangingPunct="1"/>
            <a:r>
              <a:rPr lang="en-US" sz="2800" dirty="0" smtClean="0"/>
              <a:t>To determine the magnitude of the magnetic field B, integrate:</a:t>
            </a:r>
          </a:p>
        </p:txBody>
      </p:sp>
      <p:graphicFrame>
        <p:nvGraphicFramePr>
          <p:cNvPr id="10242" name="Object 4"/>
          <p:cNvGraphicFramePr>
            <a:graphicFrameLocks noChangeAspect="1"/>
          </p:cNvGraphicFramePr>
          <p:nvPr>
            <p:extLst>
              <p:ext uri="{D42A27DB-BD31-4B8C-83A1-F6EECF244321}">
                <p14:modId xmlns:p14="http://schemas.microsoft.com/office/powerpoint/2010/main" val="3707428770"/>
              </p:ext>
            </p:extLst>
          </p:nvPr>
        </p:nvGraphicFramePr>
        <p:xfrm>
          <a:off x="304800" y="1371600"/>
          <a:ext cx="8686800" cy="5029200"/>
        </p:xfrm>
        <a:graphic>
          <a:graphicData uri="http://schemas.openxmlformats.org/presentationml/2006/ole">
            <mc:AlternateContent xmlns:mc="http://schemas.openxmlformats.org/markup-compatibility/2006">
              <mc:Choice xmlns:v="urn:schemas-microsoft-com:vml" Requires="v">
                <p:oleObj spid="_x0000_s15374" name="Equation" r:id="rId3" imgW="3568680" imgH="2108160" progId="Equation.3">
                  <p:embed/>
                </p:oleObj>
              </mc:Choice>
              <mc:Fallback>
                <p:oleObj name="Equation" r:id="rId3" imgW="3568680" imgH="2108160" progId="Equation.3">
                  <p:embed/>
                  <p:pic>
                    <p:nvPicPr>
                      <p:cNvPr id="0" name=""/>
                      <p:cNvPicPr>
                        <a:picLocks noChangeAspect="1" noChangeArrowheads="1"/>
                      </p:cNvPicPr>
                      <p:nvPr/>
                    </p:nvPicPr>
                    <p:blipFill>
                      <a:blip r:embed="rId4"/>
                      <a:srcRect/>
                      <a:stretch>
                        <a:fillRect/>
                      </a:stretch>
                    </p:blipFill>
                    <p:spPr bwMode="auto">
                      <a:xfrm>
                        <a:off x="304800" y="1371600"/>
                        <a:ext cx="8686800" cy="5029200"/>
                      </a:xfrm>
                      <a:prstGeom prst="rect">
                        <a:avLst/>
                      </a:prstGeom>
                      <a:solidFill>
                        <a:schemeClr val="bg1"/>
                      </a:solidFill>
                      <a:ln>
                        <a:noFill/>
                      </a:ln>
                      <a:effectLst/>
                    </p:spPr>
                  </p:pic>
                </p:oleObj>
              </mc:Fallback>
            </mc:AlternateContent>
          </a:graphicData>
        </a:graphic>
      </p:graphicFrame>
    </p:spTree>
    <p:extLst>
      <p:ext uri="{BB962C8B-B14F-4D97-AF65-F5344CB8AC3E}">
        <p14:creationId xmlns:p14="http://schemas.microsoft.com/office/powerpoint/2010/main" val="1152689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457200" y="76200"/>
            <a:ext cx="8229600" cy="1139825"/>
          </a:xfrm>
        </p:spPr>
        <p:txBody>
          <a:bodyPr/>
          <a:lstStyle/>
          <a:p>
            <a:pPr eaLnBrk="1" hangingPunct="1"/>
            <a:r>
              <a:rPr lang="en-US" dirty="0" smtClean="0"/>
              <a:t>Example</a:t>
            </a:r>
          </a:p>
        </p:txBody>
      </p:sp>
      <p:sp>
        <p:nvSpPr>
          <p:cNvPr id="13316" name="Rectangle 3"/>
          <p:cNvSpPr>
            <a:spLocks noGrp="1" noChangeArrowheads="1"/>
          </p:cNvSpPr>
          <p:nvPr>
            <p:ph type="body" sz="half" idx="1"/>
          </p:nvPr>
        </p:nvSpPr>
        <p:spPr>
          <a:xfrm>
            <a:off x="381000" y="1143000"/>
            <a:ext cx="8382000" cy="1524000"/>
          </a:xfrm>
        </p:spPr>
        <p:txBody>
          <a:bodyPr/>
          <a:lstStyle/>
          <a:p>
            <a:pPr indent="4763" algn="just" eaLnBrk="1" hangingPunct="1">
              <a:lnSpc>
                <a:spcPct val="80000"/>
              </a:lnSpc>
              <a:buFont typeface="Wingdings" pitchFamily="2" charset="2"/>
              <a:buNone/>
            </a:pPr>
            <a:r>
              <a:rPr lang="en-US" sz="2200" dirty="0" smtClean="0"/>
              <a:t>A long, straight wires carries a current of 5 A. At one instant, a proton, 4 mm from the wire travels at 1500 m/s parallel to the wire and in the same direction as the current. Find the magnitude and direction of the magnetic force acting on the proton due to the field caused by the current carrying wire.</a:t>
            </a:r>
          </a:p>
        </p:txBody>
      </p:sp>
      <p:sp>
        <p:nvSpPr>
          <p:cNvPr id="13317" name="Line 4"/>
          <p:cNvSpPr>
            <a:spLocks noChangeShapeType="1"/>
          </p:cNvSpPr>
          <p:nvPr/>
        </p:nvSpPr>
        <p:spPr bwMode="auto">
          <a:xfrm flipV="1">
            <a:off x="1219200" y="3048000"/>
            <a:ext cx="0" cy="25146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8" name="Text Box 5"/>
          <p:cNvSpPr txBox="1">
            <a:spLocks noChangeArrowheads="1"/>
          </p:cNvSpPr>
          <p:nvPr/>
        </p:nvSpPr>
        <p:spPr bwMode="auto">
          <a:xfrm>
            <a:off x="914400" y="5562600"/>
            <a:ext cx="463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5A</a:t>
            </a:r>
          </a:p>
        </p:txBody>
      </p:sp>
      <p:sp>
        <p:nvSpPr>
          <p:cNvPr id="13319" name="Line 6"/>
          <p:cNvSpPr>
            <a:spLocks noChangeShapeType="1"/>
          </p:cNvSpPr>
          <p:nvPr/>
        </p:nvSpPr>
        <p:spPr bwMode="auto">
          <a:xfrm>
            <a:off x="1295400" y="4038600"/>
            <a:ext cx="5334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20" name="Text Box 7"/>
          <p:cNvSpPr txBox="1">
            <a:spLocks noChangeArrowheads="1"/>
          </p:cNvSpPr>
          <p:nvPr/>
        </p:nvSpPr>
        <p:spPr bwMode="auto">
          <a:xfrm>
            <a:off x="1219200" y="3733800"/>
            <a:ext cx="5381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a:t>4mm</a:t>
            </a:r>
          </a:p>
        </p:txBody>
      </p:sp>
      <p:sp>
        <p:nvSpPr>
          <p:cNvPr id="13321" name="AutoShape 8"/>
          <p:cNvSpPr>
            <a:spLocks noChangeArrowheads="1"/>
          </p:cNvSpPr>
          <p:nvPr/>
        </p:nvSpPr>
        <p:spPr bwMode="auto">
          <a:xfrm>
            <a:off x="1905000" y="3886200"/>
            <a:ext cx="228600" cy="228600"/>
          </a:xfrm>
          <a:prstGeom prst="flowChartConnector">
            <a:avLst/>
          </a:prstGeom>
          <a:solidFill>
            <a:schemeClr val="accent1">
              <a:alpha val="0"/>
            </a:schemeClr>
          </a:solidFill>
          <a:ln w="25400">
            <a:solidFill>
              <a:srgbClr val="0000FF"/>
            </a:solidFill>
            <a:round/>
            <a:headEnd/>
            <a:tailEnd/>
          </a:ln>
        </p:spPr>
        <p:txBody>
          <a:bodyPr wrap="none" anchor="ctr"/>
          <a:lstStyle/>
          <a:p>
            <a:endParaRPr lang="en-US"/>
          </a:p>
        </p:txBody>
      </p:sp>
      <p:sp>
        <p:nvSpPr>
          <p:cNvPr id="13322" name="Text Box 9"/>
          <p:cNvSpPr txBox="1">
            <a:spLocks noChangeArrowheads="1"/>
          </p:cNvSpPr>
          <p:nvPr/>
        </p:nvSpPr>
        <p:spPr bwMode="auto">
          <a:xfrm>
            <a:off x="1828800" y="3810000"/>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a:t>
            </a:r>
          </a:p>
        </p:txBody>
      </p:sp>
      <p:sp>
        <p:nvSpPr>
          <p:cNvPr id="13323" name="Line 10"/>
          <p:cNvSpPr>
            <a:spLocks noChangeShapeType="1"/>
          </p:cNvSpPr>
          <p:nvPr/>
        </p:nvSpPr>
        <p:spPr bwMode="auto">
          <a:xfrm flipV="1">
            <a:off x="1981200" y="3124200"/>
            <a:ext cx="0" cy="68580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24" name="Text Box 11"/>
          <p:cNvSpPr txBox="1">
            <a:spLocks noChangeArrowheads="1"/>
          </p:cNvSpPr>
          <p:nvPr/>
        </p:nvSpPr>
        <p:spPr bwMode="auto">
          <a:xfrm>
            <a:off x="1828800" y="28194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i="1"/>
              <a:t>v</a:t>
            </a:r>
          </a:p>
        </p:txBody>
      </p:sp>
      <p:sp>
        <p:nvSpPr>
          <p:cNvPr id="44048" name="AutoShape 16"/>
          <p:cNvSpPr>
            <a:spLocks noChangeArrowheads="1"/>
          </p:cNvSpPr>
          <p:nvPr/>
        </p:nvSpPr>
        <p:spPr bwMode="auto">
          <a:xfrm>
            <a:off x="381000" y="35814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49" name="AutoShape 17"/>
          <p:cNvSpPr>
            <a:spLocks noChangeArrowheads="1"/>
          </p:cNvSpPr>
          <p:nvPr/>
        </p:nvSpPr>
        <p:spPr bwMode="auto">
          <a:xfrm>
            <a:off x="990600" y="4800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0" name="AutoShape 18"/>
          <p:cNvSpPr>
            <a:spLocks noChangeArrowheads="1"/>
          </p:cNvSpPr>
          <p:nvPr/>
        </p:nvSpPr>
        <p:spPr bwMode="auto">
          <a:xfrm>
            <a:off x="685800" y="4800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1" name="AutoShape 19"/>
          <p:cNvSpPr>
            <a:spLocks noChangeArrowheads="1"/>
          </p:cNvSpPr>
          <p:nvPr/>
        </p:nvSpPr>
        <p:spPr bwMode="auto">
          <a:xfrm>
            <a:off x="990600" y="2971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2" name="AutoShape 20"/>
          <p:cNvSpPr>
            <a:spLocks noChangeArrowheads="1"/>
          </p:cNvSpPr>
          <p:nvPr/>
        </p:nvSpPr>
        <p:spPr bwMode="auto">
          <a:xfrm>
            <a:off x="381000" y="4495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3" name="AutoShape 21"/>
          <p:cNvSpPr>
            <a:spLocks noChangeArrowheads="1"/>
          </p:cNvSpPr>
          <p:nvPr/>
        </p:nvSpPr>
        <p:spPr bwMode="auto">
          <a:xfrm>
            <a:off x="685800" y="4495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4" name="AutoShape 22"/>
          <p:cNvSpPr>
            <a:spLocks noChangeArrowheads="1"/>
          </p:cNvSpPr>
          <p:nvPr/>
        </p:nvSpPr>
        <p:spPr bwMode="auto">
          <a:xfrm>
            <a:off x="990600" y="3276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5" name="AutoShape 23"/>
          <p:cNvSpPr>
            <a:spLocks noChangeArrowheads="1"/>
          </p:cNvSpPr>
          <p:nvPr/>
        </p:nvSpPr>
        <p:spPr bwMode="auto">
          <a:xfrm>
            <a:off x="381000" y="3276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6" name="AutoShape 24"/>
          <p:cNvSpPr>
            <a:spLocks noChangeArrowheads="1"/>
          </p:cNvSpPr>
          <p:nvPr/>
        </p:nvSpPr>
        <p:spPr bwMode="auto">
          <a:xfrm>
            <a:off x="685800" y="35814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7" name="AutoShape 25"/>
          <p:cNvSpPr>
            <a:spLocks noChangeArrowheads="1"/>
          </p:cNvSpPr>
          <p:nvPr/>
        </p:nvSpPr>
        <p:spPr bwMode="auto">
          <a:xfrm>
            <a:off x="381000" y="41910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8" name="AutoShape 26"/>
          <p:cNvSpPr>
            <a:spLocks noChangeArrowheads="1"/>
          </p:cNvSpPr>
          <p:nvPr/>
        </p:nvSpPr>
        <p:spPr bwMode="auto">
          <a:xfrm>
            <a:off x="685800" y="41910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9" name="AutoShape 27"/>
          <p:cNvSpPr>
            <a:spLocks noChangeArrowheads="1"/>
          </p:cNvSpPr>
          <p:nvPr/>
        </p:nvSpPr>
        <p:spPr bwMode="auto">
          <a:xfrm>
            <a:off x="990600" y="41910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0" name="AutoShape 28"/>
          <p:cNvSpPr>
            <a:spLocks noChangeArrowheads="1"/>
          </p:cNvSpPr>
          <p:nvPr/>
        </p:nvSpPr>
        <p:spPr bwMode="auto">
          <a:xfrm>
            <a:off x="990600" y="35814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1" name="AutoShape 29"/>
          <p:cNvSpPr>
            <a:spLocks noChangeArrowheads="1"/>
          </p:cNvSpPr>
          <p:nvPr/>
        </p:nvSpPr>
        <p:spPr bwMode="auto">
          <a:xfrm>
            <a:off x="685800" y="3276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2" name="AutoShape 30"/>
          <p:cNvSpPr>
            <a:spLocks noChangeArrowheads="1"/>
          </p:cNvSpPr>
          <p:nvPr/>
        </p:nvSpPr>
        <p:spPr bwMode="auto">
          <a:xfrm>
            <a:off x="685800" y="2971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3" name="AutoShape 31"/>
          <p:cNvSpPr>
            <a:spLocks noChangeArrowheads="1"/>
          </p:cNvSpPr>
          <p:nvPr/>
        </p:nvSpPr>
        <p:spPr bwMode="auto">
          <a:xfrm>
            <a:off x="381000" y="2971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4" name="AutoShape 32"/>
          <p:cNvSpPr>
            <a:spLocks noChangeArrowheads="1"/>
          </p:cNvSpPr>
          <p:nvPr/>
        </p:nvSpPr>
        <p:spPr bwMode="auto">
          <a:xfrm>
            <a:off x="381000" y="4800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5" name="AutoShape 33"/>
          <p:cNvSpPr>
            <a:spLocks noChangeArrowheads="1"/>
          </p:cNvSpPr>
          <p:nvPr/>
        </p:nvSpPr>
        <p:spPr bwMode="auto">
          <a:xfrm>
            <a:off x="990600" y="4495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70" name="Text Box 38"/>
          <p:cNvSpPr txBox="1">
            <a:spLocks noChangeArrowheads="1"/>
          </p:cNvSpPr>
          <p:nvPr/>
        </p:nvSpPr>
        <p:spPr bwMode="auto">
          <a:xfrm>
            <a:off x="1295400" y="2971800"/>
            <a:ext cx="102235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dirty="0">
                <a:solidFill>
                  <a:schemeClr val="tx2"/>
                </a:solidFill>
              </a:rPr>
              <a:t>X   </a:t>
            </a:r>
            <a:r>
              <a:rPr lang="en-US" b="1" dirty="0" err="1">
                <a:solidFill>
                  <a:schemeClr val="tx2"/>
                </a:solidFill>
              </a:rPr>
              <a:t>X</a:t>
            </a:r>
            <a:r>
              <a:rPr lang="en-US" b="1" dirty="0">
                <a:solidFill>
                  <a:schemeClr val="tx2"/>
                </a:solidFill>
              </a:rPr>
              <a:t>   </a:t>
            </a:r>
            <a:r>
              <a:rPr lang="en-US" b="1" dirty="0" err="1">
                <a:solidFill>
                  <a:schemeClr val="tx2"/>
                </a:solidFill>
              </a:rPr>
              <a:t>X</a:t>
            </a:r>
            <a:endParaRPr lang="en-US" b="1" dirty="0">
              <a:solidFill>
                <a:schemeClr val="tx2"/>
              </a:solidFill>
            </a:endParaRPr>
          </a:p>
          <a:p>
            <a:pPr eaLnBrk="1" hangingPunct="1"/>
            <a:r>
              <a:rPr lang="en-US" b="1" dirty="0">
                <a:solidFill>
                  <a:schemeClr val="tx2"/>
                </a:solidFill>
              </a:rPr>
              <a:t>X   </a:t>
            </a:r>
            <a:r>
              <a:rPr lang="en-US" b="1" dirty="0" err="1">
                <a:solidFill>
                  <a:schemeClr val="tx2"/>
                </a:solidFill>
              </a:rPr>
              <a:t>X</a:t>
            </a:r>
            <a:r>
              <a:rPr lang="en-US" b="1" dirty="0">
                <a:solidFill>
                  <a:schemeClr val="tx2"/>
                </a:solidFill>
              </a:rPr>
              <a:t>   </a:t>
            </a:r>
            <a:r>
              <a:rPr lang="en-US" b="1" dirty="0" err="1">
                <a:solidFill>
                  <a:schemeClr val="tx2"/>
                </a:solidFill>
              </a:rPr>
              <a:t>X</a:t>
            </a:r>
            <a:endParaRPr lang="en-US" b="1" dirty="0">
              <a:solidFill>
                <a:schemeClr val="tx2"/>
              </a:solidFill>
            </a:endParaRPr>
          </a:p>
          <a:p>
            <a:pPr eaLnBrk="1" hangingPunct="1"/>
            <a:r>
              <a:rPr lang="en-US" b="1" dirty="0">
                <a:solidFill>
                  <a:schemeClr val="tx2"/>
                </a:solidFill>
              </a:rPr>
              <a:t>X   </a:t>
            </a:r>
            <a:r>
              <a:rPr lang="en-US" b="1" dirty="0" err="1">
                <a:solidFill>
                  <a:schemeClr val="tx2"/>
                </a:solidFill>
              </a:rPr>
              <a:t>X</a:t>
            </a:r>
            <a:r>
              <a:rPr lang="en-US" b="1" dirty="0">
                <a:solidFill>
                  <a:schemeClr val="tx2"/>
                </a:solidFill>
              </a:rPr>
              <a:t>   </a:t>
            </a:r>
            <a:r>
              <a:rPr lang="en-US" b="1" dirty="0" err="1">
                <a:solidFill>
                  <a:schemeClr val="tx2"/>
                </a:solidFill>
              </a:rPr>
              <a:t>X</a:t>
            </a:r>
            <a:endParaRPr lang="en-US" b="1" dirty="0">
              <a:solidFill>
                <a:schemeClr val="tx2"/>
              </a:solidFill>
            </a:endParaRPr>
          </a:p>
          <a:p>
            <a:pPr eaLnBrk="1" hangingPunct="1"/>
            <a:endParaRPr lang="en-US" b="1" dirty="0">
              <a:solidFill>
                <a:schemeClr val="tx2"/>
              </a:solidFill>
            </a:endParaRPr>
          </a:p>
          <a:p>
            <a:pPr eaLnBrk="1" hangingPunct="1"/>
            <a:r>
              <a:rPr lang="en-US" b="1" dirty="0">
                <a:solidFill>
                  <a:schemeClr val="tx2"/>
                </a:solidFill>
              </a:rPr>
              <a:t>X   </a:t>
            </a:r>
            <a:r>
              <a:rPr lang="en-US" b="1" dirty="0" err="1">
                <a:solidFill>
                  <a:schemeClr val="tx2"/>
                </a:solidFill>
              </a:rPr>
              <a:t>X</a:t>
            </a:r>
            <a:r>
              <a:rPr lang="en-US" b="1" dirty="0">
                <a:solidFill>
                  <a:schemeClr val="tx2"/>
                </a:solidFill>
              </a:rPr>
              <a:t>   </a:t>
            </a:r>
            <a:r>
              <a:rPr lang="en-US" b="1" dirty="0" err="1">
                <a:solidFill>
                  <a:schemeClr val="tx2"/>
                </a:solidFill>
              </a:rPr>
              <a:t>X</a:t>
            </a:r>
            <a:endParaRPr lang="en-US" b="1" dirty="0">
              <a:solidFill>
                <a:schemeClr val="tx2"/>
              </a:solidFill>
            </a:endParaRPr>
          </a:p>
          <a:p>
            <a:pPr eaLnBrk="1" hangingPunct="1"/>
            <a:r>
              <a:rPr lang="en-US" b="1" dirty="0">
                <a:solidFill>
                  <a:schemeClr val="tx2"/>
                </a:solidFill>
              </a:rPr>
              <a:t>X   </a:t>
            </a:r>
            <a:r>
              <a:rPr lang="en-US" b="1" dirty="0" err="1">
                <a:solidFill>
                  <a:schemeClr val="tx2"/>
                </a:solidFill>
              </a:rPr>
              <a:t>X</a:t>
            </a:r>
            <a:r>
              <a:rPr lang="en-US" b="1" dirty="0">
                <a:solidFill>
                  <a:schemeClr val="tx2"/>
                </a:solidFill>
              </a:rPr>
              <a:t>   </a:t>
            </a:r>
            <a:r>
              <a:rPr lang="en-US" b="1" dirty="0" err="1">
                <a:solidFill>
                  <a:schemeClr val="tx2"/>
                </a:solidFill>
              </a:rPr>
              <a:t>X</a:t>
            </a:r>
            <a:endParaRPr lang="en-US" b="1" dirty="0">
              <a:solidFill>
                <a:schemeClr val="tx2"/>
              </a:solidFill>
            </a:endParaRPr>
          </a:p>
          <a:p>
            <a:pPr eaLnBrk="1" hangingPunct="1"/>
            <a:r>
              <a:rPr lang="en-US" b="1" dirty="0">
                <a:solidFill>
                  <a:schemeClr val="tx2"/>
                </a:solidFill>
              </a:rPr>
              <a:t>X   </a:t>
            </a:r>
            <a:r>
              <a:rPr lang="en-US" b="1" dirty="0" err="1">
                <a:solidFill>
                  <a:schemeClr val="tx2"/>
                </a:solidFill>
              </a:rPr>
              <a:t>X</a:t>
            </a:r>
            <a:r>
              <a:rPr lang="en-US" b="1" dirty="0">
                <a:solidFill>
                  <a:schemeClr val="tx2"/>
                </a:solidFill>
              </a:rPr>
              <a:t>   </a:t>
            </a:r>
            <a:r>
              <a:rPr lang="en-US" b="1" dirty="0" err="1">
                <a:solidFill>
                  <a:schemeClr val="tx2"/>
                </a:solidFill>
              </a:rPr>
              <a:t>X</a:t>
            </a:r>
            <a:endParaRPr lang="en-US" b="1" dirty="0">
              <a:solidFill>
                <a:schemeClr val="tx2"/>
              </a:solidFill>
            </a:endParaRPr>
          </a:p>
        </p:txBody>
      </p:sp>
    </p:spTree>
    <p:extLst>
      <p:ext uri="{BB962C8B-B14F-4D97-AF65-F5344CB8AC3E}">
        <p14:creationId xmlns:p14="http://schemas.microsoft.com/office/powerpoint/2010/main" val="14895213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048"/>
                                        </p:tgtEl>
                                        <p:attrNameLst>
                                          <p:attrName>style.visibility</p:attrName>
                                        </p:attrNameLst>
                                      </p:cBhvr>
                                      <p:to>
                                        <p:strVal val="visible"/>
                                      </p:to>
                                    </p:set>
                                    <p:animEffect transition="in" filter="checkerboard(across)">
                                      <p:cBhvr>
                                        <p:cTn id="7" dur="500"/>
                                        <p:tgtEl>
                                          <p:spTgt spid="4404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4049"/>
                                        </p:tgtEl>
                                        <p:attrNameLst>
                                          <p:attrName>style.visibility</p:attrName>
                                        </p:attrNameLst>
                                      </p:cBhvr>
                                      <p:to>
                                        <p:strVal val="visible"/>
                                      </p:to>
                                    </p:set>
                                    <p:animEffect transition="in" filter="checkerboard(across)">
                                      <p:cBhvr>
                                        <p:cTn id="10" dur="500"/>
                                        <p:tgtEl>
                                          <p:spTgt spid="44049"/>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4050"/>
                                        </p:tgtEl>
                                        <p:attrNameLst>
                                          <p:attrName>style.visibility</p:attrName>
                                        </p:attrNameLst>
                                      </p:cBhvr>
                                      <p:to>
                                        <p:strVal val="visible"/>
                                      </p:to>
                                    </p:set>
                                    <p:animEffect transition="in" filter="checkerboard(across)">
                                      <p:cBhvr>
                                        <p:cTn id="13" dur="500"/>
                                        <p:tgtEl>
                                          <p:spTgt spid="4405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4051"/>
                                        </p:tgtEl>
                                        <p:attrNameLst>
                                          <p:attrName>style.visibility</p:attrName>
                                        </p:attrNameLst>
                                      </p:cBhvr>
                                      <p:to>
                                        <p:strVal val="visible"/>
                                      </p:to>
                                    </p:set>
                                    <p:animEffect transition="in" filter="checkerboard(across)">
                                      <p:cBhvr>
                                        <p:cTn id="16" dur="500"/>
                                        <p:tgtEl>
                                          <p:spTgt spid="44051"/>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4052"/>
                                        </p:tgtEl>
                                        <p:attrNameLst>
                                          <p:attrName>style.visibility</p:attrName>
                                        </p:attrNameLst>
                                      </p:cBhvr>
                                      <p:to>
                                        <p:strVal val="visible"/>
                                      </p:to>
                                    </p:set>
                                    <p:animEffect transition="in" filter="checkerboard(across)">
                                      <p:cBhvr>
                                        <p:cTn id="19" dur="500"/>
                                        <p:tgtEl>
                                          <p:spTgt spid="44052"/>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44053"/>
                                        </p:tgtEl>
                                        <p:attrNameLst>
                                          <p:attrName>style.visibility</p:attrName>
                                        </p:attrNameLst>
                                      </p:cBhvr>
                                      <p:to>
                                        <p:strVal val="visible"/>
                                      </p:to>
                                    </p:set>
                                    <p:animEffect transition="in" filter="checkerboard(across)">
                                      <p:cBhvr>
                                        <p:cTn id="22" dur="500"/>
                                        <p:tgtEl>
                                          <p:spTgt spid="44053"/>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44054"/>
                                        </p:tgtEl>
                                        <p:attrNameLst>
                                          <p:attrName>style.visibility</p:attrName>
                                        </p:attrNameLst>
                                      </p:cBhvr>
                                      <p:to>
                                        <p:strVal val="visible"/>
                                      </p:to>
                                    </p:set>
                                    <p:animEffect transition="in" filter="checkerboard(across)">
                                      <p:cBhvr>
                                        <p:cTn id="25" dur="500"/>
                                        <p:tgtEl>
                                          <p:spTgt spid="44054"/>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44055"/>
                                        </p:tgtEl>
                                        <p:attrNameLst>
                                          <p:attrName>style.visibility</p:attrName>
                                        </p:attrNameLst>
                                      </p:cBhvr>
                                      <p:to>
                                        <p:strVal val="visible"/>
                                      </p:to>
                                    </p:set>
                                    <p:animEffect transition="in" filter="checkerboard(across)">
                                      <p:cBhvr>
                                        <p:cTn id="28" dur="500"/>
                                        <p:tgtEl>
                                          <p:spTgt spid="44055"/>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44056"/>
                                        </p:tgtEl>
                                        <p:attrNameLst>
                                          <p:attrName>style.visibility</p:attrName>
                                        </p:attrNameLst>
                                      </p:cBhvr>
                                      <p:to>
                                        <p:strVal val="visible"/>
                                      </p:to>
                                    </p:set>
                                    <p:animEffect transition="in" filter="checkerboard(across)">
                                      <p:cBhvr>
                                        <p:cTn id="31" dur="500"/>
                                        <p:tgtEl>
                                          <p:spTgt spid="44056"/>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44057"/>
                                        </p:tgtEl>
                                        <p:attrNameLst>
                                          <p:attrName>style.visibility</p:attrName>
                                        </p:attrNameLst>
                                      </p:cBhvr>
                                      <p:to>
                                        <p:strVal val="visible"/>
                                      </p:to>
                                    </p:set>
                                    <p:animEffect transition="in" filter="checkerboard(across)">
                                      <p:cBhvr>
                                        <p:cTn id="34" dur="500"/>
                                        <p:tgtEl>
                                          <p:spTgt spid="44057"/>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44058"/>
                                        </p:tgtEl>
                                        <p:attrNameLst>
                                          <p:attrName>style.visibility</p:attrName>
                                        </p:attrNameLst>
                                      </p:cBhvr>
                                      <p:to>
                                        <p:strVal val="visible"/>
                                      </p:to>
                                    </p:set>
                                    <p:animEffect transition="in" filter="checkerboard(across)">
                                      <p:cBhvr>
                                        <p:cTn id="37" dur="500"/>
                                        <p:tgtEl>
                                          <p:spTgt spid="44058"/>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44059"/>
                                        </p:tgtEl>
                                        <p:attrNameLst>
                                          <p:attrName>style.visibility</p:attrName>
                                        </p:attrNameLst>
                                      </p:cBhvr>
                                      <p:to>
                                        <p:strVal val="visible"/>
                                      </p:to>
                                    </p:set>
                                    <p:animEffect transition="in" filter="checkerboard(across)">
                                      <p:cBhvr>
                                        <p:cTn id="40" dur="500"/>
                                        <p:tgtEl>
                                          <p:spTgt spid="44059"/>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44060"/>
                                        </p:tgtEl>
                                        <p:attrNameLst>
                                          <p:attrName>style.visibility</p:attrName>
                                        </p:attrNameLst>
                                      </p:cBhvr>
                                      <p:to>
                                        <p:strVal val="visible"/>
                                      </p:to>
                                    </p:set>
                                    <p:animEffect transition="in" filter="checkerboard(across)">
                                      <p:cBhvr>
                                        <p:cTn id="43" dur="500"/>
                                        <p:tgtEl>
                                          <p:spTgt spid="44060"/>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44061"/>
                                        </p:tgtEl>
                                        <p:attrNameLst>
                                          <p:attrName>style.visibility</p:attrName>
                                        </p:attrNameLst>
                                      </p:cBhvr>
                                      <p:to>
                                        <p:strVal val="visible"/>
                                      </p:to>
                                    </p:set>
                                    <p:animEffect transition="in" filter="checkerboard(across)">
                                      <p:cBhvr>
                                        <p:cTn id="46" dur="500"/>
                                        <p:tgtEl>
                                          <p:spTgt spid="44061"/>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44062"/>
                                        </p:tgtEl>
                                        <p:attrNameLst>
                                          <p:attrName>style.visibility</p:attrName>
                                        </p:attrNameLst>
                                      </p:cBhvr>
                                      <p:to>
                                        <p:strVal val="visible"/>
                                      </p:to>
                                    </p:set>
                                    <p:animEffect transition="in" filter="checkerboard(across)">
                                      <p:cBhvr>
                                        <p:cTn id="49" dur="500"/>
                                        <p:tgtEl>
                                          <p:spTgt spid="44062"/>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44063"/>
                                        </p:tgtEl>
                                        <p:attrNameLst>
                                          <p:attrName>style.visibility</p:attrName>
                                        </p:attrNameLst>
                                      </p:cBhvr>
                                      <p:to>
                                        <p:strVal val="visible"/>
                                      </p:to>
                                    </p:set>
                                    <p:animEffect transition="in" filter="checkerboard(across)">
                                      <p:cBhvr>
                                        <p:cTn id="52" dur="500"/>
                                        <p:tgtEl>
                                          <p:spTgt spid="44063"/>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44064"/>
                                        </p:tgtEl>
                                        <p:attrNameLst>
                                          <p:attrName>style.visibility</p:attrName>
                                        </p:attrNameLst>
                                      </p:cBhvr>
                                      <p:to>
                                        <p:strVal val="visible"/>
                                      </p:to>
                                    </p:set>
                                    <p:animEffect transition="in" filter="checkerboard(across)">
                                      <p:cBhvr>
                                        <p:cTn id="55" dur="500"/>
                                        <p:tgtEl>
                                          <p:spTgt spid="44064"/>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44065"/>
                                        </p:tgtEl>
                                        <p:attrNameLst>
                                          <p:attrName>style.visibility</p:attrName>
                                        </p:attrNameLst>
                                      </p:cBhvr>
                                      <p:to>
                                        <p:strVal val="visible"/>
                                      </p:to>
                                    </p:set>
                                    <p:animEffect transition="in" filter="checkerboard(across)">
                                      <p:cBhvr>
                                        <p:cTn id="58" dur="500"/>
                                        <p:tgtEl>
                                          <p:spTgt spid="44065"/>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9" presetClass="emph" presetSubtype="0" grpId="1" nodeType="clickEffect">
                                  <p:stCondLst>
                                    <p:cond delay="0"/>
                                  </p:stCondLst>
                                  <p:childTnLst>
                                    <p:set>
                                      <p:cBhvr rctx="PPT">
                                        <p:cTn id="62" dur="indefinite"/>
                                        <p:tgtEl>
                                          <p:spTgt spid="44048"/>
                                        </p:tgtEl>
                                        <p:attrNameLst>
                                          <p:attrName>style.opacity</p:attrName>
                                        </p:attrNameLst>
                                      </p:cBhvr>
                                      <p:to>
                                        <p:strVal val="0.5"/>
                                      </p:to>
                                    </p:set>
                                    <p:animEffect filter="image" prLst="opacity: 0.5">
                                      <p:cBhvr rctx="IE">
                                        <p:cTn id="63" dur="indefinite"/>
                                        <p:tgtEl>
                                          <p:spTgt spid="44048"/>
                                        </p:tgtEl>
                                      </p:cBhvr>
                                    </p:animEffect>
                                  </p:childTnLst>
                                </p:cTn>
                              </p:par>
                              <p:par>
                                <p:cTn id="64" presetID="9" presetClass="emph" presetSubtype="0" grpId="1" nodeType="withEffect">
                                  <p:stCondLst>
                                    <p:cond delay="0"/>
                                  </p:stCondLst>
                                  <p:childTnLst>
                                    <p:set>
                                      <p:cBhvr rctx="PPT">
                                        <p:cTn id="65" dur="indefinite"/>
                                        <p:tgtEl>
                                          <p:spTgt spid="44049"/>
                                        </p:tgtEl>
                                        <p:attrNameLst>
                                          <p:attrName>style.opacity</p:attrName>
                                        </p:attrNameLst>
                                      </p:cBhvr>
                                      <p:to>
                                        <p:strVal val="0.5"/>
                                      </p:to>
                                    </p:set>
                                    <p:animEffect filter="image" prLst="opacity: 0.5">
                                      <p:cBhvr rctx="IE">
                                        <p:cTn id="66" dur="indefinite"/>
                                        <p:tgtEl>
                                          <p:spTgt spid="44049"/>
                                        </p:tgtEl>
                                      </p:cBhvr>
                                    </p:animEffect>
                                  </p:childTnLst>
                                </p:cTn>
                              </p:par>
                              <p:par>
                                <p:cTn id="67" presetID="9" presetClass="emph" presetSubtype="0" grpId="1" nodeType="withEffect">
                                  <p:stCondLst>
                                    <p:cond delay="0"/>
                                  </p:stCondLst>
                                  <p:childTnLst>
                                    <p:set>
                                      <p:cBhvr rctx="PPT">
                                        <p:cTn id="68" dur="indefinite"/>
                                        <p:tgtEl>
                                          <p:spTgt spid="44050"/>
                                        </p:tgtEl>
                                        <p:attrNameLst>
                                          <p:attrName>style.opacity</p:attrName>
                                        </p:attrNameLst>
                                      </p:cBhvr>
                                      <p:to>
                                        <p:strVal val="0.5"/>
                                      </p:to>
                                    </p:set>
                                    <p:animEffect filter="image" prLst="opacity: 0.5">
                                      <p:cBhvr rctx="IE">
                                        <p:cTn id="69" dur="indefinite"/>
                                        <p:tgtEl>
                                          <p:spTgt spid="44050"/>
                                        </p:tgtEl>
                                      </p:cBhvr>
                                    </p:animEffect>
                                  </p:childTnLst>
                                </p:cTn>
                              </p:par>
                              <p:par>
                                <p:cTn id="70" presetID="9" presetClass="emph" presetSubtype="0" grpId="1" nodeType="withEffect">
                                  <p:stCondLst>
                                    <p:cond delay="0"/>
                                  </p:stCondLst>
                                  <p:childTnLst>
                                    <p:set>
                                      <p:cBhvr rctx="PPT">
                                        <p:cTn id="71" dur="indefinite"/>
                                        <p:tgtEl>
                                          <p:spTgt spid="44051"/>
                                        </p:tgtEl>
                                        <p:attrNameLst>
                                          <p:attrName>style.opacity</p:attrName>
                                        </p:attrNameLst>
                                      </p:cBhvr>
                                      <p:to>
                                        <p:strVal val="0.5"/>
                                      </p:to>
                                    </p:set>
                                    <p:animEffect filter="image" prLst="opacity: 0.5">
                                      <p:cBhvr rctx="IE">
                                        <p:cTn id="72" dur="indefinite"/>
                                        <p:tgtEl>
                                          <p:spTgt spid="44051"/>
                                        </p:tgtEl>
                                      </p:cBhvr>
                                    </p:animEffect>
                                  </p:childTnLst>
                                </p:cTn>
                              </p:par>
                              <p:par>
                                <p:cTn id="73" presetID="9" presetClass="emph" presetSubtype="0" grpId="1" nodeType="withEffect">
                                  <p:stCondLst>
                                    <p:cond delay="0"/>
                                  </p:stCondLst>
                                  <p:childTnLst>
                                    <p:set>
                                      <p:cBhvr rctx="PPT">
                                        <p:cTn id="74" dur="indefinite"/>
                                        <p:tgtEl>
                                          <p:spTgt spid="44052"/>
                                        </p:tgtEl>
                                        <p:attrNameLst>
                                          <p:attrName>style.opacity</p:attrName>
                                        </p:attrNameLst>
                                      </p:cBhvr>
                                      <p:to>
                                        <p:strVal val="0.5"/>
                                      </p:to>
                                    </p:set>
                                    <p:animEffect filter="image" prLst="opacity: 0.5">
                                      <p:cBhvr rctx="IE">
                                        <p:cTn id="75" dur="indefinite"/>
                                        <p:tgtEl>
                                          <p:spTgt spid="44052"/>
                                        </p:tgtEl>
                                      </p:cBhvr>
                                    </p:animEffect>
                                  </p:childTnLst>
                                </p:cTn>
                              </p:par>
                              <p:par>
                                <p:cTn id="76" presetID="9" presetClass="emph" presetSubtype="0" grpId="1" nodeType="withEffect">
                                  <p:stCondLst>
                                    <p:cond delay="0"/>
                                  </p:stCondLst>
                                  <p:childTnLst>
                                    <p:set>
                                      <p:cBhvr rctx="PPT">
                                        <p:cTn id="77" dur="indefinite"/>
                                        <p:tgtEl>
                                          <p:spTgt spid="44053"/>
                                        </p:tgtEl>
                                        <p:attrNameLst>
                                          <p:attrName>style.opacity</p:attrName>
                                        </p:attrNameLst>
                                      </p:cBhvr>
                                      <p:to>
                                        <p:strVal val="0.5"/>
                                      </p:to>
                                    </p:set>
                                    <p:animEffect filter="image" prLst="opacity: 0.5">
                                      <p:cBhvr rctx="IE">
                                        <p:cTn id="78" dur="indefinite"/>
                                        <p:tgtEl>
                                          <p:spTgt spid="44053"/>
                                        </p:tgtEl>
                                      </p:cBhvr>
                                    </p:animEffect>
                                  </p:childTnLst>
                                </p:cTn>
                              </p:par>
                              <p:par>
                                <p:cTn id="79" presetID="9" presetClass="emph" presetSubtype="0" grpId="1" nodeType="withEffect">
                                  <p:stCondLst>
                                    <p:cond delay="0"/>
                                  </p:stCondLst>
                                  <p:childTnLst>
                                    <p:set>
                                      <p:cBhvr rctx="PPT">
                                        <p:cTn id="80" dur="indefinite"/>
                                        <p:tgtEl>
                                          <p:spTgt spid="44054"/>
                                        </p:tgtEl>
                                        <p:attrNameLst>
                                          <p:attrName>style.opacity</p:attrName>
                                        </p:attrNameLst>
                                      </p:cBhvr>
                                      <p:to>
                                        <p:strVal val="0.5"/>
                                      </p:to>
                                    </p:set>
                                    <p:animEffect filter="image" prLst="opacity: 0.5">
                                      <p:cBhvr rctx="IE">
                                        <p:cTn id="81" dur="indefinite"/>
                                        <p:tgtEl>
                                          <p:spTgt spid="44054"/>
                                        </p:tgtEl>
                                      </p:cBhvr>
                                    </p:animEffect>
                                  </p:childTnLst>
                                </p:cTn>
                              </p:par>
                              <p:par>
                                <p:cTn id="82" presetID="9" presetClass="emph" presetSubtype="0" grpId="1" nodeType="withEffect">
                                  <p:stCondLst>
                                    <p:cond delay="0"/>
                                  </p:stCondLst>
                                  <p:childTnLst>
                                    <p:set>
                                      <p:cBhvr rctx="PPT">
                                        <p:cTn id="83" dur="indefinite"/>
                                        <p:tgtEl>
                                          <p:spTgt spid="44055"/>
                                        </p:tgtEl>
                                        <p:attrNameLst>
                                          <p:attrName>style.opacity</p:attrName>
                                        </p:attrNameLst>
                                      </p:cBhvr>
                                      <p:to>
                                        <p:strVal val="0.5"/>
                                      </p:to>
                                    </p:set>
                                    <p:animEffect filter="image" prLst="opacity: 0.5">
                                      <p:cBhvr rctx="IE">
                                        <p:cTn id="84" dur="indefinite"/>
                                        <p:tgtEl>
                                          <p:spTgt spid="44055"/>
                                        </p:tgtEl>
                                      </p:cBhvr>
                                    </p:animEffect>
                                  </p:childTnLst>
                                </p:cTn>
                              </p:par>
                              <p:par>
                                <p:cTn id="85" presetID="9" presetClass="emph" presetSubtype="0" grpId="1" nodeType="withEffect">
                                  <p:stCondLst>
                                    <p:cond delay="0"/>
                                  </p:stCondLst>
                                  <p:childTnLst>
                                    <p:set>
                                      <p:cBhvr rctx="PPT">
                                        <p:cTn id="86" dur="indefinite"/>
                                        <p:tgtEl>
                                          <p:spTgt spid="44056"/>
                                        </p:tgtEl>
                                        <p:attrNameLst>
                                          <p:attrName>style.opacity</p:attrName>
                                        </p:attrNameLst>
                                      </p:cBhvr>
                                      <p:to>
                                        <p:strVal val="0.5"/>
                                      </p:to>
                                    </p:set>
                                    <p:animEffect filter="image" prLst="opacity: 0.5">
                                      <p:cBhvr rctx="IE">
                                        <p:cTn id="87" dur="indefinite"/>
                                        <p:tgtEl>
                                          <p:spTgt spid="44056"/>
                                        </p:tgtEl>
                                      </p:cBhvr>
                                    </p:animEffect>
                                  </p:childTnLst>
                                </p:cTn>
                              </p:par>
                              <p:par>
                                <p:cTn id="88" presetID="9" presetClass="emph" presetSubtype="0" grpId="1" nodeType="withEffect">
                                  <p:stCondLst>
                                    <p:cond delay="0"/>
                                  </p:stCondLst>
                                  <p:childTnLst>
                                    <p:set>
                                      <p:cBhvr rctx="PPT">
                                        <p:cTn id="89" dur="indefinite"/>
                                        <p:tgtEl>
                                          <p:spTgt spid="44057"/>
                                        </p:tgtEl>
                                        <p:attrNameLst>
                                          <p:attrName>style.opacity</p:attrName>
                                        </p:attrNameLst>
                                      </p:cBhvr>
                                      <p:to>
                                        <p:strVal val="0.5"/>
                                      </p:to>
                                    </p:set>
                                    <p:animEffect filter="image" prLst="opacity: 0.5">
                                      <p:cBhvr rctx="IE">
                                        <p:cTn id="90" dur="indefinite"/>
                                        <p:tgtEl>
                                          <p:spTgt spid="44057"/>
                                        </p:tgtEl>
                                      </p:cBhvr>
                                    </p:animEffect>
                                  </p:childTnLst>
                                </p:cTn>
                              </p:par>
                              <p:par>
                                <p:cTn id="91" presetID="9" presetClass="emph" presetSubtype="0" grpId="1" nodeType="withEffect">
                                  <p:stCondLst>
                                    <p:cond delay="0"/>
                                  </p:stCondLst>
                                  <p:childTnLst>
                                    <p:set>
                                      <p:cBhvr rctx="PPT">
                                        <p:cTn id="92" dur="indefinite"/>
                                        <p:tgtEl>
                                          <p:spTgt spid="44058"/>
                                        </p:tgtEl>
                                        <p:attrNameLst>
                                          <p:attrName>style.opacity</p:attrName>
                                        </p:attrNameLst>
                                      </p:cBhvr>
                                      <p:to>
                                        <p:strVal val="0.5"/>
                                      </p:to>
                                    </p:set>
                                    <p:animEffect filter="image" prLst="opacity: 0.5">
                                      <p:cBhvr rctx="IE">
                                        <p:cTn id="93" dur="indefinite"/>
                                        <p:tgtEl>
                                          <p:spTgt spid="44058"/>
                                        </p:tgtEl>
                                      </p:cBhvr>
                                    </p:animEffect>
                                  </p:childTnLst>
                                </p:cTn>
                              </p:par>
                              <p:par>
                                <p:cTn id="94" presetID="9" presetClass="emph" presetSubtype="0" grpId="1" nodeType="withEffect">
                                  <p:stCondLst>
                                    <p:cond delay="0"/>
                                  </p:stCondLst>
                                  <p:childTnLst>
                                    <p:set>
                                      <p:cBhvr rctx="PPT">
                                        <p:cTn id="95" dur="indefinite"/>
                                        <p:tgtEl>
                                          <p:spTgt spid="44059"/>
                                        </p:tgtEl>
                                        <p:attrNameLst>
                                          <p:attrName>style.opacity</p:attrName>
                                        </p:attrNameLst>
                                      </p:cBhvr>
                                      <p:to>
                                        <p:strVal val="0.5"/>
                                      </p:to>
                                    </p:set>
                                    <p:animEffect filter="image" prLst="opacity: 0.5">
                                      <p:cBhvr rctx="IE">
                                        <p:cTn id="96" dur="indefinite"/>
                                        <p:tgtEl>
                                          <p:spTgt spid="44059"/>
                                        </p:tgtEl>
                                      </p:cBhvr>
                                    </p:animEffect>
                                  </p:childTnLst>
                                </p:cTn>
                              </p:par>
                              <p:par>
                                <p:cTn id="97" presetID="9" presetClass="emph" presetSubtype="0" grpId="1" nodeType="withEffect">
                                  <p:stCondLst>
                                    <p:cond delay="0"/>
                                  </p:stCondLst>
                                  <p:childTnLst>
                                    <p:set>
                                      <p:cBhvr rctx="PPT">
                                        <p:cTn id="98" dur="indefinite"/>
                                        <p:tgtEl>
                                          <p:spTgt spid="44060"/>
                                        </p:tgtEl>
                                        <p:attrNameLst>
                                          <p:attrName>style.opacity</p:attrName>
                                        </p:attrNameLst>
                                      </p:cBhvr>
                                      <p:to>
                                        <p:strVal val="0.5"/>
                                      </p:to>
                                    </p:set>
                                    <p:animEffect filter="image" prLst="opacity: 0.5">
                                      <p:cBhvr rctx="IE">
                                        <p:cTn id="99" dur="indefinite"/>
                                        <p:tgtEl>
                                          <p:spTgt spid="44060"/>
                                        </p:tgtEl>
                                      </p:cBhvr>
                                    </p:animEffect>
                                  </p:childTnLst>
                                </p:cTn>
                              </p:par>
                              <p:par>
                                <p:cTn id="100" presetID="9" presetClass="emph" presetSubtype="0" grpId="1" nodeType="withEffect">
                                  <p:stCondLst>
                                    <p:cond delay="0"/>
                                  </p:stCondLst>
                                  <p:childTnLst>
                                    <p:set>
                                      <p:cBhvr rctx="PPT">
                                        <p:cTn id="101" dur="indefinite"/>
                                        <p:tgtEl>
                                          <p:spTgt spid="44061"/>
                                        </p:tgtEl>
                                        <p:attrNameLst>
                                          <p:attrName>style.opacity</p:attrName>
                                        </p:attrNameLst>
                                      </p:cBhvr>
                                      <p:to>
                                        <p:strVal val="0.5"/>
                                      </p:to>
                                    </p:set>
                                    <p:animEffect filter="image" prLst="opacity: 0.5">
                                      <p:cBhvr rctx="IE">
                                        <p:cTn id="102" dur="indefinite"/>
                                        <p:tgtEl>
                                          <p:spTgt spid="44061"/>
                                        </p:tgtEl>
                                      </p:cBhvr>
                                    </p:animEffect>
                                  </p:childTnLst>
                                </p:cTn>
                              </p:par>
                              <p:par>
                                <p:cTn id="103" presetID="9" presetClass="emph" presetSubtype="0" grpId="1" nodeType="withEffect">
                                  <p:stCondLst>
                                    <p:cond delay="0"/>
                                  </p:stCondLst>
                                  <p:childTnLst>
                                    <p:set>
                                      <p:cBhvr rctx="PPT">
                                        <p:cTn id="104" dur="indefinite"/>
                                        <p:tgtEl>
                                          <p:spTgt spid="44062"/>
                                        </p:tgtEl>
                                        <p:attrNameLst>
                                          <p:attrName>style.opacity</p:attrName>
                                        </p:attrNameLst>
                                      </p:cBhvr>
                                      <p:to>
                                        <p:strVal val="0.5"/>
                                      </p:to>
                                    </p:set>
                                    <p:animEffect filter="image" prLst="opacity: 0.5">
                                      <p:cBhvr rctx="IE">
                                        <p:cTn id="105" dur="indefinite"/>
                                        <p:tgtEl>
                                          <p:spTgt spid="44062"/>
                                        </p:tgtEl>
                                      </p:cBhvr>
                                    </p:animEffect>
                                  </p:childTnLst>
                                </p:cTn>
                              </p:par>
                              <p:par>
                                <p:cTn id="106" presetID="9" presetClass="emph" presetSubtype="0" grpId="1" nodeType="withEffect">
                                  <p:stCondLst>
                                    <p:cond delay="0"/>
                                  </p:stCondLst>
                                  <p:childTnLst>
                                    <p:set>
                                      <p:cBhvr rctx="PPT">
                                        <p:cTn id="107" dur="indefinite"/>
                                        <p:tgtEl>
                                          <p:spTgt spid="44063"/>
                                        </p:tgtEl>
                                        <p:attrNameLst>
                                          <p:attrName>style.opacity</p:attrName>
                                        </p:attrNameLst>
                                      </p:cBhvr>
                                      <p:to>
                                        <p:strVal val="0.5"/>
                                      </p:to>
                                    </p:set>
                                    <p:animEffect filter="image" prLst="opacity: 0.5">
                                      <p:cBhvr rctx="IE">
                                        <p:cTn id="108" dur="indefinite"/>
                                        <p:tgtEl>
                                          <p:spTgt spid="44063"/>
                                        </p:tgtEl>
                                      </p:cBhvr>
                                    </p:animEffect>
                                  </p:childTnLst>
                                </p:cTn>
                              </p:par>
                              <p:par>
                                <p:cTn id="109" presetID="9" presetClass="emph" presetSubtype="0" grpId="1" nodeType="withEffect">
                                  <p:stCondLst>
                                    <p:cond delay="0"/>
                                  </p:stCondLst>
                                  <p:childTnLst>
                                    <p:set>
                                      <p:cBhvr rctx="PPT">
                                        <p:cTn id="110" dur="indefinite"/>
                                        <p:tgtEl>
                                          <p:spTgt spid="44064"/>
                                        </p:tgtEl>
                                        <p:attrNameLst>
                                          <p:attrName>style.opacity</p:attrName>
                                        </p:attrNameLst>
                                      </p:cBhvr>
                                      <p:to>
                                        <p:strVal val="0.5"/>
                                      </p:to>
                                    </p:set>
                                    <p:animEffect filter="image" prLst="opacity: 0.5">
                                      <p:cBhvr rctx="IE">
                                        <p:cTn id="111" dur="indefinite"/>
                                        <p:tgtEl>
                                          <p:spTgt spid="44064"/>
                                        </p:tgtEl>
                                      </p:cBhvr>
                                    </p:animEffect>
                                  </p:childTnLst>
                                </p:cTn>
                              </p:par>
                              <p:par>
                                <p:cTn id="112" presetID="9" presetClass="emph" presetSubtype="0" grpId="1" nodeType="withEffect">
                                  <p:stCondLst>
                                    <p:cond delay="0"/>
                                  </p:stCondLst>
                                  <p:childTnLst>
                                    <p:set>
                                      <p:cBhvr rctx="PPT">
                                        <p:cTn id="113" dur="indefinite"/>
                                        <p:tgtEl>
                                          <p:spTgt spid="44065"/>
                                        </p:tgtEl>
                                        <p:attrNameLst>
                                          <p:attrName>style.opacity</p:attrName>
                                        </p:attrNameLst>
                                      </p:cBhvr>
                                      <p:to>
                                        <p:strVal val="0.5"/>
                                      </p:to>
                                    </p:set>
                                    <p:animEffect filter="image" prLst="opacity: 0.5">
                                      <p:cBhvr rctx="IE">
                                        <p:cTn id="114" dur="indefinite"/>
                                        <p:tgtEl>
                                          <p:spTgt spid="44065"/>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 presetClass="entr" presetSubtype="10" fill="hold" grpId="0" nodeType="clickEffect">
                                  <p:stCondLst>
                                    <p:cond delay="0"/>
                                  </p:stCondLst>
                                  <p:childTnLst>
                                    <p:set>
                                      <p:cBhvr>
                                        <p:cTn id="118" dur="1" fill="hold">
                                          <p:stCondLst>
                                            <p:cond delay="0"/>
                                          </p:stCondLst>
                                        </p:cTn>
                                        <p:tgtEl>
                                          <p:spTgt spid="44070"/>
                                        </p:tgtEl>
                                        <p:attrNameLst>
                                          <p:attrName>style.visibility</p:attrName>
                                        </p:attrNameLst>
                                      </p:cBhvr>
                                      <p:to>
                                        <p:strVal val="visible"/>
                                      </p:to>
                                    </p:set>
                                    <p:animEffect transition="in" filter="checkerboard(across)">
                                      <p:cBhvr>
                                        <p:cTn id="119" dur="500"/>
                                        <p:tgtEl>
                                          <p:spTgt spid="44070"/>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9" presetClass="emph" presetSubtype="0" grpId="1" nodeType="clickEffect">
                                  <p:stCondLst>
                                    <p:cond delay="0"/>
                                  </p:stCondLst>
                                  <p:childTnLst>
                                    <p:set>
                                      <p:cBhvr rctx="PPT">
                                        <p:cTn id="123" dur="indefinite"/>
                                        <p:tgtEl>
                                          <p:spTgt spid="44070"/>
                                        </p:tgtEl>
                                        <p:attrNameLst>
                                          <p:attrName>style.opacity</p:attrName>
                                        </p:attrNameLst>
                                      </p:cBhvr>
                                      <p:to>
                                        <p:strVal val="0.5"/>
                                      </p:to>
                                    </p:set>
                                    <p:animEffect filter="image" prLst="opacity: 0.5">
                                      <p:cBhvr rctx="IE">
                                        <p:cTn id="124" dur="indefinite"/>
                                        <p:tgtEl>
                                          <p:spTgt spid="440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8" grpId="0" animBg="1"/>
      <p:bldP spid="44048" grpId="1" animBg="1"/>
      <p:bldP spid="44049" grpId="0" animBg="1"/>
      <p:bldP spid="44049" grpId="1" animBg="1"/>
      <p:bldP spid="44050" grpId="0" animBg="1"/>
      <p:bldP spid="44050" grpId="1" animBg="1"/>
      <p:bldP spid="44051" grpId="0" animBg="1"/>
      <p:bldP spid="44051" grpId="1" animBg="1"/>
      <p:bldP spid="44052" grpId="0" animBg="1"/>
      <p:bldP spid="44052" grpId="1" animBg="1"/>
      <p:bldP spid="44053" grpId="0" animBg="1"/>
      <p:bldP spid="44053" grpId="1" animBg="1"/>
      <p:bldP spid="44054" grpId="0" animBg="1"/>
      <p:bldP spid="44054" grpId="1" animBg="1"/>
      <p:bldP spid="44055" grpId="0" animBg="1"/>
      <p:bldP spid="44055" grpId="1" animBg="1"/>
      <p:bldP spid="44056" grpId="0" animBg="1"/>
      <p:bldP spid="44056" grpId="1" animBg="1"/>
      <p:bldP spid="44057" grpId="0" animBg="1"/>
      <p:bldP spid="44057" grpId="1" animBg="1"/>
      <p:bldP spid="44058" grpId="0" animBg="1"/>
      <p:bldP spid="44058" grpId="1" animBg="1"/>
      <p:bldP spid="44059" grpId="0" animBg="1"/>
      <p:bldP spid="44059" grpId="1" animBg="1"/>
      <p:bldP spid="44060" grpId="0" animBg="1"/>
      <p:bldP spid="44060" grpId="1" animBg="1"/>
      <p:bldP spid="44061" grpId="0" animBg="1"/>
      <p:bldP spid="44061" grpId="1" animBg="1"/>
      <p:bldP spid="44062" grpId="0" animBg="1"/>
      <p:bldP spid="44062" grpId="1" animBg="1"/>
      <p:bldP spid="44063" grpId="0" animBg="1"/>
      <p:bldP spid="44063" grpId="1" animBg="1"/>
      <p:bldP spid="44064" grpId="0" animBg="1"/>
      <p:bldP spid="44064" grpId="1" animBg="1"/>
      <p:bldP spid="44065" grpId="0" animBg="1"/>
      <p:bldP spid="44065" grpId="1" animBg="1"/>
      <p:bldP spid="44070" grpId="0"/>
      <p:bldP spid="44070"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43000" y="152400"/>
            <a:ext cx="7772400" cy="1143000"/>
          </a:xfrm>
        </p:spPr>
        <p:txBody>
          <a:bodyPr>
            <a:normAutofit fontScale="90000"/>
          </a:bodyPr>
          <a:lstStyle/>
          <a:p>
            <a:pPr eaLnBrk="1" hangingPunct="1"/>
            <a:r>
              <a:rPr lang="en-US" sz="3600" smtClean="0"/>
              <a:t>Magnetic Field on the Axis of a Circular Current Loop</a:t>
            </a:r>
          </a:p>
        </p:txBody>
      </p:sp>
      <p:sp>
        <p:nvSpPr>
          <p:cNvPr id="33795" name="Rectangle 3"/>
          <p:cNvSpPr>
            <a:spLocks noGrp="1" noChangeArrowheads="1"/>
          </p:cNvSpPr>
          <p:nvPr>
            <p:ph type="body" idx="1"/>
          </p:nvPr>
        </p:nvSpPr>
        <p:spPr>
          <a:xfrm>
            <a:off x="1143000" y="1371600"/>
            <a:ext cx="7848600" cy="5257800"/>
          </a:xfrm>
        </p:spPr>
        <p:txBody>
          <a:bodyPr/>
          <a:lstStyle/>
          <a:p>
            <a:pPr eaLnBrk="1" hangingPunct="1"/>
            <a:r>
              <a:rPr lang="en-US" sz="2800" smtClean="0"/>
              <a:t>Consider a circular loop of wire of radius R in the yz plane and carrying a steady current I:</a:t>
            </a:r>
          </a:p>
        </p:txBody>
      </p:sp>
      <p:pic>
        <p:nvPicPr>
          <p:cNvPr id="3379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413000"/>
            <a:ext cx="6872288" cy="444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9366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Grp="1" noChangeArrowheads="1"/>
          </p:cNvSpPr>
          <p:nvPr>
            <p:ph type="body" idx="1"/>
          </p:nvPr>
        </p:nvSpPr>
        <p:spPr>
          <a:xfrm>
            <a:off x="1524000" y="228600"/>
            <a:ext cx="6781800" cy="6477000"/>
          </a:xfrm>
        </p:spPr>
        <p:txBody>
          <a:bodyPr/>
          <a:lstStyle/>
          <a:p>
            <a:pPr eaLnBrk="1" hangingPunct="1"/>
            <a:r>
              <a:rPr lang="en-US" dirty="0" smtClean="0"/>
              <a:t>To determine the magnetic field B at a point P on the axis a distance x from the center of the loop:</a:t>
            </a:r>
          </a:p>
          <a:p>
            <a:pPr lvl="1" eaLnBrk="1" hangingPunct="1"/>
            <a:r>
              <a:rPr lang="en-US" dirty="0" smtClean="0"/>
              <a:t>Divide the current loop into small elements of length ds.</a:t>
            </a:r>
          </a:p>
          <a:p>
            <a:pPr lvl="1" eaLnBrk="1" hangingPunct="1"/>
            <a:r>
              <a:rPr lang="en-US" dirty="0" smtClean="0"/>
              <a:t>Each element of length ds is the same distance r to point P on the x axis.</a:t>
            </a:r>
          </a:p>
          <a:p>
            <a:pPr lvl="1" eaLnBrk="1" hangingPunct="1"/>
            <a:r>
              <a:rPr lang="en-US" dirty="0" smtClean="0"/>
              <a:t>Each element of length ds contributes equally to the total magnetic field B at point P.</a:t>
            </a:r>
          </a:p>
        </p:txBody>
      </p:sp>
      <p:graphicFrame>
        <p:nvGraphicFramePr>
          <p:cNvPr id="14338" name="Object 0"/>
          <p:cNvGraphicFramePr>
            <a:graphicFrameLocks noChangeAspect="1"/>
          </p:cNvGraphicFramePr>
          <p:nvPr>
            <p:extLst>
              <p:ext uri="{D42A27DB-BD31-4B8C-83A1-F6EECF244321}">
                <p14:modId xmlns:p14="http://schemas.microsoft.com/office/powerpoint/2010/main" val="2585997498"/>
              </p:ext>
            </p:extLst>
          </p:nvPr>
        </p:nvGraphicFramePr>
        <p:xfrm>
          <a:off x="2133600" y="5139606"/>
          <a:ext cx="5148261" cy="1489794"/>
        </p:xfrm>
        <a:graphic>
          <a:graphicData uri="http://schemas.openxmlformats.org/presentationml/2006/ole">
            <mc:AlternateContent xmlns:mc="http://schemas.openxmlformats.org/markup-compatibility/2006">
              <mc:Choice xmlns:v="urn:schemas-microsoft-com:vml" Requires="v">
                <p:oleObj spid="_x0000_s3087" name="Equation" r:id="rId3" imgW="1358640" imgH="393480" progId="Equation.3">
                  <p:embed/>
                </p:oleObj>
              </mc:Choice>
              <mc:Fallback>
                <p:oleObj name="Equation" r:id="rId3" imgW="1358640" imgH="393480" progId="Equation.3">
                  <p:embed/>
                  <p:pic>
                    <p:nvPicPr>
                      <p:cNvPr id="0" name=""/>
                      <p:cNvPicPr>
                        <a:picLocks noChangeAspect="1" noChangeArrowheads="1"/>
                      </p:cNvPicPr>
                      <p:nvPr/>
                    </p:nvPicPr>
                    <p:blipFill>
                      <a:blip r:embed="rId4"/>
                      <a:srcRect/>
                      <a:stretch>
                        <a:fillRect/>
                      </a:stretch>
                    </p:blipFill>
                    <p:spPr bwMode="auto">
                      <a:xfrm>
                        <a:off x="2133600" y="5139606"/>
                        <a:ext cx="5148261" cy="1489794"/>
                      </a:xfrm>
                      <a:prstGeom prst="rect">
                        <a:avLst/>
                      </a:prstGeom>
                      <a:solidFill>
                        <a:schemeClr val="bg1"/>
                      </a:solidFill>
                      <a:ln>
                        <a:noFill/>
                      </a:ln>
                      <a:effectLst/>
                    </p:spPr>
                  </p:pic>
                </p:oleObj>
              </mc:Fallback>
            </mc:AlternateContent>
          </a:graphicData>
        </a:graphic>
      </p:graphicFrame>
    </p:spTree>
    <p:extLst>
      <p:ext uri="{BB962C8B-B14F-4D97-AF65-F5344CB8AC3E}">
        <p14:creationId xmlns:p14="http://schemas.microsoft.com/office/powerpoint/2010/main" val="35350893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3"/>
          <p:cNvSpPr>
            <a:spLocks noGrp="1" noChangeArrowheads="1"/>
          </p:cNvSpPr>
          <p:nvPr>
            <p:ph type="body" idx="1"/>
          </p:nvPr>
        </p:nvSpPr>
        <p:spPr>
          <a:xfrm>
            <a:off x="1219200" y="228600"/>
            <a:ext cx="7620000" cy="6400800"/>
          </a:xfrm>
        </p:spPr>
        <p:txBody>
          <a:bodyPr/>
          <a:lstStyle/>
          <a:p>
            <a:pPr eaLnBrk="1" hangingPunct="1"/>
            <a:r>
              <a:rPr lang="en-US" dirty="0" smtClean="0"/>
              <a:t>Express r in terms of R and x:</a:t>
            </a:r>
          </a:p>
          <a:p>
            <a:pPr eaLnBrk="1" hangingPunct="1"/>
            <a:endParaRPr lang="en-US" dirty="0" smtClean="0"/>
          </a:p>
          <a:p>
            <a:pPr eaLnBrk="1" hangingPunct="1"/>
            <a:endParaRPr lang="en-US" dirty="0" smtClean="0"/>
          </a:p>
          <a:p>
            <a:pPr eaLnBrk="1" hangingPunct="1"/>
            <a:r>
              <a:rPr lang="en-US" dirty="0" smtClean="0"/>
              <a:t>Each element of length ds is perpendicular to the unit vector </a:t>
            </a:r>
            <a:r>
              <a:rPr lang="en-US" dirty="0" err="1" smtClean="0"/>
              <a:t>r</a:t>
            </a:r>
            <a:r>
              <a:rPr lang="en-US" baseline="-20000" dirty="0" err="1" smtClean="0"/>
              <a:t>hat</a:t>
            </a:r>
            <a:r>
              <a:rPr lang="en-US" dirty="0" smtClean="0"/>
              <a:t> from ds to point P.</a:t>
            </a:r>
          </a:p>
          <a:p>
            <a:pPr eaLnBrk="1" hangingPunct="1"/>
            <a:endParaRPr lang="en-US" dirty="0" smtClean="0"/>
          </a:p>
          <a:p>
            <a:pPr eaLnBrk="1" hangingPunct="1"/>
            <a:endParaRPr lang="en-US" dirty="0" smtClean="0"/>
          </a:p>
          <a:p>
            <a:pPr eaLnBrk="1" hangingPunct="1"/>
            <a:r>
              <a:rPr lang="en-US" dirty="0" smtClean="0"/>
              <a:t>Substituting into the integral equation:</a:t>
            </a:r>
          </a:p>
        </p:txBody>
      </p:sp>
      <p:graphicFrame>
        <p:nvGraphicFramePr>
          <p:cNvPr id="15362" name="Object 0"/>
          <p:cNvGraphicFramePr>
            <a:graphicFrameLocks noChangeAspect="1"/>
          </p:cNvGraphicFramePr>
          <p:nvPr/>
        </p:nvGraphicFramePr>
        <p:xfrm>
          <a:off x="2667000" y="990600"/>
          <a:ext cx="3886200" cy="871538"/>
        </p:xfrm>
        <a:graphic>
          <a:graphicData uri="http://schemas.openxmlformats.org/presentationml/2006/ole">
            <mc:AlternateContent xmlns:mc="http://schemas.openxmlformats.org/markup-compatibility/2006">
              <mc:Choice xmlns:v="urn:schemas-microsoft-com:vml" Requires="v">
                <p:oleObj spid="_x0000_s4137" name="Equation" r:id="rId3" imgW="850680" imgH="190440" progId="Equation.3">
                  <p:embed/>
                </p:oleObj>
              </mc:Choice>
              <mc:Fallback>
                <p:oleObj name="Equation" r:id="rId3" imgW="850680" imgH="1904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990600"/>
                        <a:ext cx="3886200" cy="8715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3" name="Object 1"/>
          <p:cNvGraphicFramePr>
            <a:graphicFrameLocks noChangeAspect="1"/>
          </p:cNvGraphicFramePr>
          <p:nvPr/>
        </p:nvGraphicFramePr>
        <p:xfrm>
          <a:off x="304800" y="3352800"/>
          <a:ext cx="8524875" cy="636588"/>
        </p:xfrm>
        <a:graphic>
          <a:graphicData uri="http://schemas.openxmlformats.org/presentationml/2006/ole">
            <mc:AlternateContent xmlns:mc="http://schemas.openxmlformats.org/markup-compatibility/2006">
              <mc:Choice xmlns:v="urn:schemas-microsoft-com:vml" Requires="v">
                <p:oleObj spid="_x0000_s4138" name="Equation" r:id="rId5" imgW="2717640" imgH="203040" progId="Equation.3">
                  <p:embed/>
                </p:oleObj>
              </mc:Choice>
              <mc:Fallback>
                <p:oleObj name="Equation" r:id="rId5" imgW="2717640" imgH="203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3352800"/>
                        <a:ext cx="8524875" cy="6365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4" name="Object 2"/>
          <p:cNvGraphicFramePr>
            <a:graphicFrameLocks noChangeAspect="1"/>
          </p:cNvGraphicFramePr>
          <p:nvPr/>
        </p:nvGraphicFramePr>
        <p:xfrm>
          <a:off x="1627188" y="5029200"/>
          <a:ext cx="6651625" cy="1660525"/>
        </p:xfrm>
        <a:graphic>
          <a:graphicData uri="http://schemas.openxmlformats.org/presentationml/2006/ole">
            <mc:AlternateContent xmlns:mc="http://schemas.openxmlformats.org/markup-compatibility/2006">
              <mc:Choice xmlns:v="urn:schemas-microsoft-com:vml" Requires="v">
                <p:oleObj spid="_x0000_s4139" name="Equation" r:id="rId7" imgW="1574640" imgH="393480" progId="Equation.3">
                  <p:embed/>
                </p:oleObj>
              </mc:Choice>
              <mc:Fallback>
                <p:oleObj name="Equation" r:id="rId7" imgW="157464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27188" y="5029200"/>
                        <a:ext cx="6651625" cy="16605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29628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295400" y="228600"/>
            <a:ext cx="7543800" cy="1676400"/>
          </a:xfrm>
        </p:spPr>
        <p:txBody>
          <a:bodyPr/>
          <a:lstStyle/>
          <a:p>
            <a:pPr algn="l" eaLnBrk="1" hangingPunct="1">
              <a:buFontTx/>
              <a:buChar char="•"/>
            </a:pPr>
            <a:r>
              <a:rPr lang="en-US" sz="3200" smtClean="0"/>
              <a:t>Notice that the direction of the magnetic field contribution dB from element of length ds is at an angle </a:t>
            </a:r>
            <a:r>
              <a:rPr lang="en-US" sz="3200" smtClean="0">
                <a:latin typeface="Symbol" pitchFamily="18" charset="2"/>
              </a:rPr>
              <a:t>q</a:t>
            </a:r>
            <a:r>
              <a:rPr lang="en-US" sz="3200" smtClean="0"/>
              <a:t> with the x axis.</a:t>
            </a:r>
          </a:p>
        </p:txBody>
      </p:sp>
      <p:pic>
        <p:nvPicPr>
          <p:cNvPr id="34819" name="Picture 5"/>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1447800" y="1879600"/>
            <a:ext cx="7696200" cy="4978400"/>
          </a:xfrm>
          <a:noFill/>
        </p:spPr>
      </p:pic>
    </p:spTree>
    <p:extLst>
      <p:ext uri="{BB962C8B-B14F-4D97-AF65-F5344CB8AC3E}">
        <p14:creationId xmlns:p14="http://schemas.microsoft.com/office/powerpoint/2010/main" val="2865632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type="body" idx="1"/>
          </p:nvPr>
        </p:nvSpPr>
        <p:spPr>
          <a:xfrm>
            <a:off x="1219200" y="228600"/>
            <a:ext cx="7696200" cy="6477000"/>
          </a:xfrm>
        </p:spPr>
        <p:txBody>
          <a:bodyPr/>
          <a:lstStyle/>
          <a:p>
            <a:pPr eaLnBrk="1" hangingPunct="1"/>
            <a:r>
              <a:rPr lang="en-US" dirty="0" smtClean="0"/>
              <a:t>The direction of the net magnetic field is along the x axis and directed away from the circular loop.</a:t>
            </a:r>
          </a:p>
        </p:txBody>
      </p:sp>
      <p:graphicFrame>
        <p:nvGraphicFramePr>
          <p:cNvPr id="16386" name="Object 0"/>
          <p:cNvGraphicFramePr>
            <a:graphicFrameLocks noChangeAspect="1"/>
          </p:cNvGraphicFramePr>
          <p:nvPr>
            <p:extLst>
              <p:ext uri="{D42A27DB-BD31-4B8C-83A1-F6EECF244321}">
                <p14:modId xmlns:p14="http://schemas.microsoft.com/office/powerpoint/2010/main" val="3958849522"/>
              </p:ext>
            </p:extLst>
          </p:nvPr>
        </p:nvGraphicFramePr>
        <p:xfrm>
          <a:off x="1524000" y="2438400"/>
          <a:ext cx="6361113" cy="3494087"/>
        </p:xfrm>
        <a:graphic>
          <a:graphicData uri="http://schemas.openxmlformats.org/presentationml/2006/ole">
            <mc:AlternateContent xmlns:mc="http://schemas.openxmlformats.org/markup-compatibility/2006">
              <mc:Choice xmlns:v="urn:schemas-microsoft-com:vml" Requires="v">
                <p:oleObj spid="_x0000_s5135" name="Equation" r:id="rId3" imgW="2006280" imgH="1104840" progId="Equation.3">
                  <p:embed/>
                </p:oleObj>
              </mc:Choice>
              <mc:Fallback>
                <p:oleObj name="Equation" r:id="rId3" imgW="2006280" imgH="11048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438400"/>
                        <a:ext cx="6361113" cy="3494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271403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3"/>
          <p:cNvSpPr>
            <a:spLocks noGrp="1" noChangeArrowheads="1"/>
          </p:cNvSpPr>
          <p:nvPr>
            <p:ph type="body" idx="1"/>
          </p:nvPr>
        </p:nvSpPr>
        <p:spPr>
          <a:xfrm>
            <a:off x="1143000" y="228600"/>
            <a:ext cx="7772400" cy="6629400"/>
          </a:xfrm>
        </p:spPr>
        <p:txBody>
          <a:bodyPr/>
          <a:lstStyle/>
          <a:p>
            <a:pPr eaLnBrk="1" hangingPunct="1"/>
            <a:r>
              <a:rPr lang="en-US" smtClean="0"/>
              <a:t>Express R</a:t>
            </a:r>
            <a:r>
              <a:rPr lang="en-US" baseline="30000" smtClean="0"/>
              <a:t>2</a:t>
            </a:r>
            <a:r>
              <a:rPr lang="en-US" smtClean="0"/>
              <a:t> + x</a:t>
            </a:r>
            <a:r>
              <a:rPr lang="en-US" baseline="30000" smtClean="0"/>
              <a:t>2</a:t>
            </a:r>
            <a:r>
              <a:rPr lang="en-US" smtClean="0"/>
              <a:t> in terms of an angle </a:t>
            </a:r>
            <a:r>
              <a:rPr lang="en-US" smtClean="0">
                <a:latin typeface="Symbol" pitchFamily="18" charset="2"/>
              </a:rPr>
              <a:t>q</a:t>
            </a:r>
            <a:r>
              <a:rPr lang="en-US" smtClean="0"/>
              <a:t>:</a:t>
            </a:r>
          </a:p>
          <a:p>
            <a:pPr eaLnBrk="1" hangingPunct="1"/>
            <a:endParaRPr lang="en-US" smtClean="0"/>
          </a:p>
          <a:p>
            <a:pPr eaLnBrk="1" hangingPunct="1"/>
            <a:endParaRPr lang="en-US" smtClean="0"/>
          </a:p>
          <a:p>
            <a:pPr eaLnBrk="1" hangingPunct="1"/>
            <a:endParaRPr lang="en-US" smtClean="0"/>
          </a:p>
          <a:p>
            <a:pPr eaLnBrk="1" hangingPunct="1"/>
            <a:r>
              <a:rPr lang="en-US" smtClean="0"/>
              <a:t>Substituting into the integral equation:</a:t>
            </a:r>
          </a:p>
        </p:txBody>
      </p:sp>
      <p:graphicFrame>
        <p:nvGraphicFramePr>
          <p:cNvPr id="17410" name="Object 4"/>
          <p:cNvGraphicFramePr>
            <a:graphicFrameLocks noChangeAspect="1"/>
          </p:cNvGraphicFramePr>
          <p:nvPr/>
        </p:nvGraphicFramePr>
        <p:xfrm>
          <a:off x="1600200" y="838200"/>
          <a:ext cx="6019800" cy="1739900"/>
        </p:xfrm>
        <a:graphic>
          <a:graphicData uri="http://schemas.openxmlformats.org/presentationml/2006/ole">
            <mc:AlternateContent xmlns:mc="http://schemas.openxmlformats.org/markup-compatibility/2006">
              <mc:Choice xmlns:v="urn:schemas-microsoft-com:vml" Requires="v">
                <p:oleObj spid="_x0000_s6172" name="Equation" r:id="rId3" imgW="1625400" imgH="469800" progId="Equation.3">
                  <p:embed/>
                </p:oleObj>
              </mc:Choice>
              <mc:Fallback>
                <p:oleObj name="Equation" r:id="rId3" imgW="1625400" imgH="469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838200"/>
                        <a:ext cx="6019800" cy="17399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1" name="Object 6"/>
          <p:cNvGraphicFramePr>
            <a:graphicFrameLocks noChangeAspect="1"/>
          </p:cNvGraphicFramePr>
          <p:nvPr/>
        </p:nvGraphicFramePr>
        <p:xfrm>
          <a:off x="23813" y="3238500"/>
          <a:ext cx="9096375" cy="3360738"/>
        </p:xfrm>
        <a:graphic>
          <a:graphicData uri="http://schemas.openxmlformats.org/presentationml/2006/ole">
            <mc:AlternateContent xmlns:mc="http://schemas.openxmlformats.org/markup-compatibility/2006">
              <mc:Choice xmlns:v="urn:schemas-microsoft-com:vml" Requires="v">
                <p:oleObj spid="_x0000_s6173" name="Equation" r:id="rId5" imgW="2400120" imgH="888840" progId="Equation.3">
                  <p:embed/>
                </p:oleObj>
              </mc:Choice>
              <mc:Fallback>
                <p:oleObj name="Equation" r:id="rId5" imgW="2400120" imgH="8888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813" y="3238500"/>
                        <a:ext cx="9096375" cy="33607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617940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type="body" idx="1"/>
          </p:nvPr>
        </p:nvSpPr>
        <p:spPr>
          <a:xfrm>
            <a:off x="1143000" y="152400"/>
            <a:ext cx="7848600" cy="6477000"/>
          </a:xfrm>
        </p:spPr>
        <p:txBody>
          <a:bodyPr>
            <a:normAutofit lnSpcReduction="10000"/>
          </a:bodyPr>
          <a:lstStyle/>
          <a:p>
            <a:pPr eaLnBrk="1" hangingPunct="1"/>
            <a:r>
              <a:rPr lang="en-US" dirty="0" smtClean="0"/>
              <a:t>Pull the constants out in front of the integral:</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r>
              <a:rPr lang="en-US" dirty="0" smtClean="0"/>
              <a:t>The sum of the elements of length ds around the closed current loop is the circumference of the current loop; s = 2</a:t>
            </a:r>
            <a:r>
              <a:rPr lang="en-US" dirty="0" smtClean="0">
                <a:cs typeface="Times New Roman" pitchFamily="18" charset="0"/>
              </a:rPr>
              <a:t>·</a:t>
            </a:r>
            <a:r>
              <a:rPr lang="en-US" dirty="0" smtClean="0">
                <a:cs typeface="Times New Roman" pitchFamily="18" charset="0"/>
                <a:sym typeface="Symbol" pitchFamily="18" charset="2"/>
              </a:rPr>
              <a:t>·</a:t>
            </a:r>
            <a:r>
              <a:rPr lang="en-US" dirty="0" smtClean="0"/>
              <a:t>R</a:t>
            </a:r>
          </a:p>
        </p:txBody>
      </p:sp>
      <p:graphicFrame>
        <p:nvGraphicFramePr>
          <p:cNvPr id="18434" name="Object 0"/>
          <p:cNvGraphicFramePr>
            <a:graphicFrameLocks noChangeAspect="1"/>
          </p:cNvGraphicFramePr>
          <p:nvPr>
            <p:extLst>
              <p:ext uri="{D42A27DB-BD31-4B8C-83A1-F6EECF244321}">
                <p14:modId xmlns:p14="http://schemas.microsoft.com/office/powerpoint/2010/main" val="1847456748"/>
              </p:ext>
            </p:extLst>
          </p:nvPr>
        </p:nvGraphicFramePr>
        <p:xfrm>
          <a:off x="1906589" y="1155619"/>
          <a:ext cx="5942012" cy="3546556"/>
        </p:xfrm>
        <a:graphic>
          <a:graphicData uri="http://schemas.openxmlformats.org/presentationml/2006/ole">
            <mc:AlternateContent xmlns:mc="http://schemas.openxmlformats.org/markup-compatibility/2006">
              <mc:Choice xmlns:v="urn:schemas-microsoft-com:vml" Requires="v">
                <p:oleObj spid="_x0000_s7183" name="Equation" r:id="rId3" imgW="1612800" imgH="965160" progId="Equation.3">
                  <p:embed/>
                </p:oleObj>
              </mc:Choice>
              <mc:Fallback>
                <p:oleObj name="Equation" r:id="rId3" imgW="1612800" imgH="965160" progId="Equation.3">
                  <p:embed/>
                  <p:pic>
                    <p:nvPicPr>
                      <p:cNvPr id="0" name=""/>
                      <p:cNvPicPr>
                        <a:picLocks noChangeAspect="1" noChangeArrowheads="1"/>
                      </p:cNvPicPr>
                      <p:nvPr/>
                    </p:nvPicPr>
                    <p:blipFill>
                      <a:blip r:embed="rId4"/>
                      <a:srcRect/>
                      <a:stretch>
                        <a:fillRect/>
                      </a:stretch>
                    </p:blipFill>
                    <p:spPr bwMode="auto">
                      <a:xfrm>
                        <a:off x="1906589" y="1155619"/>
                        <a:ext cx="5942012" cy="3546556"/>
                      </a:xfrm>
                      <a:prstGeom prst="rect">
                        <a:avLst/>
                      </a:prstGeom>
                      <a:solidFill>
                        <a:schemeClr val="bg1"/>
                      </a:solidFill>
                      <a:ln>
                        <a:noFill/>
                      </a:ln>
                      <a:effectLst/>
                    </p:spPr>
                  </p:pic>
                </p:oleObj>
              </mc:Fallback>
            </mc:AlternateContent>
          </a:graphicData>
        </a:graphic>
      </p:graphicFrame>
    </p:spTree>
    <p:extLst>
      <p:ext uri="{BB962C8B-B14F-4D97-AF65-F5344CB8AC3E}">
        <p14:creationId xmlns:p14="http://schemas.microsoft.com/office/powerpoint/2010/main" val="21921226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3"/>
          <p:cNvSpPr>
            <a:spLocks noGrp="1" noChangeArrowheads="1"/>
          </p:cNvSpPr>
          <p:nvPr>
            <p:ph type="body" idx="1"/>
          </p:nvPr>
        </p:nvSpPr>
        <p:spPr>
          <a:xfrm>
            <a:off x="1219200" y="228600"/>
            <a:ext cx="7772400" cy="6400800"/>
          </a:xfrm>
        </p:spPr>
        <p:txBody>
          <a:bodyPr/>
          <a:lstStyle/>
          <a:p>
            <a:pPr eaLnBrk="1" hangingPunct="1"/>
            <a:r>
              <a:rPr lang="en-US" smtClean="0"/>
              <a:t>The net magnetic field B at point P is given by:</a:t>
            </a:r>
          </a:p>
        </p:txBody>
      </p:sp>
      <p:graphicFrame>
        <p:nvGraphicFramePr>
          <p:cNvPr id="19458" name="Object 0"/>
          <p:cNvGraphicFramePr>
            <a:graphicFrameLocks noChangeAspect="1"/>
          </p:cNvGraphicFramePr>
          <p:nvPr>
            <p:extLst>
              <p:ext uri="{D42A27DB-BD31-4B8C-83A1-F6EECF244321}">
                <p14:modId xmlns:p14="http://schemas.microsoft.com/office/powerpoint/2010/main" val="2194448270"/>
              </p:ext>
            </p:extLst>
          </p:nvPr>
        </p:nvGraphicFramePr>
        <p:xfrm>
          <a:off x="1524000" y="1219200"/>
          <a:ext cx="7118350" cy="5313362"/>
        </p:xfrm>
        <a:graphic>
          <a:graphicData uri="http://schemas.openxmlformats.org/presentationml/2006/ole">
            <mc:AlternateContent xmlns:mc="http://schemas.openxmlformats.org/markup-compatibility/2006">
              <mc:Choice xmlns:v="urn:schemas-microsoft-com:vml" Requires="v">
                <p:oleObj spid="_x0000_s8207" name="Equation" r:id="rId3" imgW="2019240" imgH="1511280" progId="Equation.3">
                  <p:embed/>
                </p:oleObj>
              </mc:Choice>
              <mc:Fallback>
                <p:oleObj name="Equation" r:id="rId3" imgW="2019240" imgH="15112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219200"/>
                        <a:ext cx="7118350" cy="5313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335860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3"/>
          <p:cNvSpPr>
            <a:spLocks noGrp="1" noChangeArrowheads="1"/>
          </p:cNvSpPr>
          <p:nvPr>
            <p:ph type="body" idx="1"/>
          </p:nvPr>
        </p:nvSpPr>
        <p:spPr>
          <a:xfrm>
            <a:off x="1219200" y="228600"/>
            <a:ext cx="7696200" cy="6400800"/>
          </a:xfrm>
        </p:spPr>
        <p:txBody>
          <a:bodyPr/>
          <a:lstStyle/>
          <a:p>
            <a:pPr eaLnBrk="1" hangingPunct="1"/>
            <a:r>
              <a:rPr lang="en-US" smtClean="0"/>
              <a:t>To determine the magnetic field strength B at the center of the current loop, set x = 0:</a:t>
            </a:r>
          </a:p>
        </p:txBody>
      </p:sp>
      <p:graphicFrame>
        <p:nvGraphicFramePr>
          <p:cNvPr id="20482" name="Object 0"/>
          <p:cNvGraphicFramePr>
            <a:graphicFrameLocks noChangeAspect="1"/>
          </p:cNvGraphicFramePr>
          <p:nvPr/>
        </p:nvGraphicFramePr>
        <p:xfrm>
          <a:off x="0" y="1376363"/>
          <a:ext cx="9144000" cy="5146675"/>
        </p:xfrm>
        <a:graphic>
          <a:graphicData uri="http://schemas.openxmlformats.org/presentationml/2006/ole">
            <mc:AlternateContent xmlns:mc="http://schemas.openxmlformats.org/markup-compatibility/2006">
              <mc:Choice xmlns:v="urn:schemas-microsoft-com:vml" Requires="v">
                <p:oleObj spid="_x0000_s9233" name="Equation" r:id="rId3" imgW="2565360" imgH="1447560" progId="Equation.3">
                  <p:embed/>
                </p:oleObj>
              </mc:Choice>
              <mc:Fallback>
                <p:oleObj name="Equation" r:id="rId3" imgW="2565360" imgH="14475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76363"/>
                        <a:ext cx="9144000" cy="514667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472005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0899" y="457200"/>
            <a:ext cx="8454501"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a:spLocks noGrp="1"/>
          </p:cNvSpPr>
          <p:nvPr>
            <p:ph type="title"/>
          </p:nvPr>
        </p:nvSpPr>
        <p:spPr>
          <a:xfrm>
            <a:off x="457200" y="274638"/>
            <a:ext cx="8229600" cy="1143000"/>
          </a:xfrm>
          <a:solidFill>
            <a:schemeClr val="bg1"/>
          </a:solidFill>
        </p:spPr>
        <p:txBody>
          <a:bodyPr/>
          <a:lstStyle/>
          <a:p>
            <a:r>
              <a:rPr lang="en-US" dirty="0" smtClean="0"/>
              <a:t>Magnetic Field of a Solenoid</a:t>
            </a:r>
            <a:endParaRPr lang="en-US" dirty="0"/>
          </a:p>
        </p:txBody>
      </p:sp>
    </p:spTree>
    <p:extLst>
      <p:ext uri="{BB962C8B-B14F-4D97-AF65-F5344CB8AC3E}">
        <p14:creationId xmlns:p14="http://schemas.microsoft.com/office/powerpoint/2010/main" val="3662107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457200" y="76200"/>
            <a:ext cx="8229600" cy="1139825"/>
          </a:xfrm>
        </p:spPr>
        <p:txBody>
          <a:bodyPr/>
          <a:lstStyle/>
          <a:p>
            <a:pPr eaLnBrk="1" hangingPunct="1"/>
            <a:r>
              <a:rPr lang="en-US" dirty="0" smtClean="0"/>
              <a:t>Example</a:t>
            </a:r>
          </a:p>
        </p:txBody>
      </p:sp>
      <p:sp>
        <p:nvSpPr>
          <p:cNvPr id="13316" name="Rectangle 3"/>
          <p:cNvSpPr>
            <a:spLocks noGrp="1" noChangeArrowheads="1"/>
          </p:cNvSpPr>
          <p:nvPr>
            <p:ph type="body" sz="half" idx="1"/>
          </p:nvPr>
        </p:nvSpPr>
        <p:spPr>
          <a:xfrm>
            <a:off x="381000" y="1143000"/>
            <a:ext cx="8382000" cy="1524000"/>
          </a:xfrm>
        </p:spPr>
        <p:txBody>
          <a:bodyPr/>
          <a:lstStyle/>
          <a:p>
            <a:pPr indent="4763" algn="just" eaLnBrk="1" hangingPunct="1">
              <a:lnSpc>
                <a:spcPct val="80000"/>
              </a:lnSpc>
              <a:buFont typeface="Wingdings" pitchFamily="2" charset="2"/>
              <a:buNone/>
            </a:pPr>
            <a:r>
              <a:rPr lang="en-US" sz="2200" dirty="0" smtClean="0"/>
              <a:t>A long, straight wires carries a current of 5 A. At one instant, a proton, 4 mm from the wire travels at 1500 m/s parallel to the wire and in the same direction as the current. Find the magnitude and direction of the magnetic force acting on the proton due to the field caused by the current carrying wire.</a:t>
            </a:r>
          </a:p>
        </p:txBody>
      </p:sp>
      <p:graphicFrame>
        <p:nvGraphicFramePr>
          <p:cNvPr id="13314" name="Object 12"/>
          <p:cNvGraphicFramePr>
            <a:graphicFrameLocks noGrp="1" noChangeAspect="1"/>
          </p:cNvGraphicFramePr>
          <p:nvPr>
            <p:ph sz="quarter" idx="2"/>
            <p:extLst>
              <p:ext uri="{D42A27DB-BD31-4B8C-83A1-F6EECF244321}">
                <p14:modId xmlns:p14="http://schemas.microsoft.com/office/powerpoint/2010/main" val="416660013"/>
              </p:ext>
            </p:extLst>
          </p:nvPr>
        </p:nvGraphicFramePr>
        <p:xfrm>
          <a:off x="4191001" y="2997200"/>
          <a:ext cx="4648200" cy="2748756"/>
        </p:xfrm>
        <a:graphic>
          <a:graphicData uri="http://schemas.openxmlformats.org/presentationml/2006/ole">
            <mc:AlternateContent xmlns:mc="http://schemas.openxmlformats.org/markup-compatibility/2006">
              <mc:Choice xmlns:v="urn:schemas-microsoft-com:vml" Requires="v">
                <p:oleObj spid="_x0000_s17415" name="Equation" r:id="rId3" imgW="2781000" imgH="1562040" progId="Equation.3">
                  <p:embed/>
                </p:oleObj>
              </mc:Choice>
              <mc:Fallback>
                <p:oleObj name="Equation" r:id="rId3" imgW="2781000" imgH="1562040" progId="Equation.3">
                  <p:embed/>
                  <p:pic>
                    <p:nvPicPr>
                      <p:cNvPr id="0" name=""/>
                      <p:cNvPicPr>
                        <a:picLocks noChangeAspect="1" noChangeArrowheads="1"/>
                      </p:cNvPicPr>
                      <p:nvPr/>
                    </p:nvPicPr>
                    <p:blipFill>
                      <a:blip r:embed="rId4"/>
                      <a:srcRect/>
                      <a:stretch>
                        <a:fillRect/>
                      </a:stretch>
                    </p:blipFill>
                    <p:spPr bwMode="auto">
                      <a:xfrm>
                        <a:off x="4191001" y="2997200"/>
                        <a:ext cx="4648200" cy="2748756"/>
                      </a:xfrm>
                      <a:prstGeom prst="rect">
                        <a:avLst/>
                      </a:prstGeom>
                      <a:noFill/>
                      <a:ln>
                        <a:noFill/>
                      </a:ln>
                      <a:effectLst/>
                    </p:spPr>
                  </p:pic>
                </p:oleObj>
              </mc:Fallback>
            </mc:AlternateContent>
          </a:graphicData>
        </a:graphic>
      </p:graphicFrame>
      <p:sp>
        <p:nvSpPr>
          <p:cNvPr id="13317" name="Line 4"/>
          <p:cNvSpPr>
            <a:spLocks noChangeShapeType="1"/>
          </p:cNvSpPr>
          <p:nvPr/>
        </p:nvSpPr>
        <p:spPr bwMode="auto">
          <a:xfrm flipV="1">
            <a:off x="1219200" y="3048000"/>
            <a:ext cx="0" cy="25146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8" name="Text Box 5"/>
          <p:cNvSpPr txBox="1">
            <a:spLocks noChangeArrowheads="1"/>
          </p:cNvSpPr>
          <p:nvPr/>
        </p:nvSpPr>
        <p:spPr bwMode="auto">
          <a:xfrm>
            <a:off x="914400" y="5562600"/>
            <a:ext cx="463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5A</a:t>
            </a:r>
          </a:p>
        </p:txBody>
      </p:sp>
      <p:sp>
        <p:nvSpPr>
          <p:cNvPr id="13319" name="Line 6"/>
          <p:cNvSpPr>
            <a:spLocks noChangeShapeType="1"/>
          </p:cNvSpPr>
          <p:nvPr/>
        </p:nvSpPr>
        <p:spPr bwMode="auto">
          <a:xfrm>
            <a:off x="1295400" y="4038600"/>
            <a:ext cx="5334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20" name="Text Box 7"/>
          <p:cNvSpPr txBox="1">
            <a:spLocks noChangeArrowheads="1"/>
          </p:cNvSpPr>
          <p:nvPr/>
        </p:nvSpPr>
        <p:spPr bwMode="auto">
          <a:xfrm>
            <a:off x="1219200" y="3733800"/>
            <a:ext cx="5381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a:t>4mm</a:t>
            </a:r>
          </a:p>
        </p:txBody>
      </p:sp>
      <p:sp>
        <p:nvSpPr>
          <p:cNvPr id="13321" name="AutoShape 8"/>
          <p:cNvSpPr>
            <a:spLocks noChangeArrowheads="1"/>
          </p:cNvSpPr>
          <p:nvPr/>
        </p:nvSpPr>
        <p:spPr bwMode="auto">
          <a:xfrm>
            <a:off x="1905000" y="3886200"/>
            <a:ext cx="228600" cy="228600"/>
          </a:xfrm>
          <a:prstGeom prst="flowChartConnector">
            <a:avLst/>
          </a:prstGeom>
          <a:solidFill>
            <a:schemeClr val="accent1">
              <a:alpha val="0"/>
            </a:schemeClr>
          </a:solidFill>
          <a:ln w="25400">
            <a:solidFill>
              <a:srgbClr val="0000FF"/>
            </a:solidFill>
            <a:round/>
            <a:headEnd/>
            <a:tailEnd/>
          </a:ln>
        </p:spPr>
        <p:txBody>
          <a:bodyPr wrap="none" anchor="ctr"/>
          <a:lstStyle/>
          <a:p>
            <a:endParaRPr lang="en-US"/>
          </a:p>
        </p:txBody>
      </p:sp>
      <p:sp>
        <p:nvSpPr>
          <p:cNvPr id="13322" name="Text Box 9"/>
          <p:cNvSpPr txBox="1">
            <a:spLocks noChangeArrowheads="1"/>
          </p:cNvSpPr>
          <p:nvPr/>
        </p:nvSpPr>
        <p:spPr bwMode="auto">
          <a:xfrm>
            <a:off x="1828800" y="3810000"/>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a:t>
            </a:r>
          </a:p>
        </p:txBody>
      </p:sp>
      <p:sp>
        <p:nvSpPr>
          <p:cNvPr id="13323" name="Line 10"/>
          <p:cNvSpPr>
            <a:spLocks noChangeShapeType="1"/>
          </p:cNvSpPr>
          <p:nvPr/>
        </p:nvSpPr>
        <p:spPr bwMode="auto">
          <a:xfrm flipV="1">
            <a:off x="1981200" y="3124200"/>
            <a:ext cx="0" cy="68580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24" name="Text Box 11"/>
          <p:cNvSpPr txBox="1">
            <a:spLocks noChangeArrowheads="1"/>
          </p:cNvSpPr>
          <p:nvPr/>
        </p:nvSpPr>
        <p:spPr bwMode="auto">
          <a:xfrm>
            <a:off x="1828800" y="28194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i="1"/>
              <a:t>v</a:t>
            </a:r>
          </a:p>
        </p:txBody>
      </p:sp>
      <p:sp>
        <p:nvSpPr>
          <p:cNvPr id="44048" name="AutoShape 16"/>
          <p:cNvSpPr>
            <a:spLocks noChangeArrowheads="1"/>
          </p:cNvSpPr>
          <p:nvPr/>
        </p:nvSpPr>
        <p:spPr bwMode="auto">
          <a:xfrm>
            <a:off x="381000" y="35814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49" name="AutoShape 17"/>
          <p:cNvSpPr>
            <a:spLocks noChangeArrowheads="1"/>
          </p:cNvSpPr>
          <p:nvPr/>
        </p:nvSpPr>
        <p:spPr bwMode="auto">
          <a:xfrm>
            <a:off x="990600" y="4800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0" name="AutoShape 18"/>
          <p:cNvSpPr>
            <a:spLocks noChangeArrowheads="1"/>
          </p:cNvSpPr>
          <p:nvPr/>
        </p:nvSpPr>
        <p:spPr bwMode="auto">
          <a:xfrm>
            <a:off x="685800" y="4800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1" name="AutoShape 19"/>
          <p:cNvSpPr>
            <a:spLocks noChangeArrowheads="1"/>
          </p:cNvSpPr>
          <p:nvPr/>
        </p:nvSpPr>
        <p:spPr bwMode="auto">
          <a:xfrm>
            <a:off x="990600" y="2971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2" name="AutoShape 20"/>
          <p:cNvSpPr>
            <a:spLocks noChangeArrowheads="1"/>
          </p:cNvSpPr>
          <p:nvPr/>
        </p:nvSpPr>
        <p:spPr bwMode="auto">
          <a:xfrm>
            <a:off x="381000" y="4495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3" name="AutoShape 21"/>
          <p:cNvSpPr>
            <a:spLocks noChangeArrowheads="1"/>
          </p:cNvSpPr>
          <p:nvPr/>
        </p:nvSpPr>
        <p:spPr bwMode="auto">
          <a:xfrm>
            <a:off x="685800" y="4495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4" name="AutoShape 22"/>
          <p:cNvSpPr>
            <a:spLocks noChangeArrowheads="1"/>
          </p:cNvSpPr>
          <p:nvPr/>
        </p:nvSpPr>
        <p:spPr bwMode="auto">
          <a:xfrm>
            <a:off x="990600" y="3276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5" name="AutoShape 23"/>
          <p:cNvSpPr>
            <a:spLocks noChangeArrowheads="1"/>
          </p:cNvSpPr>
          <p:nvPr/>
        </p:nvSpPr>
        <p:spPr bwMode="auto">
          <a:xfrm>
            <a:off x="381000" y="3276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6" name="AutoShape 24"/>
          <p:cNvSpPr>
            <a:spLocks noChangeArrowheads="1"/>
          </p:cNvSpPr>
          <p:nvPr/>
        </p:nvSpPr>
        <p:spPr bwMode="auto">
          <a:xfrm>
            <a:off x="685800" y="35814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7" name="AutoShape 25"/>
          <p:cNvSpPr>
            <a:spLocks noChangeArrowheads="1"/>
          </p:cNvSpPr>
          <p:nvPr/>
        </p:nvSpPr>
        <p:spPr bwMode="auto">
          <a:xfrm>
            <a:off x="381000" y="41910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8" name="AutoShape 26"/>
          <p:cNvSpPr>
            <a:spLocks noChangeArrowheads="1"/>
          </p:cNvSpPr>
          <p:nvPr/>
        </p:nvSpPr>
        <p:spPr bwMode="auto">
          <a:xfrm>
            <a:off x="685800" y="41910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59" name="AutoShape 27"/>
          <p:cNvSpPr>
            <a:spLocks noChangeArrowheads="1"/>
          </p:cNvSpPr>
          <p:nvPr/>
        </p:nvSpPr>
        <p:spPr bwMode="auto">
          <a:xfrm>
            <a:off x="990600" y="41910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0" name="AutoShape 28"/>
          <p:cNvSpPr>
            <a:spLocks noChangeArrowheads="1"/>
          </p:cNvSpPr>
          <p:nvPr/>
        </p:nvSpPr>
        <p:spPr bwMode="auto">
          <a:xfrm>
            <a:off x="990600" y="35814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1" name="AutoShape 29"/>
          <p:cNvSpPr>
            <a:spLocks noChangeArrowheads="1"/>
          </p:cNvSpPr>
          <p:nvPr/>
        </p:nvSpPr>
        <p:spPr bwMode="auto">
          <a:xfrm>
            <a:off x="685800" y="3276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2" name="AutoShape 30"/>
          <p:cNvSpPr>
            <a:spLocks noChangeArrowheads="1"/>
          </p:cNvSpPr>
          <p:nvPr/>
        </p:nvSpPr>
        <p:spPr bwMode="auto">
          <a:xfrm>
            <a:off x="685800" y="2971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3" name="AutoShape 31"/>
          <p:cNvSpPr>
            <a:spLocks noChangeArrowheads="1"/>
          </p:cNvSpPr>
          <p:nvPr/>
        </p:nvSpPr>
        <p:spPr bwMode="auto">
          <a:xfrm>
            <a:off x="381000" y="2971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4" name="AutoShape 32"/>
          <p:cNvSpPr>
            <a:spLocks noChangeArrowheads="1"/>
          </p:cNvSpPr>
          <p:nvPr/>
        </p:nvSpPr>
        <p:spPr bwMode="auto">
          <a:xfrm>
            <a:off x="381000" y="48006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65" name="AutoShape 33"/>
          <p:cNvSpPr>
            <a:spLocks noChangeArrowheads="1"/>
          </p:cNvSpPr>
          <p:nvPr/>
        </p:nvSpPr>
        <p:spPr bwMode="auto">
          <a:xfrm>
            <a:off x="990600" y="4495800"/>
            <a:ext cx="152400" cy="152400"/>
          </a:xfrm>
          <a:prstGeom prst="flowChartConnector">
            <a:avLst/>
          </a:prstGeom>
          <a:solidFill>
            <a:srgbClr val="339966"/>
          </a:solidFill>
          <a:ln w="9525">
            <a:solidFill>
              <a:schemeClr val="tx1"/>
            </a:solidFill>
            <a:round/>
            <a:headEnd/>
            <a:tailEnd/>
          </a:ln>
        </p:spPr>
        <p:txBody>
          <a:bodyPr wrap="none" anchor="ctr"/>
          <a:lstStyle/>
          <a:p>
            <a:endParaRPr lang="en-US"/>
          </a:p>
        </p:txBody>
      </p:sp>
      <p:sp>
        <p:nvSpPr>
          <p:cNvPr id="44070" name="Text Box 38"/>
          <p:cNvSpPr txBox="1">
            <a:spLocks noChangeArrowheads="1"/>
          </p:cNvSpPr>
          <p:nvPr/>
        </p:nvSpPr>
        <p:spPr bwMode="auto">
          <a:xfrm>
            <a:off x="1295400" y="2971800"/>
            <a:ext cx="102235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chemeClr val="tx2"/>
                </a:solidFill>
              </a:rPr>
              <a:t>X   X   X</a:t>
            </a:r>
          </a:p>
          <a:p>
            <a:pPr eaLnBrk="1" hangingPunct="1"/>
            <a:r>
              <a:rPr lang="en-US" b="1">
                <a:solidFill>
                  <a:schemeClr val="tx2"/>
                </a:solidFill>
              </a:rPr>
              <a:t>X   X   X</a:t>
            </a:r>
          </a:p>
          <a:p>
            <a:pPr eaLnBrk="1" hangingPunct="1"/>
            <a:r>
              <a:rPr lang="en-US" b="1">
                <a:solidFill>
                  <a:schemeClr val="tx2"/>
                </a:solidFill>
              </a:rPr>
              <a:t>X   X   X</a:t>
            </a:r>
          </a:p>
          <a:p>
            <a:pPr eaLnBrk="1" hangingPunct="1"/>
            <a:endParaRPr lang="en-US" b="1">
              <a:solidFill>
                <a:schemeClr val="tx2"/>
              </a:solidFill>
            </a:endParaRPr>
          </a:p>
          <a:p>
            <a:pPr eaLnBrk="1" hangingPunct="1"/>
            <a:r>
              <a:rPr lang="en-US" b="1">
                <a:solidFill>
                  <a:schemeClr val="tx2"/>
                </a:solidFill>
              </a:rPr>
              <a:t>X   X   X</a:t>
            </a:r>
          </a:p>
          <a:p>
            <a:pPr eaLnBrk="1" hangingPunct="1"/>
            <a:r>
              <a:rPr lang="en-US" b="1">
                <a:solidFill>
                  <a:schemeClr val="tx2"/>
                </a:solidFill>
              </a:rPr>
              <a:t>X   X   X</a:t>
            </a:r>
          </a:p>
          <a:p>
            <a:pPr eaLnBrk="1" hangingPunct="1"/>
            <a:r>
              <a:rPr lang="en-US" b="1">
                <a:solidFill>
                  <a:schemeClr val="tx2"/>
                </a:solidFill>
              </a:rPr>
              <a:t>X   X   X</a:t>
            </a:r>
          </a:p>
        </p:txBody>
      </p:sp>
      <p:sp>
        <p:nvSpPr>
          <p:cNvPr id="44072" name="Text Box 40"/>
          <p:cNvSpPr txBox="1">
            <a:spLocks noChangeArrowheads="1"/>
          </p:cNvSpPr>
          <p:nvPr/>
        </p:nvSpPr>
        <p:spPr bwMode="auto">
          <a:xfrm>
            <a:off x="2514600" y="4724400"/>
            <a:ext cx="12350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t>B = </a:t>
            </a:r>
            <a:r>
              <a:rPr lang="en-US" sz="2400" dirty="0" smtClean="0"/>
              <a:t>-z</a:t>
            </a:r>
            <a:endParaRPr lang="en-US" sz="2400" dirty="0"/>
          </a:p>
          <a:p>
            <a:pPr eaLnBrk="1" hangingPunct="1"/>
            <a:r>
              <a:rPr lang="en-US" sz="2400" dirty="0"/>
              <a:t>v = +y</a:t>
            </a:r>
          </a:p>
          <a:p>
            <a:pPr eaLnBrk="1" hangingPunct="1"/>
            <a:r>
              <a:rPr lang="en-US" sz="2400" dirty="0"/>
              <a:t>F =</a:t>
            </a:r>
          </a:p>
        </p:txBody>
      </p:sp>
      <p:sp>
        <p:nvSpPr>
          <p:cNvPr id="44073" name="Text Box 41"/>
          <p:cNvSpPr txBox="1">
            <a:spLocks noChangeArrowheads="1"/>
          </p:cNvSpPr>
          <p:nvPr/>
        </p:nvSpPr>
        <p:spPr bwMode="auto">
          <a:xfrm>
            <a:off x="3048000" y="5486400"/>
            <a:ext cx="387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0000"/>
                </a:solidFill>
              </a:rPr>
              <a:t>-x</a:t>
            </a:r>
          </a:p>
        </p:txBody>
      </p:sp>
    </p:spTree>
    <p:extLst>
      <p:ext uri="{BB962C8B-B14F-4D97-AF65-F5344CB8AC3E}">
        <p14:creationId xmlns:p14="http://schemas.microsoft.com/office/powerpoint/2010/main" val="38153666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048"/>
                                        </p:tgtEl>
                                        <p:attrNameLst>
                                          <p:attrName>style.visibility</p:attrName>
                                        </p:attrNameLst>
                                      </p:cBhvr>
                                      <p:to>
                                        <p:strVal val="visible"/>
                                      </p:to>
                                    </p:set>
                                    <p:animEffect transition="in" filter="checkerboard(across)">
                                      <p:cBhvr>
                                        <p:cTn id="7" dur="500"/>
                                        <p:tgtEl>
                                          <p:spTgt spid="4404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4049"/>
                                        </p:tgtEl>
                                        <p:attrNameLst>
                                          <p:attrName>style.visibility</p:attrName>
                                        </p:attrNameLst>
                                      </p:cBhvr>
                                      <p:to>
                                        <p:strVal val="visible"/>
                                      </p:to>
                                    </p:set>
                                    <p:animEffect transition="in" filter="checkerboard(across)">
                                      <p:cBhvr>
                                        <p:cTn id="10" dur="500"/>
                                        <p:tgtEl>
                                          <p:spTgt spid="44049"/>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4050"/>
                                        </p:tgtEl>
                                        <p:attrNameLst>
                                          <p:attrName>style.visibility</p:attrName>
                                        </p:attrNameLst>
                                      </p:cBhvr>
                                      <p:to>
                                        <p:strVal val="visible"/>
                                      </p:to>
                                    </p:set>
                                    <p:animEffect transition="in" filter="checkerboard(across)">
                                      <p:cBhvr>
                                        <p:cTn id="13" dur="500"/>
                                        <p:tgtEl>
                                          <p:spTgt spid="4405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4051"/>
                                        </p:tgtEl>
                                        <p:attrNameLst>
                                          <p:attrName>style.visibility</p:attrName>
                                        </p:attrNameLst>
                                      </p:cBhvr>
                                      <p:to>
                                        <p:strVal val="visible"/>
                                      </p:to>
                                    </p:set>
                                    <p:animEffect transition="in" filter="checkerboard(across)">
                                      <p:cBhvr>
                                        <p:cTn id="16" dur="500"/>
                                        <p:tgtEl>
                                          <p:spTgt spid="44051"/>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4052"/>
                                        </p:tgtEl>
                                        <p:attrNameLst>
                                          <p:attrName>style.visibility</p:attrName>
                                        </p:attrNameLst>
                                      </p:cBhvr>
                                      <p:to>
                                        <p:strVal val="visible"/>
                                      </p:to>
                                    </p:set>
                                    <p:animEffect transition="in" filter="checkerboard(across)">
                                      <p:cBhvr>
                                        <p:cTn id="19" dur="500"/>
                                        <p:tgtEl>
                                          <p:spTgt spid="44052"/>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44053"/>
                                        </p:tgtEl>
                                        <p:attrNameLst>
                                          <p:attrName>style.visibility</p:attrName>
                                        </p:attrNameLst>
                                      </p:cBhvr>
                                      <p:to>
                                        <p:strVal val="visible"/>
                                      </p:to>
                                    </p:set>
                                    <p:animEffect transition="in" filter="checkerboard(across)">
                                      <p:cBhvr>
                                        <p:cTn id="22" dur="500"/>
                                        <p:tgtEl>
                                          <p:spTgt spid="44053"/>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44054"/>
                                        </p:tgtEl>
                                        <p:attrNameLst>
                                          <p:attrName>style.visibility</p:attrName>
                                        </p:attrNameLst>
                                      </p:cBhvr>
                                      <p:to>
                                        <p:strVal val="visible"/>
                                      </p:to>
                                    </p:set>
                                    <p:animEffect transition="in" filter="checkerboard(across)">
                                      <p:cBhvr>
                                        <p:cTn id="25" dur="500"/>
                                        <p:tgtEl>
                                          <p:spTgt spid="44054"/>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44055"/>
                                        </p:tgtEl>
                                        <p:attrNameLst>
                                          <p:attrName>style.visibility</p:attrName>
                                        </p:attrNameLst>
                                      </p:cBhvr>
                                      <p:to>
                                        <p:strVal val="visible"/>
                                      </p:to>
                                    </p:set>
                                    <p:animEffect transition="in" filter="checkerboard(across)">
                                      <p:cBhvr>
                                        <p:cTn id="28" dur="500"/>
                                        <p:tgtEl>
                                          <p:spTgt spid="44055"/>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44056"/>
                                        </p:tgtEl>
                                        <p:attrNameLst>
                                          <p:attrName>style.visibility</p:attrName>
                                        </p:attrNameLst>
                                      </p:cBhvr>
                                      <p:to>
                                        <p:strVal val="visible"/>
                                      </p:to>
                                    </p:set>
                                    <p:animEffect transition="in" filter="checkerboard(across)">
                                      <p:cBhvr>
                                        <p:cTn id="31" dur="500"/>
                                        <p:tgtEl>
                                          <p:spTgt spid="44056"/>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44057"/>
                                        </p:tgtEl>
                                        <p:attrNameLst>
                                          <p:attrName>style.visibility</p:attrName>
                                        </p:attrNameLst>
                                      </p:cBhvr>
                                      <p:to>
                                        <p:strVal val="visible"/>
                                      </p:to>
                                    </p:set>
                                    <p:animEffect transition="in" filter="checkerboard(across)">
                                      <p:cBhvr>
                                        <p:cTn id="34" dur="500"/>
                                        <p:tgtEl>
                                          <p:spTgt spid="44057"/>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44058"/>
                                        </p:tgtEl>
                                        <p:attrNameLst>
                                          <p:attrName>style.visibility</p:attrName>
                                        </p:attrNameLst>
                                      </p:cBhvr>
                                      <p:to>
                                        <p:strVal val="visible"/>
                                      </p:to>
                                    </p:set>
                                    <p:animEffect transition="in" filter="checkerboard(across)">
                                      <p:cBhvr>
                                        <p:cTn id="37" dur="500"/>
                                        <p:tgtEl>
                                          <p:spTgt spid="44058"/>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44059"/>
                                        </p:tgtEl>
                                        <p:attrNameLst>
                                          <p:attrName>style.visibility</p:attrName>
                                        </p:attrNameLst>
                                      </p:cBhvr>
                                      <p:to>
                                        <p:strVal val="visible"/>
                                      </p:to>
                                    </p:set>
                                    <p:animEffect transition="in" filter="checkerboard(across)">
                                      <p:cBhvr>
                                        <p:cTn id="40" dur="500"/>
                                        <p:tgtEl>
                                          <p:spTgt spid="44059"/>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44060"/>
                                        </p:tgtEl>
                                        <p:attrNameLst>
                                          <p:attrName>style.visibility</p:attrName>
                                        </p:attrNameLst>
                                      </p:cBhvr>
                                      <p:to>
                                        <p:strVal val="visible"/>
                                      </p:to>
                                    </p:set>
                                    <p:animEffect transition="in" filter="checkerboard(across)">
                                      <p:cBhvr>
                                        <p:cTn id="43" dur="500"/>
                                        <p:tgtEl>
                                          <p:spTgt spid="44060"/>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44061"/>
                                        </p:tgtEl>
                                        <p:attrNameLst>
                                          <p:attrName>style.visibility</p:attrName>
                                        </p:attrNameLst>
                                      </p:cBhvr>
                                      <p:to>
                                        <p:strVal val="visible"/>
                                      </p:to>
                                    </p:set>
                                    <p:animEffect transition="in" filter="checkerboard(across)">
                                      <p:cBhvr>
                                        <p:cTn id="46" dur="500"/>
                                        <p:tgtEl>
                                          <p:spTgt spid="44061"/>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44062"/>
                                        </p:tgtEl>
                                        <p:attrNameLst>
                                          <p:attrName>style.visibility</p:attrName>
                                        </p:attrNameLst>
                                      </p:cBhvr>
                                      <p:to>
                                        <p:strVal val="visible"/>
                                      </p:to>
                                    </p:set>
                                    <p:animEffect transition="in" filter="checkerboard(across)">
                                      <p:cBhvr>
                                        <p:cTn id="49" dur="500"/>
                                        <p:tgtEl>
                                          <p:spTgt spid="44062"/>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44063"/>
                                        </p:tgtEl>
                                        <p:attrNameLst>
                                          <p:attrName>style.visibility</p:attrName>
                                        </p:attrNameLst>
                                      </p:cBhvr>
                                      <p:to>
                                        <p:strVal val="visible"/>
                                      </p:to>
                                    </p:set>
                                    <p:animEffect transition="in" filter="checkerboard(across)">
                                      <p:cBhvr>
                                        <p:cTn id="52" dur="500"/>
                                        <p:tgtEl>
                                          <p:spTgt spid="44063"/>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44064"/>
                                        </p:tgtEl>
                                        <p:attrNameLst>
                                          <p:attrName>style.visibility</p:attrName>
                                        </p:attrNameLst>
                                      </p:cBhvr>
                                      <p:to>
                                        <p:strVal val="visible"/>
                                      </p:to>
                                    </p:set>
                                    <p:animEffect transition="in" filter="checkerboard(across)">
                                      <p:cBhvr>
                                        <p:cTn id="55" dur="500"/>
                                        <p:tgtEl>
                                          <p:spTgt spid="44064"/>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44065"/>
                                        </p:tgtEl>
                                        <p:attrNameLst>
                                          <p:attrName>style.visibility</p:attrName>
                                        </p:attrNameLst>
                                      </p:cBhvr>
                                      <p:to>
                                        <p:strVal val="visible"/>
                                      </p:to>
                                    </p:set>
                                    <p:animEffect transition="in" filter="checkerboard(across)">
                                      <p:cBhvr>
                                        <p:cTn id="58" dur="500"/>
                                        <p:tgtEl>
                                          <p:spTgt spid="44065"/>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9" presetClass="emph" presetSubtype="0" grpId="1" nodeType="clickEffect">
                                  <p:stCondLst>
                                    <p:cond delay="0"/>
                                  </p:stCondLst>
                                  <p:childTnLst>
                                    <p:set>
                                      <p:cBhvr rctx="PPT">
                                        <p:cTn id="62" dur="indefinite"/>
                                        <p:tgtEl>
                                          <p:spTgt spid="44048"/>
                                        </p:tgtEl>
                                        <p:attrNameLst>
                                          <p:attrName>style.opacity</p:attrName>
                                        </p:attrNameLst>
                                      </p:cBhvr>
                                      <p:to>
                                        <p:strVal val="0.5"/>
                                      </p:to>
                                    </p:set>
                                    <p:animEffect filter="image" prLst="opacity: 0.5">
                                      <p:cBhvr rctx="IE">
                                        <p:cTn id="63" dur="indefinite"/>
                                        <p:tgtEl>
                                          <p:spTgt spid="44048"/>
                                        </p:tgtEl>
                                      </p:cBhvr>
                                    </p:animEffect>
                                  </p:childTnLst>
                                </p:cTn>
                              </p:par>
                              <p:par>
                                <p:cTn id="64" presetID="9" presetClass="emph" presetSubtype="0" grpId="1" nodeType="withEffect">
                                  <p:stCondLst>
                                    <p:cond delay="0"/>
                                  </p:stCondLst>
                                  <p:childTnLst>
                                    <p:set>
                                      <p:cBhvr rctx="PPT">
                                        <p:cTn id="65" dur="indefinite"/>
                                        <p:tgtEl>
                                          <p:spTgt spid="44049"/>
                                        </p:tgtEl>
                                        <p:attrNameLst>
                                          <p:attrName>style.opacity</p:attrName>
                                        </p:attrNameLst>
                                      </p:cBhvr>
                                      <p:to>
                                        <p:strVal val="0.5"/>
                                      </p:to>
                                    </p:set>
                                    <p:animEffect filter="image" prLst="opacity: 0.5">
                                      <p:cBhvr rctx="IE">
                                        <p:cTn id="66" dur="indefinite"/>
                                        <p:tgtEl>
                                          <p:spTgt spid="44049"/>
                                        </p:tgtEl>
                                      </p:cBhvr>
                                    </p:animEffect>
                                  </p:childTnLst>
                                </p:cTn>
                              </p:par>
                              <p:par>
                                <p:cTn id="67" presetID="9" presetClass="emph" presetSubtype="0" grpId="1" nodeType="withEffect">
                                  <p:stCondLst>
                                    <p:cond delay="0"/>
                                  </p:stCondLst>
                                  <p:childTnLst>
                                    <p:set>
                                      <p:cBhvr rctx="PPT">
                                        <p:cTn id="68" dur="indefinite"/>
                                        <p:tgtEl>
                                          <p:spTgt spid="44050"/>
                                        </p:tgtEl>
                                        <p:attrNameLst>
                                          <p:attrName>style.opacity</p:attrName>
                                        </p:attrNameLst>
                                      </p:cBhvr>
                                      <p:to>
                                        <p:strVal val="0.5"/>
                                      </p:to>
                                    </p:set>
                                    <p:animEffect filter="image" prLst="opacity: 0.5">
                                      <p:cBhvr rctx="IE">
                                        <p:cTn id="69" dur="indefinite"/>
                                        <p:tgtEl>
                                          <p:spTgt spid="44050"/>
                                        </p:tgtEl>
                                      </p:cBhvr>
                                    </p:animEffect>
                                  </p:childTnLst>
                                </p:cTn>
                              </p:par>
                              <p:par>
                                <p:cTn id="70" presetID="9" presetClass="emph" presetSubtype="0" grpId="1" nodeType="withEffect">
                                  <p:stCondLst>
                                    <p:cond delay="0"/>
                                  </p:stCondLst>
                                  <p:childTnLst>
                                    <p:set>
                                      <p:cBhvr rctx="PPT">
                                        <p:cTn id="71" dur="indefinite"/>
                                        <p:tgtEl>
                                          <p:spTgt spid="44051"/>
                                        </p:tgtEl>
                                        <p:attrNameLst>
                                          <p:attrName>style.opacity</p:attrName>
                                        </p:attrNameLst>
                                      </p:cBhvr>
                                      <p:to>
                                        <p:strVal val="0.5"/>
                                      </p:to>
                                    </p:set>
                                    <p:animEffect filter="image" prLst="opacity: 0.5">
                                      <p:cBhvr rctx="IE">
                                        <p:cTn id="72" dur="indefinite"/>
                                        <p:tgtEl>
                                          <p:spTgt spid="44051"/>
                                        </p:tgtEl>
                                      </p:cBhvr>
                                    </p:animEffect>
                                  </p:childTnLst>
                                </p:cTn>
                              </p:par>
                              <p:par>
                                <p:cTn id="73" presetID="9" presetClass="emph" presetSubtype="0" grpId="1" nodeType="withEffect">
                                  <p:stCondLst>
                                    <p:cond delay="0"/>
                                  </p:stCondLst>
                                  <p:childTnLst>
                                    <p:set>
                                      <p:cBhvr rctx="PPT">
                                        <p:cTn id="74" dur="indefinite"/>
                                        <p:tgtEl>
                                          <p:spTgt spid="44052"/>
                                        </p:tgtEl>
                                        <p:attrNameLst>
                                          <p:attrName>style.opacity</p:attrName>
                                        </p:attrNameLst>
                                      </p:cBhvr>
                                      <p:to>
                                        <p:strVal val="0.5"/>
                                      </p:to>
                                    </p:set>
                                    <p:animEffect filter="image" prLst="opacity: 0.5">
                                      <p:cBhvr rctx="IE">
                                        <p:cTn id="75" dur="indefinite"/>
                                        <p:tgtEl>
                                          <p:spTgt spid="44052"/>
                                        </p:tgtEl>
                                      </p:cBhvr>
                                    </p:animEffect>
                                  </p:childTnLst>
                                </p:cTn>
                              </p:par>
                              <p:par>
                                <p:cTn id="76" presetID="9" presetClass="emph" presetSubtype="0" grpId="1" nodeType="withEffect">
                                  <p:stCondLst>
                                    <p:cond delay="0"/>
                                  </p:stCondLst>
                                  <p:childTnLst>
                                    <p:set>
                                      <p:cBhvr rctx="PPT">
                                        <p:cTn id="77" dur="indefinite"/>
                                        <p:tgtEl>
                                          <p:spTgt spid="44053"/>
                                        </p:tgtEl>
                                        <p:attrNameLst>
                                          <p:attrName>style.opacity</p:attrName>
                                        </p:attrNameLst>
                                      </p:cBhvr>
                                      <p:to>
                                        <p:strVal val="0.5"/>
                                      </p:to>
                                    </p:set>
                                    <p:animEffect filter="image" prLst="opacity: 0.5">
                                      <p:cBhvr rctx="IE">
                                        <p:cTn id="78" dur="indefinite"/>
                                        <p:tgtEl>
                                          <p:spTgt spid="44053"/>
                                        </p:tgtEl>
                                      </p:cBhvr>
                                    </p:animEffect>
                                  </p:childTnLst>
                                </p:cTn>
                              </p:par>
                              <p:par>
                                <p:cTn id="79" presetID="9" presetClass="emph" presetSubtype="0" grpId="1" nodeType="withEffect">
                                  <p:stCondLst>
                                    <p:cond delay="0"/>
                                  </p:stCondLst>
                                  <p:childTnLst>
                                    <p:set>
                                      <p:cBhvr rctx="PPT">
                                        <p:cTn id="80" dur="indefinite"/>
                                        <p:tgtEl>
                                          <p:spTgt spid="44054"/>
                                        </p:tgtEl>
                                        <p:attrNameLst>
                                          <p:attrName>style.opacity</p:attrName>
                                        </p:attrNameLst>
                                      </p:cBhvr>
                                      <p:to>
                                        <p:strVal val="0.5"/>
                                      </p:to>
                                    </p:set>
                                    <p:animEffect filter="image" prLst="opacity: 0.5">
                                      <p:cBhvr rctx="IE">
                                        <p:cTn id="81" dur="indefinite"/>
                                        <p:tgtEl>
                                          <p:spTgt spid="44054"/>
                                        </p:tgtEl>
                                      </p:cBhvr>
                                    </p:animEffect>
                                  </p:childTnLst>
                                </p:cTn>
                              </p:par>
                              <p:par>
                                <p:cTn id="82" presetID="9" presetClass="emph" presetSubtype="0" grpId="1" nodeType="withEffect">
                                  <p:stCondLst>
                                    <p:cond delay="0"/>
                                  </p:stCondLst>
                                  <p:childTnLst>
                                    <p:set>
                                      <p:cBhvr rctx="PPT">
                                        <p:cTn id="83" dur="indefinite"/>
                                        <p:tgtEl>
                                          <p:spTgt spid="44055"/>
                                        </p:tgtEl>
                                        <p:attrNameLst>
                                          <p:attrName>style.opacity</p:attrName>
                                        </p:attrNameLst>
                                      </p:cBhvr>
                                      <p:to>
                                        <p:strVal val="0.5"/>
                                      </p:to>
                                    </p:set>
                                    <p:animEffect filter="image" prLst="opacity: 0.5">
                                      <p:cBhvr rctx="IE">
                                        <p:cTn id="84" dur="indefinite"/>
                                        <p:tgtEl>
                                          <p:spTgt spid="44055"/>
                                        </p:tgtEl>
                                      </p:cBhvr>
                                    </p:animEffect>
                                  </p:childTnLst>
                                </p:cTn>
                              </p:par>
                              <p:par>
                                <p:cTn id="85" presetID="9" presetClass="emph" presetSubtype="0" grpId="1" nodeType="withEffect">
                                  <p:stCondLst>
                                    <p:cond delay="0"/>
                                  </p:stCondLst>
                                  <p:childTnLst>
                                    <p:set>
                                      <p:cBhvr rctx="PPT">
                                        <p:cTn id="86" dur="indefinite"/>
                                        <p:tgtEl>
                                          <p:spTgt spid="44056"/>
                                        </p:tgtEl>
                                        <p:attrNameLst>
                                          <p:attrName>style.opacity</p:attrName>
                                        </p:attrNameLst>
                                      </p:cBhvr>
                                      <p:to>
                                        <p:strVal val="0.5"/>
                                      </p:to>
                                    </p:set>
                                    <p:animEffect filter="image" prLst="opacity: 0.5">
                                      <p:cBhvr rctx="IE">
                                        <p:cTn id="87" dur="indefinite"/>
                                        <p:tgtEl>
                                          <p:spTgt spid="44056"/>
                                        </p:tgtEl>
                                      </p:cBhvr>
                                    </p:animEffect>
                                  </p:childTnLst>
                                </p:cTn>
                              </p:par>
                              <p:par>
                                <p:cTn id="88" presetID="9" presetClass="emph" presetSubtype="0" grpId="1" nodeType="withEffect">
                                  <p:stCondLst>
                                    <p:cond delay="0"/>
                                  </p:stCondLst>
                                  <p:childTnLst>
                                    <p:set>
                                      <p:cBhvr rctx="PPT">
                                        <p:cTn id="89" dur="indefinite"/>
                                        <p:tgtEl>
                                          <p:spTgt spid="44057"/>
                                        </p:tgtEl>
                                        <p:attrNameLst>
                                          <p:attrName>style.opacity</p:attrName>
                                        </p:attrNameLst>
                                      </p:cBhvr>
                                      <p:to>
                                        <p:strVal val="0.5"/>
                                      </p:to>
                                    </p:set>
                                    <p:animEffect filter="image" prLst="opacity: 0.5">
                                      <p:cBhvr rctx="IE">
                                        <p:cTn id="90" dur="indefinite"/>
                                        <p:tgtEl>
                                          <p:spTgt spid="44057"/>
                                        </p:tgtEl>
                                      </p:cBhvr>
                                    </p:animEffect>
                                  </p:childTnLst>
                                </p:cTn>
                              </p:par>
                              <p:par>
                                <p:cTn id="91" presetID="9" presetClass="emph" presetSubtype="0" grpId="1" nodeType="withEffect">
                                  <p:stCondLst>
                                    <p:cond delay="0"/>
                                  </p:stCondLst>
                                  <p:childTnLst>
                                    <p:set>
                                      <p:cBhvr rctx="PPT">
                                        <p:cTn id="92" dur="indefinite"/>
                                        <p:tgtEl>
                                          <p:spTgt spid="44058"/>
                                        </p:tgtEl>
                                        <p:attrNameLst>
                                          <p:attrName>style.opacity</p:attrName>
                                        </p:attrNameLst>
                                      </p:cBhvr>
                                      <p:to>
                                        <p:strVal val="0.5"/>
                                      </p:to>
                                    </p:set>
                                    <p:animEffect filter="image" prLst="opacity: 0.5">
                                      <p:cBhvr rctx="IE">
                                        <p:cTn id="93" dur="indefinite"/>
                                        <p:tgtEl>
                                          <p:spTgt spid="44058"/>
                                        </p:tgtEl>
                                      </p:cBhvr>
                                    </p:animEffect>
                                  </p:childTnLst>
                                </p:cTn>
                              </p:par>
                              <p:par>
                                <p:cTn id="94" presetID="9" presetClass="emph" presetSubtype="0" grpId="1" nodeType="withEffect">
                                  <p:stCondLst>
                                    <p:cond delay="0"/>
                                  </p:stCondLst>
                                  <p:childTnLst>
                                    <p:set>
                                      <p:cBhvr rctx="PPT">
                                        <p:cTn id="95" dur="indefinite"/>
                                        <p:tgtEl>
                                          <p:spTgt spid="44059"/>
                                        </p:tgtEl>
                                        <p:attrNameLst>
                                          <p:attrName>style.opacity</p:attrName>
                                        </p:attrNameLst>
                                      </p:cBhvr>
                                      <p:to>
                                        <p:strVal val="0.5"/>
                                      </p:to>
                                    </p:set>
                                    <p:animEffect filter="image" prLst="opacity: 0.5">
                                      <p:cBhvr rctx="IE">
                                        <p:cTn id="96" dur="indefinite"/>
                                        <p:tgtEl>
                                          <p:spTgt spid="44059"/>
                                        </p:tgtEl>
                                      </p:cBhvr>
                                    </p:animEffect>
                                  </p:childTnLst>
                                </p:cTn>
                              </p:par>
                              <p:par>
                                <p:cTn id="97" presetID="9" presetClass="emph" presetSubtype="0" grpId="1" nodeType="withEffect">
                                  <p:stCondLst>
                                    <p:cond delay="0"/>
                                  </p:stCondLst>
                                  <p:childTnLst>
                                    <p:set>
                                      <p:cBhvr rctx="PPT">
                                        <p:cTn id="98" dur="indefinite"/>
                                        <p:tgtEl>
                                          <p:spTgt spid="44060"/>
                                        </p:tgtEl>
                                        <p:attrNameLst>
                                          <p:attrName>style.opacity</p:attrName>
                                        </p:attrNameLst>
                                      </p:cBhvr>
                                      <p:to>
                                        <p:strVal val="0.5"/>
                                      </p:to>
                                    </p:set>
                                    <p:animEffect filter="image" prLst="opacity: 0.5">
                                      <p:cBhvr rctx="IE">
                                        <p:cTn id="99" dur="indefinite"/>
                                        <p:tgtEl>
                                          <p:spTgt spid="44060"/>
                                        </p:tgtEl>
                                      </p:cBhvr>
                                    </p:animEffect>
                                  </p:childTnLst>
                                </p:cTn>
                              </p:par>
                              <p:par>
                                <p:cTn id="100" presetID="9" presetClass="emph" presetSubtype="0" grpId="1" nodeType="withEffect">
                                  <p:stCondLst>
                                    <p:cond delay="0"/>
                                  </p:stCondLst>
                                  <p:childTnLst>
                                    <p:set>
                                      <p:cBhvr rctx="PPT">
                                        <p:cTn id="101" dur="indefinite"/>
                                        <p:tgtEl>
                                          <p:spTgt spid="44061"/>
                                        </p:tgtEl>
                                        <p:attrNameLst>
                                          <p:attrName>style.opacity</p:attrName>
                                        </p:attrNameLst>
                                      </p:cBhvr>
                                      <p:to>
                                        <p:strVal val="0.5"/>
                                      </p:to>
                                    </p:set>
                                    <p:animEffect filter="image" prLst="opacity: 0.5">
                                      <p:cBhvr rctx="IE">
                                        <p:cTn id="102" dur="indefinite"/>
                                        <p:tgtEl>
                                          <p:spTgt spid="44061"/>
                                        </p:tgtEl>
                                      </p:cBhvr>
                                    </p:animEffect>
                                  </p:childTnLst>
                                </p:cTn>
                              </p:par>
                              <p:par>
                                <p:cTn id="103" presetID="9" presetClass="emph" presetSubtype="0" grpId="1" nodeType="withEffect">
                                  <p:stCondLst>
                                    <p:cond delay="0"/>
                                  </p:stCondLst>
                                  <p:childTnLst>
                                    <p:set>
                                      <p:cBhvr rctx="PPT">
                                        <p:cTn id="104" dur="indefinite"/>
                                        <p:tgtEl>
                                          <p:spTgt spid="44062"/>
                                        </p:tgtEl>
                                        <p:attrNameLst>
                                          <p:attrName>style.opacity</p:attrName>
                                        </p:attrNameLst>
                                      </p:cBhvr>
                                      <p:to>
                                        <p:strVal val="0.5"/>
                                      </p:to>
                                    </p:set>
                                    <p:animEffect filter="image" prLst="opacity: 0.5">
                                      <p:cBhvr rctx="IE">
                                        <p:cTn id="105" dur="indefinite"/>
                                        <p:tgtEl>
                                          <p:spTgt spid="44062"/>
                                        </p:tgtEl>
                                      </p:cBhvr>
                                    </p:animEffect>
                                  </p:childTnLst>
                                </p:cTn>
                              </p:par>
                              <p:par>
                                <p:cTn id="106" presetID="9" presetClass="emph" presetSubtype="0" grpId="1" nodeType="withEffect">
                                  <p:stCondLst>
                                    <p:cond delay="0"/>
                                  </p:stCondLst>
                                  <p:childTnLst>
                                    <p:set>
                                      <p:cBhvr rctx="PPT">
                                        <p:cTn id="107" dur="indefinite"/>
                                        <p:tgtEl>
                                          <p:spTgt spid="44063"/>
                                        </p:tgtEl>
                                        <p:attrNameLst>
                                          <p:attrName>style.opacity</p:attrName>
                                        </p:attrNameLst>
                                      </p:cBhvr>
                                      <p:to>
                                        <p:strVal val="0.5"/>
                                      </p:to>
                                    </p:set>
                                    <p:animEffect filter="image" prLst="opacity: 0.5">
                                      <p:cBhvr rctx="IE">
                                        <p:cTn id="108" dur="indefinite"/>
                                        <p:tgtEl>
                                          <p:spTgt spid="44063"/>
                                        </p:tgtEl>
                                      </p:cBhvr>
                                    </p:animEffect>
                                  </p:childTnLst>
                                </p:cTn>
                              </p:par>
                              <p:par>
                                <p:cTn id="109" presetID="9" presetClass="emph" presetSubtype="0" grpId="1" nodeType="withEffect">
                                  <p:stCondLst>
                                    <p:cond delay="0"/>
                                  </p:stCondLst>
                                  <p:childTnLst>
                                    <p:set>
                                      <p:cBhvr rctx="PPT">
                                        <p:cTn id="110" dur="indefinite"/>
                                        <p:tgtEl>
                                          <p:spTgt spid="44064"/>
                                        </p:tgtEl>
                                        <p:attrNameLst>
                                          <p:attrName>style.opacity</p:attrName>
                                        </p:attrNameLst>
                                      </p:cBhvr>
                                      <p:to>
                                        <p:strVal val="0.5"/>
                                      </p:to>
                                    </p:set>
                                    <p:animEffect filter="image" prLst="opacity: 0.5">
                                      <p:cBhvr rctx="IE">
                                        <p:cTn id="111" dur="indefinite"/>
                                        <p:tgtEl>
                                          <p:spTgt spid="44064"/>
                                        </p:tgtEl>
                                      </p:cBhvr>
                                    </p:animEffect>
                                  </p:childTnLst>
                                </p:cTn>
                              </p:par>
                              <p:par>
                                <p:cTn id="112" presetID="9" presetClass="emph" presetSubtype="0" grpId="1" nodeType="withEffect">
                                  <p:stCondLst>
                                    <p:cond delay="0"/>
                                  </p:stCondLst>
                                  <p:childTnLst>
                                    <p:set>
                                      <p:cBhvr rctx="PPT">
                                        <p:cTn id="113" dur="indefinite"/>
                                        <p:tgtEl>
                                          <p:spTgt spid="44065"/>
                                        </p:tgtEl>
                                        <p:attrNameLst>
                                          <p:attrName>style.opacity</p:attrName>
                                        </p:attrNameLst>
                                      </p:cBhvr>
                                      <p:to>
                                        <p:strVal val="0.5"/>
                                      </p:to>
                                    </p:set>
                                    <p:animEffect filter="image" prLst="opacity: 0.5">
                                      <p:cBhvr rctx="IE">
                                        <p:cTn id="114" dur="indefinite"/>
                                        <p:tgtEl>
                                          <p:spTgt spid="44065"/>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 presetClass="entr" presetSubtype="10" fill="hold" grpId="0" nodeType="clickEffect">
                                  <p:stCondLst>
                                    <p:cond delay="0"/>
                                  </p:stCondLst>
                                  <p:childTnLst>
                                    <p:set>
                                      <p:cBhvr>
                                        <p:cTn id="118" dur="1" fill="hold">
                                          <p:stCondLst>
                                            <p:cond delay="0"/>
                                          </p:stCondLst>
                                        </p:cTn>
                                        <p:tgtEl>
                                          <p:spTgt spid="44070"/>
                                        </p:tgtEl>
                                        <p:attrNameLst>
                                          <p:attrName>style.visibility</p:attrName>
                                        </p:attrNameLst>
                                      </p:cBhvr>
                                      <p:to>
                                        <p:strVal val="visible"/>
                                      </p:to>
                                    </p:set>
                                    <p:animEffect transition="in" filter="checkerboard(across)">
                                      <p:cBhvr>
                                        <p:cTn id="119" dur="500"/>
                                        <p:tgtEl>
                                          <p:spTgt spid="44070"/>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9" presetClass="emph" presetSubtype="0" grpId="1" nodeType="clickEffect">
                                  <p:stCondLst>
                                    <p:cond delay="0"/>
                                  </p:stCondLst>
                                  <p:childTnLst>
                                    <p:set>
                                      <p:cBhvr rctx="PPT">
                                        <p:cTn id="123" dur="indefinite"/>
                                        <p:tgtEl>
                                          <p:spTgt spid="44070"/>
                                        </p:tgtEl>
                                        <p:attrNameLst>
                                          <p:attrName>style.opacity</p:attrName>
                                        </p:attrNameLst>
                                      </p:cBhvr>
                                      <p:to>
                                        <p:strVal val="0.5"/>
                                      </p:to>
                                    </p:set>
                                    <p:animEffect filter="image" prLst="opacity: 0.5">
                                      <p:cBhvr rctx="IE">
                                        <p:cTn id="124" dur="indefinite"/>
                                        <p:tgtEl>
                                          <p:spTgt spid="44070"/>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5" presetClass="entr" presetSubtype="10" fill="hold" grpId="0" nodeType="clickEffect">
                                  <p:stCondLst>
                                    <p:cond delay="0"/>
                                  </p:stCondLst>
                                  <p:childTnLst>
                                    <p:set>
                                      <p:cBhvr>
                                        <p:cTn id="128" dur="1" fill="hold">
                                          <p:stCondLst>
                                            <p:cond delay="0"/>
                                          </p:stCondLst>
                                        </p:cTn>
                                        <p:tgtEl>
                                          <p:spTgt spid="44072"/>
                                        </p:tgtEl>
                                        <p:attrNameLst>
                                          <p:attrName>style.visibility</p:attrName>
                                        </p:attrNameLst>
                                      </p:cBhvr>
                                      <p:to>
                                        <p:strVal val="visible"/>
                                      </p:to>
                                    </p:set>
                                    <p:animEffect transition="in" filter="checkerboard(across)">
                                      <p:cBhvr>
                                        <p:cTn id="129" dur="500"/>
                                        <p:tgtEl>
                                          <p:spTgt spid="44072"/>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 presetClass="entr" presetSubtype="4" fill="hold" grpId="0" nodeType="clickEffect">
                                  <p:stCondLst>
                                    <p:cond delay="0"/>
                                  </p:stCondLst>
                                  <p:childTnLst>
                                    <p:set>
                                      <p:cBhvr>
                                        <p:cTn id="133" dur="1" fill="hold">
                                          <p:stCondLst>
                                            <p:cond delay="0"/>
                                          </p:stCondLst>
                                        </p:cTn>
                                        <p:tgtEl>
                                          <p:spTgt spid="44073"/>
                                        </p:tgtEl>
                                        <p:attrNameLst>
                                          <p:attrName>style.visibility</p:attrName>
                                        </p:attrNameLst>
                                      </p:cBhvr>
                                      <p:to>
                                        <p:strVal val="visible"/>
                                      </p:to>
                                    </p:set>
                                    <p:anim calcmode="lin" valueType="num">
                                      <p:cBhvr additive="base">
                                        <p:cTn id="134" dur="500" fill="hold"/>
                                        <p:tgtEl>
                                          <p:spTgt spid="44073"/>
                                        </p:tgtEl>
                                        <p:attrNameLst>
                                          <p:attrName>ppt_x</p:attrName>
                                        </p:attrNameLst>
                                      </p:cBhvr>
                                      <p:tavLst>
                                        <p:tav tm="0">
                                          <p:val>
                                            <p:strVal val="#ppt_x"/>
                                          </p:val>
                                        </p:tav>
                                        <p:tav tm="100000">
                                          <p:val>
                                            <p:strVal val="#ppt_x"/>
                                          </p:val>
                                        </p:tav>
                                      </p:tavLst>
                                    </p:anim>
                                    <p:anim calcmode="lin" valueType="num">
                                      <p:cBhvr additive="base">
                                        <p:cTn id="135" dur="500" fill="hold"/>
                                        <p:tgtEl>
                                          <p:spTgt spid="440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8" grpId="0" animBg="1"/>
      <p:bldP spid="44048" grpId="1" animBg="1"/>
      <p:bldP spid="44049" grpId="0" animBg="1"/>
      <p:bldP spid="44049" grpId="1" animBg="1"/>
      <p:bldP spid="44050" grpId="0" animBg="1"/>
      <p:bldP spid="44050" grpId="1" animBg="1"/>
      <p:bldP spid="44051" grpId="0" animBg="1"/>
      <p:bldP spid="44051" grpId="1" animBg="1"/>
      <p:bldP spid="44052" grpId="0" animBg="1"/>
      <p:bldP spid="44052" grpId="1" animBg="1"/>
      <p:bldP spid="44053" grpId="0" animBg="1"/>
      <p:bldP spid="44053" grpId="1" animBg="1"/>
      <p:bldP spid="44054" grpId="0" animBg="1"/>
      <p:bldP spid="44054" grpId="1" animBg="1"/>
      <p:bldP spid="44055" grpId="0" animBg="1"/>
      <p:bldP spid="44055" grpId="1" animBg="1"/>
      <p:bldP spid="44056" grpId="0" animBg="1"/>
      <p:bldP spid="44056" grpId="1" animBg="1"/>
      <p:bldP spid="44057" grpId="0" animBg="1"/>
      <p:bldP spid="44057" grpId="1" animBg="1"/>
      <p:bldP spid="44058" grpId="0" animBg="1"/>
      <p:bldP spid="44058" grpId="1" animBg="1"/>
      <p:bldP spid="44059" grpId="0" animBg="1"/>
      <p:bldP spid="44059" grpId="1" animBg="1"/>
      <p:bldP spid="44060" grpId="0" animBg="1"/>
      <p:bldP spid="44060" grpId="1" animBg="1"/>
      <p:bldP spid="44061" grpId="0" animBg="1"/>
      <p:bldP spid="44061" grpId="1" animBg="1"/>
      <p:bldP spid="44062" grpId="0" animBg="1"/>
      <p:bldP spid="44062" grpId="1" animBg="1"/>
      <p:bldP spid="44063" grpId="0" animBg="1"/>
      <p:bldP spid="44063" grpId="1" animBg="1"/>
      <p:bldP spid="44064" grpId="0" animBg="1"/>
      <p:bldP spid="44064" grpId="1" animBg="1"/>
      <p:bldP spid="44065" grpId="0" animBg="1"/>
      <p:bldP spid="44065" grpId="1" animBg="1"/>
      <p:bldP spid="44070" grpId="0"/>
      <p:bldP spid="44070" grpId="1"/>
      <p:bldP spid="44072" grpId="0"/>
      <p:bldP spid="4407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en-US" dirty="0" smtClean="0"/>
                  <a:t>The magnetic field B inside the long solenoid of length L with N turns of wire wrapped evenly along its length is uniform throughout the volume of the solenoid (except near the ends where the magnetic field becomes weak) and is given by</a:t>
                </a:r>
              </a:p>
              <a:p>
                <a:pPr marL="0" indent="0" algn="just">
                  <a:buNone/>
                </a:pPr>
                <a14:m>
                  <m:oMathPara xmlns:m="http://schemas.openxmlformats.org/officeDocument/2006/math">
                    <m:oMathParaPr>
                      <m:jc m:val="centerGroup"/>
                    </m:oMathParaPr>
                    <m:oMath xmlns:m="http://schemas.openxmlformats.org/officeDocument/2006/math">
                      <m:r>
                        <a:rPr lang="en-US" b="0" i="1" smtClean="0">
                          <a:latin typeface="Cambria Math"/>
                        </a:rPr>
                        <m:t>𝐵</m:t>
                      </m:r>
                      <m:r>
                        <a:rPr lang="en-US" b="0" i="1" smtClean="0">
                          <a:latin typeface="Cambria Math"/>
                        </a:rPr>
                        <m:t>=</m:t>
                      </m:r>
                      <m:sSub>
                        <m:sSubPr>
                          <m:ctrlPr>
                            <a:rPr lang="en-US" b="0" i="1" smtClean="0">
                              <a:latin typeface="Cambria Math"/>
                            </a:rPr>
                          </m:ctrlPr>
                        </m:sSubPr>
                        <m:e>
                          <m:r>
                            <a:rPr lang="en-US" b="0" i="1" smtClean="0">
                              <a:latin typeface="Cambria Math"/>
                              <a:ea typeface="Cambria Math"/>
                            </a:rPr>
                            <m:t>𝜇</m:t>
                          </m:r>
                        </m:e>
                        <m:sub>
                          <m:r>
                            <a:rPr lang="en-US" b="0" i="1" smtClean="0">
                              <a:latin typeface="Cambria Math"/>
                            </a:rPr>
                            <m:t>0</m:t>
                          </m:r>
                        </m:sub>
                      </m:sSub>
                      <m:f>
                        <m:fPr>
                          <m:ctrlPr>
                            <a:rPr lang="en-US" b="0" i="1" smtClean="0">
                              <a:latin typeface="Cambria Math"/>
                            </a:rPr>
                          </m:ctrlPr>
                        </m:fPr>
                        <m:num>
                          <m:r>
                            <a:rPr lang="en-US" b="0" i="1" smtClean="0">
                              <a:latin typeface="Cambria Math"/>
                            </a:rPr>
                            <m:t>𝑁</m:t>
                          </m:r>
                        </m:num>
                        <m:den>
                          <m:r>
                            <a:rPr lang="en-US" b="0" i="1" smtClean="0">
                              <a:latin typeface="Cambria Math"/>
                            </a:rPr>
                            <m:t>𝐿</m:t>
                          </m:r>
                        </m:den>
                      </m:f>
                      <m:r>
                        <a:rPr lang="en-US" b="0" i="1" smtClean="0">
                          <a:latin typeface="Cambria Math"/>
                        </a:rPr>
                        <m:t>𝐼</m:t>
                      </m:r>
                    </m:oMath>
                  </m:oMathPara>
                </a14:m>
                <a:endParaRPr lang="en-US" dirty="0" smtClean="0"/>
              </a:p>
              <a:p>
                <a:pPr marL="0" indent="0" algn="just">
                  <a:buNone/>
                </a:pPr>
                <a:r>
                  <a:rPr lang="en-US" dirty="0" smtClean="0"/>
                  <a:t>B is independent of the length and diameter and</a:t>
                </a:r>
              </a:p>
              <a:p>
                <a:pPr marL="0" indent="0" algn="just">
                  <a:buNone/>
                </a:pPr>
                <a:r>
                  <a:rPr lang="en-US" dirty="0" smtClean="0"/>
                  <a:t>uniform over cross-section of solenoid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381000"/>
                <a:ext cx="8229600" cy="5745163"/>
              </a:xfrm>
              <a:blipFill rotWithShape="1">
                <a:blip r:embed="rId2"/>
                <a:stretch>
                  <a:fillRect l="-1852" t="-1380" r="-1852"/>
                </a:stretch>
              </a:blipFill>
            </p:spPr>
            <p:txBody>
              <a:bodyPr/>
              <a:lstStyle/>
              <a:p>
                <a:r>
                  <a:rPr lang="en-US">
                    <a:noFill/>
                  </a:rPr>
                  <a:t> </a:t>
                </a:r>
              </a:p>
            </p:txBody>
          </p:sp>
        </mc:Fallback>
      </mc:AlternateContent>
    </p:spTree>
    <p:extLst>
      <p:ext uri="{BB962C8B-B14F-4D97-AF65-F5344CB8AC3E}">
        <p14:creationId xmlns:p14="http://schemas.microsoft.com/office/powerpoint/2010/main" val="3096440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Magnetic Field of a Toroid</a:t>
            </a:r>
            <a:endParaRPr lang="en-US"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792" y="1540592"/>
            <a:ext cx="4707808" cy="4936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5008" y="2209800"/>
            <a:ext cx="3571875" cy="307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98285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457200" y="1600200"/>
            <a:ext cx="4572000" cy="4525963"/>
          </a:xfrm>
        </p:spPr>
        <p:txBody>
          <a:bodyPr/>
          <a:lstStyle/>
          <a:p>
            <a:pPr marL="0" indent="0" algn="just">
              <a:buNone/>
            </a:pPr>
            <a:r>
              <a:rPr lang="en-US" dirty="0" err="1" smtClean="0"/>
              <a:t>Dua</a:t>
            </a:r>
            <a:r>
              <a:rPr lang="en-US" dirty="0" smtClean="0"/>
              <a:t> </a:t>
            </a:r>
            <a:r>
              <a:rPr lang="en-US" dirty="0" err="1" smtClean="0"/>
              <a:t>bidang</a:t>
            </a:r>
            <a:r>
              <a:rPr lang="en-US" dirty="0" smtClean="0"/>
              <a:t> H </a:t>
            </a:r>
            <a:r>
              <a:rPr lang="en-US" dirty="0" err="1" smtClean="0"/>
              <a:t>dan</a:t>
            </a:r>
            <a:r>
              <a:rPr lang="en-US" dirty="0" smtClean="0"/>
              <a:t> V </a:t>
            </a:r>
            <a:r>
              <a:rPr lang="en-US" dirty="0" err="1" smtClean="0"/>
              <a:t>saling</a:t>
            </a:r>
            <a:r>
              <a:rPr lang="en-US" dirty="0" smtClean="0"/>
              <a:t> </a:t>
            </a:r>
            <a:r>
              <a:rPr lang="en-US" dirty="0" err="1" smtClean="0"/>
              <a:t>tegak</a:t>
            </a:r>
            <a:r>
              <a:rPr lang="en-US" dirty="0" smtClean="0"/>
              <a:t> </a:t>
            </a:r>
            <a:r>
              <a:rPr lang="en-US" dirty="0" err="1" smtClean="0"/>
              <a:t>lurus</a:t>
            </a:r>
            <a:r>
              <a:rPr lang="en-US" dirty="0" smtClean="0"/>
              <a:t>. </a:t>
            </a:r>
            <a:r>
              <a:rPr lang="en-US" dirty="0" err="1" smtClean="0"/>
              <a:t>Pada</a:t>
            </a:r>
            <a:r>
              <a:rPr lang="en-US" dirty="0" smtClean="0"/>
              <a:t> </a:t>
            </a:r>
            <a:r>
              <a:rPr lang="en-US" dirty="0" err="1" smtClean="0"/>
              <a:t>kedua</a:t>
            </a:r>
            <a:r>
              <a:rPr lang="en-US" dirty="0" smtClean="0"/>
              <a:t> </a:t>
            </a:r>
            <a:r>
              <a:rPr lang="en-US" dirty="0" err="1" smtClean="0"/>
              <a:t>bidang</a:t>
            </a:r>
            <a:r>
              <a:rPr lang="en-US" dirty="0" smtClean="0"/>
              <a:t> </a:t>
            </a:r>
            <a:r>
              <a:rPr lang="en-US" dirty="0" err="1" smtClean="0"/>
              <a:t>tersebut</a:t>
            </a:r>
            <a:r>
              <a:rPr lang="en-US" dirty="0" smtClean="0"/>
              <a:t> </a:t>
            </a:r>
            <a:r>
              <a:rPr lang="en-US" dirty="0" err="1" smtClean="0"/>
              <a:t>terdapat</a:t>
            </a:r>
            <a:r>
              <a:rPr lang="en-US" dirty="0" smtClean="0"/>
              <a:t> </a:t>
            </a:r>
            <a:r>
              <a:rPr lang="en-US" dirty="0" err="1" smtClean="0"/>
              <a:t>kawat</a:t>
            </a:r>
            <a:r>
              <a:rPr lang="en-US" dirty="0" smtClean="0"/>
              <a:t> </a:t>
            </a:r>
            <a:r>
              <a:rPr lang="en-US" dirty="0" err="1" smtClean="0"/>
              <a:t>panjang</a:t>
            </a:r>
            <a:r>
              <a:rPr lang="en-US" dirty="0" smtClean="0"/>
              <a:t> yang </a:t>
            </a:r>
            <a:r>
              <a:rPr lang="en-US" dirty="0" err="1" smtClean="0"/>
              <a:t>masing-masing</a:t>
            </a:r>
            <a:r>
              <a:rPr lang="en-US" dirty="0" smtClean="0"/>
              <a:t> </a:t>
            </a:r>
            <a:r>
              <a:rPr lang="en-US" dirty="0" err="1" smtClean="0"/>
              <a:t>dialiri</a:t>
            </a:r>
            <a:r>
              <a:rPr lang="en-US" dirty="0" smtClean="0"/>
              <a:t> </a:t>
            </a:r>
            <a:r>
              <a:rPr lang="en-US" dirty="0" err="1" smtClean="0"/>
              <a:t>arus</a:t>
            </a:r>
            <a:r>
              <a:rPr lang="en-US" dirty="0" smtClean="0"/>
              <a:t> 4A </a:t>
            </a:r>
            <a:r>
              <a:rPr lang="en-US" dirty="0" err="1" smtClean="0"/>
              <a:t>dan</a:t>
            </a:r>
            <a:r>
              <a:rPr lang="en-US" dirty="0" smtClean="0"/>
              <a:t> 6A. </a:t>
            </a:r>
            <a:r>
              <a:rPr lang="en-US" dirty="0" err="1" smtClean="0"/>
              <a:t>Hitung</a:t>
            </a:r>
            <a:r>
              <a:rPr lang="en-US" dirty="0" smtClean="0"/>
              <a:t> </a:t>
            </a:r>
            <a:r>
              <a:rPr lang="en-US" dirty="0" err="1" smtClean="0"/>
              <a:t>besar</a:t>
            </a:r>
            <a:r>
              <a:rPr lang="en-US" dirty="0" smtClean="0"/>
              <a:t> </a:t>
            </a:r>
            <a:r>
              <a:rPr lang="en-US" dirty="0" err="1" smtClean="0"/>
              <a:t>kuat</a:t>
            </a:r>
            <a:r>
              <a:rPr lang="en-US" dirty="0" smtClean="0"/>
              <a:t> </a:t>
            </a:r>
            <a:r>
              <a:rPr lang="en-US" dirty="0" err="1" smtClean="0"/>
              <a:t>medan</a:t>
            </a:r>
            <a:r>
              <a:rPr lang="en-US" dirty="0" smtClean="0"/>
              <a:t> </a:t>
            </a:r>
            <a:r>
              <a:rPr lang="en-US" dirty="0" err="1" smtClean="0"/>
              <a:t>magnetik</a:t>
            </a:r>
            <a:r>
              <a:rPr lang="en-US" dirty="0" smtClean="0"/>
              <a:t> di </a:t>
            </a:r>
            <a:r>
              <a:rPr lang="en-US" dirty="0" err="1" smtClean="0"/>
              <a:t>titik</a:t>
            </a:r>
            <a:r>
              <a:rPr lang="en-US" dirty="0" smtClean="0"/>
              <a:t> O</a:t>
            </a:r>
            <a:endParaRPr lang="en-US" dirty="0"/>
          </a:p>
        </p:txBody>
      </p:sp>
      <p:pic>
        <p:nvPicPr>
          <p:cNvPr id="1741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21605" y="2209800"/>
            <a:ext cx="386999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49834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a:xfrm>
            <a:off x="457200" y="1600200"/>
            <a:ext cx="4419600" cy="4525963"/>
          </a:xfrm>
        </p:spPr>
        <p:txBody>
          <a:bodyPr/>
          <a:lstStyle/>
          <a:p>
            <a:pPr marL="0" indent="0" algn="just">
              <a:buNone/>
            </a:pPr>
            <a:r>
              <a:rPr lang="en-US" dirty="0" err="1" smtClean="0"/>
              <a:t>Suatu</a:t>
            </a:r>
            <a:r>
              <a:rPr lang="en-US" dirty="0" smtClean="0"/>
              <a:t> </a:t>
            </a:r>
            <a:r>
              <a:rPr lang="en-US" dirty="0" err="1" smtClean="0"/>
              <a:t>kawat</a:t>
            </a:r>
            <a:r>
              <a:rPr lang="en-US" dirty="0" smtClean="0"/>
              <a:t> </a:t>
            </a:r>
            <a:r>
              <a:rPr lang="en-US" dirty="0" err="1" smtClean="0"/>
              <a:t>berbentuk</a:t>
            </a:r>
            <a:r>
              <a:rPr lang="en-US" dirty="0" smtClean="0"/>
              <a:t> </a:t>
            </a:r>
            <a:r>
              <a:rPr lang="en-US" dirty="0" err="1" smtClean="0"/>
              <a:t>lingkaran</a:t>
            </a:r>
            <a:r>
              <a:rPr lang="en-US" dirty="0" smtClean="0"/>
              <a:t> </a:t>
            </a:r>
            <a:r>
              <a:rPr lang="en-US" dirty="0" err="1" smtClean="0"/>
              <a:t>dengan</a:t>
            </a:r>
            <a:r>
              <a:rPr lang="en-US" dirty="0" smtClean="0"/>
              <a:t> </a:t>
            </a:r>
            <a:r>
              <a:rPr lang="en-US" dirty="0" err="1" smtClean="0"/>
              <a:t>jari-jari</a:t>
            </a:r>
            <a:r>
              <a:rPr lang="en-US" dirty="0" smtClean="0"/>
              <a:t> 3 cm. </a:t>
            </a:r>
            <a:r>
              <a:rPr lang="en-US" dirty="0" err="1" smtClean="0"/>
              <a:t>Hitung</a:t>
            </a:r>
            <a:r>
              <a:rPr lang="en-US" dirty="0" smtClean="0"/>
              <a:t> </a:t>
            </a:r>
            <a:r>
              <a:rPr lang="en-US" dirty="0" err="1" smtClean="0"/>
              <a:t>besar</a:t>
            </a:r>
            <a:r>
              <a:rPr lang="en-US" dirty="0" smtClean="0"/>
              <a:t> </a:t>
            </a:r>
            <a:r>
              <a:rPr lang="en-US" dirty="0" err="1" smtClean="0"/>
              <a:t>kuat</a:t>
            </a:r>
            <a:r>
              <a:rPr lang="en-US" dirty="0" smtClean="0"/>
              <a:t> </a:t>
            </a:r>
            <a:r>
              <a:rPr lang="en-US" dirty="0" err="1" smtClean="0"/>
              <a:t>medan</a:t>
            </a:r>
            <a:r>
              <a:rPr lang="en-US" dirty="0" smtClean="0"/>
              <a:t> </a:t>
            </a:r>
            <a:r>
              <a:rPr lang="en-US" dirty="0" err="1" smtClean="0"/>
              <a:t>magnetik</a:t>
            </a:r>
            <a:r>
              <a:rPr lang="en-US" dirty="0" smtClean="0"/>
              <a:t> di </a:t>
            </a:r>
            <a:r>
              <a:rPr lang="en-US" dirty="0" err="1" smtClean="0"/>
              <a:t>titik</a:t>
            </a:r>
            <a:r>
              <a:rPr lang="en-US" dirty="0" smtClean="0"/>
              <a:t> P yang </a:t>
            </a:r>
            <a:r>
              <a:rPr lang="en-US" dirty="0" err="1" smtClean="0"/>
              <a:t>berjarak</a:t>
            </a:r>
            <a:r>
              <a:rPr lang="en-US" dirty="0" smtClean="0"/>
              <a:t> 4 cm </a:t>
            </a:r>
            <a:r>
              <a:rPr lang="en-US" dirty="0" err="1" smtClean="0"/>
              <a:t>dari</a:t>
            </a:r>
            <a:r>
              <a:rPr lang="en-US" dirty="0" smtClean="0"/>
              <a:t> </a:t>
            </a:r>
            <a:r>
              <a:rPr lang="en-US" dirty="0" err="1" smtClean="0"/>
              <a:t>pusat</a:t>
            </a:r>
            <a:r>
              <a:rPr lang="en-US" dirty="0" smtClean="0"/>
              <a:t> </a:t>
            </a:r>
            <a:r>
              <a:rPr lang="en-US" dirty="0" err="1" smtClean="0"/>
              <a:t>lingkaran</a:t>
            </a:r>
            <a:r>
              <a:rPr lang="en-US" dirty="0" smtClean="0"/>
              <a:t> O. </a:t>
            </a:r>
            <a:r>
              <a:rPr lang="en-US" dirty="0" err="1" smtClean="0"/>
              <a:t>Jika</a:t>
            </a:r>
            <a:r>
              <a:rPr lang="en-US" dirty="0" smtClean="0"/>
              <a:t> </a:t>
            </a:r>
            <a:r>
              <a:rPr lang="en-US" dirty="0" err="1" smtClean="0"/>
              <a:t>kawat</a:t>
            </a:r>
            <a:r>
              <a:rPr lang="en-US" dirty="0" smtClean="0"/>
              <a:t> </a:t>
            </a:r>
            <a:r>
              <a:rPr lang="en-US" dirty="0" err="1" smtClean="0"/>
              <a:t>dialiri</a:t>
            </a:r>
            <a:r>
              <a:rPr lang="en-US" dirty="0" smtClean="0"/>
              <a:t> </a:t>
            </a:r>
            <a:r>
              <a:rPr lang="en-US" dirty="0" err="1" smtClean="0"/>
              <a:t>arus</a:t>
            </a:r>
            <a:r>
              <a:rPr lang="en-US" dirty="0" smtClean="0"/>
              <a:t> 5A.</a:t>
            </a:r>
            <a:endParaRPr lang="en-US" dirty="0"/>
          </a:p>
        </p:txBody>
      </p:sp>
      <p:pic>
        <p:nvPicPr>
          <p:cNvPr id="1843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133600"/>
            <a:ext cx="4110187" cy="323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96127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Exercise</a:t>
            </a:r>
            <a:endParaRPr lang="en-US" dirty="0"/>
          </a:p>
        </p:txBody>
      </p:sp>
      <p:sp>
        <p:nvSpPr>
          <p:cNvPr id="3" name="Content Placeholder 2"/>
          <p:cNvSpPr>
            <a:spLocks noGrp="1"/>
          </p:cNvSpPr>
          <p:nvPr>
            <p:ph idx="1"/>
          </p:nvPr>
        </p:nvSpPr>
        <p:spPr>
          <a:xfrm>
            <a:off x="304800" y="1600200"/>
            <a:ext cx="4267200" cy="4525963"/>
          </a:xfrm>
        </p:spPr>
        <p:txBody>
          <a:bodyPr/>
          <a:lstStyle/>
          <a:p>
            <a:pPr marL="0" indent="0" algn="just">
              <a:buNone/>
            </a:pPr>
            <a:r>
              <a:rPr lang="en-US" dirty="0" err="1" smtClean="0"/>
              <a:t>Sebuah</a:t>
            </a:r>
            <a:r>
              <a:rPr lang="en-US" dirty="0" smtClean="0"/>
              <a:t> </a:t>
            </a:r>
            <a:r>
              <a:rPr lang="en-US" dirty="0" err="1" smtClean="0"/>
              <a:t>kawat</a:t>
            </a:r>
            <a:r>
              <a:rPr lang="en-US" dirty="0" smtClean="0"/>
              <a:t> di </a:t>
            </a:r>
            <a:r>
              <a:rPr lang="en-US" dirty="0" err="1" smtClean="0"/>
              <a:t>lengkungkan</a:t>
            </a:r>
            <a:r>
              <a:rPr lang="en-US" dirty="0"/>
              <a:t> </a:t>
            </a:r>
            <a:r>
              <a:rPr lang="en-US" dirty="0" err="1" smtClean="0"/>
              <a:t>seperti</a:t>
            </a:r>
            <a:r>
              <a:rPr lang="en-US" dirty="0" smtClean="0"/>
              <a:t> </a:t>
            </a:r>
            <a:r>
              <a:rPr lang="en-US" dirty="0" err="1" smtClean="0"/>
              <a:t>pada</a:t>
            </a:r>
            <a:r>
              <a:rPr lang="en-US" dirty="0" smtClean="0"/>
              <a:t> </a:t>
            </a:r>
            <a:r>
              <a:rPr lang="en-US" dirty="0" err="1" smtClean="0"/>
              <a:t>gambar</a:t>
            </a:r>
            <a:r>
              <a:rPr lang="en-US" dirty="0" smtClean="0"/>
              <a:t> </a:t>
            </a:r>
            <a:r>
              <a:rPr lang="en-US" dirty="0" err="1" smtClean="0"/>
              <a:t>dengan</a:t>
            </a:r>
            <a:r>
              <a:rPr lang="en-US" dirty="0" smtClean="0"/>
              <a:t> </a:t>
            </a:r>
            <a:r>
              <a:rPr lang="en-US" dirty="0" err="1" smtClean="0"/>
              <a:t>jari-jari</a:t>
            </a:r>
            <a:r>
              <a:rPr lang="en-US" dirty="0" smtClean="0"/>
              <a:t> 3cm. </a:t>
            </a:r>
            <a:r>
              <a:rPr lang="en-US" dirty="0" err="1" smtClean="0"/>
              <a:t>Hitung</a:t>
            </a:r>
            <a:r>
              <a:rPr lang="en-US" dirty="0" smtClean="0"/>
              <a:t> </a:t>
            </a:r>
            <a:r>
              <a:rPr lang="en-US" dirty="0" err="1" smtClean="0"/>
              <a:t>besar</a:t>
            </a:r>
            <a:r>
              <a:rPr lang="en-US" dirty="0" smtClean="0"/>
              <a:t> </a:t>
            </a:r>
            <a:r>
              <a:rPr lang="en-US" dirty="0" err="1" smtClean="0"/>
              <a:t>kuat</a:t>
            </a:r>
            <a:r>
              <a:rPr lang="en-US" dirty="0" smtClean="0"/>
              <a:t> </a:t>
            </a:r>
            <a:r>
              <a:rPr lang="en-US" dirty="0" err="1" smtClean="0"/>
              <a:t>medan</a:t>
            </a:r>
            <a:r>
              <a:rPr lang="en-US" dirty="0" smtClean="0"/>
              <a:t> </a:t>
            </a:r>
            <a:r>
              <a:rPr lang="en-US" dirty="0" err="1" smtClean="0"/>
              <a:t>magnetik</a:t>
            </a:r>
            <a:r>
              <a:rPr lang="en-US" dirty="0" smtClean="0"/>
              <a:t> di </a:t>
            </a:r>
            <a:r>
              <a:rPr lang="en-US" dirty="0" err="1" smtClean="0"/>
              <a:t>titik</a:t>
            </a:r>
            <a:r>
              <a:rPr lang="en-US" dirty="0" smtClean="0"/>
              <a:t> P </a:t>
            </a:r>
            <a:r>
              <a:rPr lang="en-US" dirty="0" err="1" smtClean="0"/>
              <a:t>jika</a:t>
            </a:r>
            <a:r>
              <a:rPr lang="en-US" dirty="0" smtClean="0"/>
              <a:t> </a:t>
            </a:r>
            <a:r>
              <a:rPr lang="en-US" dirty="0" err="1" smtClean="0"/>
              <a:t>kawat</a:t>
            </a:r>
            <a:r>
              <a:rPr lang="en-US" dirty="0" smtClean="0"/>
              <a:t> </a:t>
            </a:r>
            <a:r>
              <a:rPr lang="en-US" dirty="0" err="1" smtClean="0"/>
              <a:t>dialiri</a:t>
            </a:r>
            <a:r>
              <a:rPr lang="en-US" dirty="0" smtClean="0"/>
              <a:t> </a:t>
            </a:r>
            <a:r>
              <a:rPr lang="en-US" dirty="0" err="1" smtClean="0"/>
              <a:t>arus</a:t>
            </a:r>
            <a:r>
              <a:rPr lang="en-US" dirty="0" smtClean="0"/>
              <a:t> 20A.</a:t>
            </a:r>
            <a:endParaRPr lang="en-US" dirty="0"/>
          </a:p>
        </p:txBody>
      </p:sp>
      <p:pic>
        <p:nvPicPr>
          <p:cNvPr id="1945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89706" y="1828800"/>
            <a:ext cx="4001894" cy="331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8370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93700" y="279400"/>
            <a:ext cx="7772400" cy="889000"/>
          </a:xfrm>
          <a:solidFill>
            <a:srgbClr val="FFFF00"/>
          </a:solidFill>
        </p:spPr>
        <p:txBody>
          <a:bodyPr/>
          <a:lstStyle/>
          <a:p>
            <a:pPr algn="l"/>
            <a:r>
              <a:rPr lang="en-US" dirty="0" smtClean="0"/>
              <a:t>Force </a:t>
            </a:r>
            <a:r>
              <a:rPr lang="en-US" dirty="0"/>
              <a:t>between parallel wires</a:t>
            </a:r>
          </a:p>
        </p:txBody>
      </p:sp>
      <p:pic>
        <p:nvPicPr>
          <p:cNvPr id="13316" name="Picture 4"/>
          <p:cNvPicPr>
            <a:picLocks noGrp="1" noChangeAspect="1" noChangeArrowheads="1"/>
          </p:cNvPicPr>
          <p:nvPr>
            <p:ph type="body" idx="1"/>
          </p:nvPr>
        </p:nvPicPr>
        <p:blipFill>
          <a:blip r:embed="rId4">
            <a:lum bright="-22000" contrast="54000"/>
            <a:extLst>
              <a:ext uri="{28A0092B-C50C-407E-A947-70E740481C1C}">
                <a14:useLocalDpi xmlns:a14="http://schemas.microsoft.com/office/drawing/2010/main" val="0"/>
              </a:ext>
            </a:extLst>
          </a:blip>
          <a:srcRect/>
          <a:stretch>
            <a:fillRect/>
          </a:stretch>
        </p:blipFill>
        <p:spPr>
          <a:xfrm>
            <a:off x="850900" y="1460500"/>
            <a:ext cx="6400800" cy="2378075"/>
          </a:xfrm>
          <a:noFill/>
          <a:ln/>
        </p:spPr>
      </p:pic>
      <p:graphicFrame>
        <p:nvGraphicFramePr>
          <p:cNvPr id="13317" name="Object 5"/>
          <p:cNvGraphicFramePr>
            <a:graphicFrameLocks noChangeAspect="1"/>
          </p:cNvGraphicFramePr>
          <p:nvPr/>
        </p:nvGraphicFramePr>
        <p:xfrm>
          <a:off x="2273300" y="3860800"/>
          <a:ext cx="3124200" cy="985838"/>
        </p:xfrm>
        <a:graphic>
          <a:graphicData uri="http://schemas.openxmlformats.org/presentationml/2006/ole">
            <mc:AlternateContent xmlns:mc="http://schemas.openxmlformats.org/markup-compatibility/2006">
              <mc:Choice xmlns:v="urn:schemas-microsoft-com:vml" Requires="v">
                <p:oleObj spid="_x0000_s18444" name="Equation" r:id="rId5" imgW="1168400" imgH="368300" progId="Equation.3">
                  <p:embed/>
                </p:oleObj>
              </mc:Choice>
              <mc:Fallback>
                <p:oleObj name="Equation" r:id="rId5" imgW="1168400" imgH="368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3300" y="3860800"/>
                        <a:ext cx="3124200" cy="98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8" name="Object 6"/>
          <p:cNvGraphicFramePr>
            <a:graphicFrameLocks noChangeAspect="1"/>
          </p:cNvGraphicFramePr>
          <p:nvPr>
            <p:extLst>
              <p:ext uri="{D42A27DB-BD31-4B8C-83A1-F6EECF244321}">
                <p14:modId xmlns:p14="http://schemas.microsoft.com/office/powerpoint/2010/main" val="1526644132"/>
              </p:ext>
            </p:extLst>
          </p:nvPr>
        </p:nvGraphicFramePr>
        <p:xfrm>
          <a:off x="2436813" y="5037138"/>
          <a:ext cx="2771775" cy="1343025"/>
        </p:xfrm>
        <a:graphic>
          <a:graphicData uri="http://schemas.openxmlformats.org/presentationml/2006/ole">
            <mc:AlternateContent xmlns:mc="http://schemas.openxmlformats.org/markup-compatibility/2006">
              <mc:Choice xmlns:v="urn:schemas-microsoft-com:vml" Requires="v">
                <p:oleObj spid="_x0000_s18445" name="Equation" r:id="rId7" imgW="812520" imgH="393480" progId="Equation.3">
                  <p:embed/>
                </p:oleObj>
              </mc:Choice>
              <mc:Fallback>
                <p:oleObj name="Equation" r:id="rId7" imgW="812520" imgH="393480" progId="Equation.3">
                  <p:embed/>
                  <p:pic>
                    <p:nvPicPr>
                      <p:cNvPr id="0" name=""/>
                      <p:cNvPicPr>
                        <a:picLocks noChangeAspect="1" noChangeArrowheads="1"/>
                      </p:cNvPicPr>
                      <p:nvPr/>
                    </p:nvPicPr>
                    <p:blipFill>
                      <a:blip r:embed="rId8"/>
                      <a:srcRect/>
                      <a:stretch>
                        <a:fillRect/>
                      </a:stretch>
                    </p:blipFill>
                    <p:spPr bwMode="auto">
                      <a:xfrm>
                        <a:off x="2436813" y="5037138"/>
                        <a:ext cx="2771775" cy="134302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4993124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33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33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Text Placeholder 2"/>
          <p:cNvSpPr>
            <a:spLocks noGrp="1"/>
          </p:cNvSpPr>
          <p:nvPr>
            <p:ph type="body" sz="half" idx="1"/>
          </p:nvPr>
        </p:nvSpPr>
        <p:spPr>
          <a:xfrm>
            <a:off x="3995012" y="1550079"/>
            <a:ext cx="4463187" cy="4525963"/>
          </a:xfrm>
        </p:spPr>
        <p:txBody>
          <a:bodyPr>
            <a:normAutofit/>
          </a:bodyPr>
          <a:lstStyle/>
          <a:p>
            <a:pPr algn="just">
              <a:spcBef>
                <a:spcPct val="50000"/>
              </a:spcBef>
            </a:pPr>
            <a:r>
              <a:rPr lang="en-US" sz="2400" dirty="0"/>
              <a:t>Find the magnetic field midway between the two current carrying wires shown in the diagram. Will the wires attract or repel each other? </a:t>
            </a:r>
            <a:endParaRPr lang="en-US" sz="2400" dirty="0" smtClean="0"/>
          </a:p>
          <a:p>
            <a:pPr algn="just">
              <a:spcBef>
                <a:spcPct val="50000"/>
              </a:spcBef>
            </a:pPr>
            <a:r>
              <a:rPr lang="en-US" sz="2400" dirty="0"/>
              <a:t>Find the magnetic </a:t>
            </a:r>
            <a:r>
              <a:rPr lang="en-US" sz="2400" dirty="0" smtClean="0"/>
              <a:t>forced from the </a:t>
            </a:r>
            <a:r>
              <a:rPr lang="en-US" sz="2400" dirty="0"/>
              <a:t>two current carrying wires shown in the </a:t>
            </a:r>
            <a:r>
              <a:rPr lang="en-US" sz="2400" dirty="0" smtClean="0"/>
              <a:t>diagram. If the length of wire is 2m? </a:t>
            </a:r>
            <a:endParaRPr lang="en-US" sz="2400" dirty="0"/>
          </a:p>
        </p:txBody>
      </p:sp>
      <p:grpSp>
        <p:nvGrpSpPr>
          <p:cNvPr id="8" name="Group 15"/>
          <p:cNvGrpSpPr>
            <a:grpSpLocks/>
          </p:cNvGrpSpPr>
          <p:nvPr/>
        </p:nvGrpSpPr>
        <p:grpSpPr bwMode="auto">
          <a:xfrm>
            <a:off x="361219" y="2234458"/>
            <a:ext cx="4058381" cy="3861542"/>
            <a:chOff x="1321" y="935"/>
            <a:chExt cx="3146" cy="2852"/>
          </a:xfrm>
        </p:grpSpPr>
        <p:sp>
          <p:nvSpPr>
            <p:cNvPr id="10" name="Rectangle 5"/>
            <p:cNvSpPr>
              <a:spLocks noChangeArrowheads="1"/>
            </p:cNvSpPr>
            <p:nvPr/>
          </p:nvSpPr>
          <p:spPr bwMode="auto">
            <a:xfrm>
              <a:off x="1841" y="1425"/>
              <a:ext cx="113" cy="1786"/>
            </a:xfrm>
            <a:prstGeom prst="rect">
              <a:avLst/>
            </a:prstGeom>
            <a:solidFill>
              <a:srgbClr val="FF99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7"/>
            <p:cNvSpPr>
              <a:spLocks noChangeShapeType="1"/>
            </p:cNvSpPr>
            <p:nvPr/>
          </p:nvSpPr>
          <p:spPr bwMode="auto">
            <a:xfrm>
              <a:off x="1897" y="3220"/>
              <a:ext cx="9" cy="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8"/>
            <p:cNvSpPr txBox="1">
              <a:spLocks noChangeArrowheads="1"/>
            </p:cNvSpPr>
            <p:nvPr/>
          </p:nvSpPr>
          <p:spPr bwMode="auto">
            <a:xfrm>
              <a:off x="1321" y="3305"/>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I = 2A</a:t>
              </a:r>
            </a:p>
          </p:txBody>
        </p:sp>
        <p:grpSp>
          <p:nvGrpSpPr>
            <p:cNvPr id="13" name="Group 11"/>
            <p:cNvGrpSpPr>
              <a:grpSpLocks/>
            </p:cNvGrpSpPr>
            <p:nvPr/>
          </p:nvGrpSpPr>
          <p:grpSpPr bwMode="auto">
            <a:xfrm>
              <a:off x="3590" y="1401"/>
              <a:ext cx="877" cy="2386"/>
              <a:chOff x="3552" y="1476"/>
              <a:chExt cx="877" cy="2386"/>
            </a:xfrm>
          </p:grpSpPr>
          <p:sp>
            <p:nvSpPr>
              <p:cNvPr id="16" name="Rectangle 6"/>
              <p:cNvSpPr>
                <a:spLocks noChangeArrowheads="1"/>
              </p:cNvSpPr>
              <p:nvPr/>
            </p:nvSpPr>
            <p:spPr bwMode="auto">
              <a:xfrm>
                <a:off x="3552" y="1476"/>
                <a:ext cx="113" cy="1785"/>
              </a:xfrm>
              <a:prstGeom prst="rect">
                <a:avLst/>
              </a:prstGeom>
              <a:solidFill>
                <a:srgbClr val="FF99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9"/>
              <p:cNvSpPr>
                <a:spLocks noChangeShapeType="1"/>
              </p:cNvSpPr>
              <p:nvPr/>
            </p:nvSpPr>
            <p:spPr bwMode="auto">
              <a:xfrm>
                <a:off x="3607" y="3249"/>
                <a:ext cx="0" cy="6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Text Box 10"/>
              <p:cNvSpPr txBox="1">
                <a:spLocks noChangeArrowheads="1"/>
              </p:cNvSpPr>
              <p:nvPr/>
            </p:nvSpPr>
            <p:spPr bwMode="auto">
              <a:xfrm>
                <a:off x="3627" y="3438"/>
                <a:ext cx="80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I = 3A</a:t>
                </a:r>
              </a:p>
            </p:txBody>
          </p:sp>
        </p:grpSp>
        <p:sp>
          <p:nvSpPr>
            <p:cNvPr id="14" name="AutoShape 13"/>
            <p:cNvSpPr>
              <a:spLocks/>
            </p:cNvSpPr>
            <p:nvPr/>
          </p:nvSpPr>
          <p:spPr bwMode="auto">
            <a:xfrm rot="5400000" flipV="1">
              <a:off x="2678" y="400"/>
              <a:ext cx="197" cy="1709"/>
            </a:xfrm>
            <a:prstGeom prst="leftBrace">
              <a:avLst>
                <a:gd name="adj1" fmla="val 72293"/>
                <a:gd name="adj2" fmla="val 5147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Text Box 14"/>
            <p:cNvSpPr txBox="1">
              <a:spLocks noChangeArrowheads="1"/>
            </p:cNvSpPr>
            <p:nvPr/>
          </p:nvSpPr>
          <p:spPr bwMode="auto">
            <a:xfrm>
              <a:off x="2588" y="935"/>
              <a:ext cx="85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40cm</a:t>
              </a:r>
            </a:p>
          </p:txBody>
        </p:sp>
      </p:grpSp>
    </p:spTree>
    <p:extLst>
      <p:ext uri="{BB962C8B-B14F-4D97-AF65-F5344CB8AC3E}">
        <p14:creationId xmlns:p14="http://schemas.microsoft.com/office/powerpoint/2010/main" val="3824653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8731"/>
            <a:ext cx="8229600" cy="1143000"/>
          </a:xfrm>
        </p:spPr>
        <p:txBody>
          <a:bodyPr>
            <a:normAutofit fontScale="90000"/>
          </a:bodyPr>
          <a:lstStyle/>
          <a:p>
            <a:pPr eaLnBrk="1" hangingPunct="1"/>
            <a:r>
              <a:rPr lang="en-US" dirty="0" smtClean="0"/>
              <a:t>Magnetic Force and Circular Motion</a:t>
            </a:r>
          </a:p>
        </p:txBody>
      </p:sp>
      <p:sp>
        <p:nvSpPr>
          <p:cNvPr id="19459" name="Text Box 4"/>
          <p:cNvSpPr txBox="1">
            <a:spLocks noChangeArrowheads="1"/>
          </p:cNvSpPr>
          <p:nvPr/>
        </p:nvSpPr>
        <p:spPr bwMode="auto">
          <a:xfrm>
            <a:off x="1752600" y="1219200"/>
            <a:ext cx="206375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X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endParaRPr lang="en-US" dirty="0"/>
          </a:p>
          <a:p>
            <a:pPr eaLnBrk="1" hangingPunct="1"/>
            <a:endParaRPr lang="en-US" dirty="0"/>
          </a:p>
          <a:p>
            <a:pPr eaLnBrk="1" hangingPunct="1"/>
            <a:r>
              <a:rPr lang="en-US" dirty="0"/>
              <a:t>X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endParaRPr lang="en-US" dirty="0"/>
          </a:p>
          <a:p>
            <a:pPr eaLnBrk="1" hangingPunct="1"/>
            <a:endParaRPr lang="en-US" dirty="0"/>
          </a:p>
          <a:p>
            <a:pPr eaLnBrk="1" hangingPunct="1"/>
            <a:r>
              <a:rPr lang="en-US" dirty="0"/>
              <a:t>X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endParaRPr lang="en-US" dirty="0"/>
          </a:p>
          <a:p>
            <a:pPr eaLnBrk="1" hangingPunct="1"/>
            <a:endParaRPr lang="en-US" dirty="0"/>
          </a:p>
          <a:p>
            <a:pPr eaLnBrk="1" hangingPunct="1"/>
            <a:r>
              <a:rPr lang="en-US" dirty="0"/>
              <a:t>X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r>
              <a:rPr lang="en-US" dirty="0"/>
              <a:t> </a:t>
            </a:r>
            <a:r>
              <a:rPr lang="en-US" dirty="0" err="1"/>
              <a:t>X</a:t>
            </a:r>
            <a:endParaRPr lang="en-US" dirty="0"/>
          </a:p>
        </p:txBody>
      </p:sp>
      <p:sp>
        <p:nvSpPr>
          <p:cNvPr id="19460" name="Line 5"/>
          <p:cNvSpPr>
            <a:spLocks noChangeShapeType="1"/>
          </p:cNvSpPr>
          <p:nvPr/>
        </p:nvSpPr>
        <p:spPr bwMode="auto">
          <a:xfrm>
            <a:off x="457200" y="1447800"/>
            <a:ext cx="13716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1" name="Text Box 6"/>
          <p:cNvSpPr txBox="1">
            <a:spLocks noChangeArrowheads="1"/>
          </p:cNvSpPr>
          <p:nvPr/>
        </p:nvSpPr>
        <p:spPr bwMode="auto">
          <a:xfrm>
            <a:off x="914400" y="10668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i="1"/>
              <a:t>v</a:t>
            </a:r>
          </a:p>
        </p:txBody>
      </p:sp>
      <p:sp>
        <p:nvSpPr>
          <p:cNvPr id="19462" name="Text Box 7"/>
          <p:cNvSpPr txBox="1">
            <a:spLocks noChangeArrowheads="1"/>
          </p:cNvSpPr>
          <p:nvPr/>
        </p:nvSpPr>
        <p:spPr bwMode="auto">
          <a:xfrm>
            <a:off x="1889125" y="950913"/>
            <a:ext cx="349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i="1"/>
              <a:t>B</a:t>
            </a:r>
          </a:p>
        </p:txBody>
      </p:sp>
      <p:sp>
        <p:nvSpPr>
          <p:cNvPr id="19463" name="AutoShape 8"/>
          <p:cNvSpPr>
            <a:spLocks noChangeArrowheads="1"/>
          </p:cNvSpPr>
          <p:nvPr/>
        </p:nvSpPr>
        <p:spPr bwMode="auto">
          <a:xfrm>
            <a:off x="228600" y="1295400"/>
            <a:ext cx="304800" cy="304800"/>
          </a:xfrm>
          <a:prstGeom prst="flowChartConnector">
            <a:avLst/>
          </a:prstGeom>
          <a:solidFill>
            <a:schemeClr val="accent1">
              <a:alpha val="0"/>
            </a:schemeClr>
          </a:solidFill>
          <a:ln w="25400">
            <a:solidFill>
              <a:schemeClr val="tx1"/>
            </a:solidFill>
            <a:round/>
            <a:headEnd/>
            <a:tailEnd/>
          </a:ln>
        </p:spPr>
        <p:txBody>
          <a:bodyPr wrap="none" anchor="ctr"/>
          <a:lstStyle/>
          <a:p>
            <a:endParaRPr lang="en-US"/>
          </a:p>
        </p:txBody>
      </p:sp>
      <p:sp>
        <p:nvSpPr>
          <p:cNvPr id="19464" name="Text Box 9"/>
          <p:cNvSpPr txBox="1">
            <a:spLocks noChangeArrowheads="1"/>
          </p:cNvSpPr>
          <p:nvPr/>
        </p:nvSpPr>
        <p:spPr bwMode="auto">
          <a:xfrm>
            <a:off x="228600" y="1295400"/>
            <a:ext cx="26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a:t>
            </a:r>
          </a:p>
        </p:txBody>
      </p:sp>
      <p:sp>
        <p:nvSpPr>
          <p:cNvPr id="19465" name="AutoShape 11"/>
          <p:cNvSpPr>
            <a:spLocks noChangeArrowheads="1"/>
          </p:cNvSpPr>
          <p:nvPr/>
        </p:nvSpPr>
        <p:spPr bwMode="auto">
          <a:xfrm>
            <a:off x="2743200" y="1295400"/>
            <a:ext cx="304800" cy="304800"/>
          </a:xfrm>
          <a:prstGeom prst="flowChartConnector">
            <a:avLst/>
          </a:prstGeom>
          <a:solidFill>
            <a:schemeClr val="accent1">
              <a:alpha val="0"/>
            </a:schemeClr>
          </a:solidFill>
          <a:ln w="25400">
            <a:solidFill>
              <a:schemeClr val="tx1"/>
            </a:solidFill>
            <a:round/>
            <a:headEnd/>
            <a:tailEnd/>
          </a:ln>
        </p:spPr>
        <p:txBody>
          <a:bodyPr wrap="none" anchor="ctr"/>
          <a:lstStyle/>
          <a:p>
            <a:endParaRPr lang="en-US"/>
          </a:p>
        </p:txBody>
      </p:sp>
      <p:sp>
        <p:nvSpPr>
          <p:cNvPr id="19466" name="Text Box 12"/>
          <p:cNvSpPr txBox="1">
            <a:spLocks noChangeArrowheads="1"/>
          </p:cNvSpPr>
          <p:nvPr/>
        </p:nvSpPr>
        <p:spPr bwMode="auto">
          <a:xfrm>
            <a:off x="2743200" y="1219200"/>
            <a:ext cx="26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a:t>
            </a:r>
          </a:p>
        </p:txBody>
      </p:sp>
      <p:sp>
        <p:nvSpPr>
          <p:cNvPr id="20493" name="Line 13"/>
          <p:cNvSpPr>
            <a:spLocks noChangeShapeType="1"/>
          </p:cNvSpPr>
          <p:nvPr/>
        </p:nvSpPr>
        <p:spPr bwMode="auto">
          <a:xfrm>
            <a:off x="2895600" y="1447800"/>
            <a:ext cx="0" cy="91440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4" name="Line 14"/>
          <p:cNvSpPr>
            <a:spLocks noChangeShapeType="1"/>
          </p:cNvSpPr>
          <p:nvPr/>
        </p:nvSpPr>
        <p:spPr bwMode="auto">
          <a:xfrm flipH="1">
            <a:off x="3048000" y="2362200"/>
            <a:ext cx="9144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5" name="Line 15"/>
          <p:cNvSpPr>
            <a:spLocks noChangeShapeType="1"/>
          </p:cNvSpPr>
          <p:nvPr/>
        </p:nvSpPr>
        <p:spPr bwMode="auto">
          <a:xfrm flipV="1">
            <a:off x="2895600" y="2514600"/>
            <a:ext cx="0" cy="83820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6" name="Line 16"/>
          <p:cNvSpPr>
            <a:spLocks noChangeShapeType="1"/>
          </p:cNvSpPr>
          <p:nvPr/>
        </p:nvSpPr>
        <p:spPr bwMode="auto">
          <a:xfrm>
            <a:off x="1905000" y="2362200"/>
            <a:ext cx="9144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8" name="Text Box 18"/>
          <p:cNvSpPr txBox="1">
            <a:spLocks noChangeArrowheads="1"/>
          </p:cNvSpPr>
          <p:nvPr/>
        </p:nvSpPr>
        <p:spPr bwMode="auto">
          <a:xfrm>
            <a:off x="2895600" y="1574800"/>
            <a:ext cx="3746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a:t>F</a:t>
            </a:r>
            <a:r>
              <a:rPr lang="en-US" sz="1400" b="1" baseline="-25000"/>
              <a:t>B</a:t>
            </a:r>
            <a:endParaRPr lang="en-US" sz="1400" b="1"/>
          </a:p>
        </p:txBody>
      </p:sp>
      <p:sp>
        <p:nvSpPr>
          <p:cNvPr id="20499" name="Text Box 19"/>
          <p:cNvSpPr txBox="1">
            <a:spLocks noChangeArrowheads="1"/>
          </p:cNvSpPr>
          <p:nvPr/>
        </p:nvSpPr>
        <p:spPr bwMode="auto">
          <a:xfrm>
            <a:off x="3276600" y="2057400"/>
            <a:ext cx="3746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a:t>F</a:t>
            </a:r>
            <a:r>
              <a:rPr lang="en-US" sz="1400" b="1" baseline="-25000"/>
              <a:t>B</a:t>
            </a:r>
            <a:endParaRPr lang="en-US" sz="1400" b="1"/>
          </a:p>
        </p:txBody>
      </p:sp>
      <p:sp>
        <p:nvSpPr>
          <p:cNvPr id="20500" name="Text Box 20"/>
          <p:cNvSpPr txBox="1">
            <a:spLocks noChangeArrowheads="1"/>
          </p:cNvSpPr>
          <p:nvPr/>
        </p:nvSpPr>
        <p:spPr bwMode="auto">
          <a:xfrm>
            <a:off x="2895600" y="2667000"/>
            <a:ext cx="3746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a:t>F</a:t>
            </a:r>
            <a:r>
              <a:rPr lang="en-US" sz="1400" b="1" baseline="-25000"/>
              <a:t>B</a:t>
            </a:r>
            <a:endParaRPr lang="en-US" sz="1400" b="1"/>
          </a:p>
        </p:txBody>
      </p:sp>
      <p:sp>
        <p:nvSpPr>
          <p:cNvPr id="20501" name="Text Box 21"/>
          <p:cNvSpPr txBox="1">
            <a:spLocks noChangeArrowheads="1"/>
          </p:cNvSpPr>
          <p:nvPr/>
        </p:nvSpPr>
        <p:spPr bwMode="auto">
          <a:xfrm>
            <a:off x="2133600" y="2057400"/>
            <a:ext cx="3746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a:t>F</a:t>
            </a:r>
            <a:r>
              <a:rPr lang="en-US" sz="1400" b="1" baseline="-25000"/>
              <a:t>B</a:t>
            </a:r>
            <a:endParaRPr lang="en-US" sz="1400" b="1"/>
          </a:p>
        </p:txBody>
      </p:sp>
      <p:sp>
        <p:nvSpPr>
          <p:cNvPr id="20502" name="Arc 22"/>
          <p:cNvSpPr>
            <a:spLocks/>
          </p:cNvSpPr>
          <p:nvPr/>
        </p:nvSpPr>
        <p:spPr bwMode="auto">
          <a:xfrm>
            <a:off x="3048000" y="1447800"/>
            <a:ext cx="914400" cy="914400"/>
          </a:xfrm>
          <a:custGeom>
            <a:avLst/>
            <a:gdLst>
              <a:gd name="T0" fmla="*/ 0 w 21600"/>
              <a:gd name="T1" fmla="*/ 0 h 21600"/>
              <a:gd name="T2" fmla="*/ 914400 w 21600"/>
              <a:gd name="T3" fmla="*/ 914400 h 21600"/>
              <a:gd name="T4" fmla="*/ 0 w 21600"/>
              <a:gd name="T5" fmla="*/ 9144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03" name="AutoShape 23"/>
          <p:cNvSpPr>
            <a:spLocks noChangeArrowheads="1"/>
          </p:cNvSpPr>
          <p:nvPr/>
        </p:nvSpPr>
        <p:spPr bwMode="auto">
          <a:xfrm>
            <a:off x="3810000" y="2133600"/>
            <a:ext cx="304800" cy="304800"/>
          </a:xfrm>
          <a:prstGeom prst="flowChartConnector">
            <a:avLst/>
          </a:prstGeom>
          <a:solidFill>
            <a:schemeClr val="accent1">
              <a:alpha val="0"/>
            </a:schemeClr>
          </a:solidFill>
          <a:ln w="25400">
            <a:solidFill>
              <a:schemeClr val="tx1"/>
            </a:solidFill>
            <a:round/>
            <a:headEnd/>
            <a:tailEnd/>
          </a:ln>
        </p:spPr>
        <p:txBody>
          <a:bodyPr wrap="none" anchor="ctr"/>
          <a:lstStyle/>
          <a:p>
            <a:endParaRPr lang="en-US"/>
          </a:p>
        </p:txBody>
      </p:sp>
      <p:sp>
        <p:nvSpPr>
          <p:cNvPr id="20504" name="Text Box 24"/>
          <p:cNvSpPr txBox="1">
            <a:spLocks noChangeArrowheads="1"/>
          </p:cNvSpPr>
          <p:nvPr/>
        </p:nvSpPr>
        <p:spPr bwMode="auto">
          <a:xfrm>
            <a:off x="3810000" y="2133600"/>
            <a:ext cx="26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a:t>
            </a:r>
          </a:p>
        </p:txBody>
      </p:sp>
      <p:sp>
        <p:nvSpPr>
          <p:cNvPr id="20505" name="Arc 25"/>
          <p:cNvSpPr>
            <a:spLocks/>
          </p:cNvSpPr>
          <p:nvPr/>
        </p:nvSpPr>
        <p:spPr bwMode="auto">
          <a:xfrm rot="5723583">
            <a:off x="2971800" y="2438400"/>
            <a:ext cx="914400" cy="914400"/>
          </a:xfrm>
          <a:custGeom>
            <a:avLst/>
            <a:gdLst>
              <a:gd name="T0" fmla="*/ 0 w 21600"/>
              <a:gd name="T1" fmla="*/ 0 h 21600"/>
              <a:gd name="T2" fmla="*/ 914400 w 21600"/>
              <a:gd name="T3" fmla="*/ 914400 h 21600"/>
              <a:gd name="T4" fmla="*/ 0 w 21600"/>
              <a:gd name="T5" fmla="*/ 9144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06" name="AutoShape 26"/>
          <p:cNvSpPr>
            <a:spLocks noChangeArrowheads="1"/>
          </p:cNvSpPr>
          <p:nvPr/>
        </p:nvSpPr>
        <p:spPr bwMode="auto">
          <a:xfrm>
            <a:off x="2743200" y="3200400"/>
            <a:ext cx="304800" cy="304800"/>
          </a:xfrm>
          <a:prstGeom prst="flowChartConnector">
            <a:avLst/>
          </a:prstGeom>
          <a:solidFill>
            <a:schemeClr val="accent1">
              <a:alpha val="0"/>
            </a:schemeClr>
          </a:solidFill>
          <a:ln w="25400">
            <a:solidFill>
              <a:schemeClr val="tx1"/>
            </a:solidFill>
            <a:round/>
            <a:headEnd/>
            <a:tailEnd/>
          </a:ln>
        </p:spPr>
        <p:txBody>
          <a:bodyPr wrap="none" anchor="ctr"/>
          <a:lstStyle/>
          <a:p>
            <a:endParaRPr lang="en-US"/>
          </a:p>
        </p:txBody>
      </p:sp>
      <p:sp>
        <p:nvSpPr>
          <p:cNvPr id="20507" name="Text Box 27"/>
          <p:cNvSpPr txBox="1">
            <a:spLocks noChangeArrowheads="1"/>
          </p:cNvSpPr>
          <p:nvPr/>
        </p:nvSpPr>
        <p:spPr bwMode="auto">
          <a:xfrm>
            <a:off x="2743200" y="3200400"/>
            <a:ext cx="26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a:t>
            </a:r>
          </a:p>
        </p:txBody>
      </p:sp>
      <p:sp>
        <p:nvSpPr>
          <p:cNvPr id="20508" name="Arc 28"/>
          <p:cNvSpPr>
            <a:spLocks/>
          </p:cNvSpPr>
          <p:nvPr/>
        </p:nvSpPr>
        <p:spPr bwMode="auto">
          <a:xfrm rot="-10560248">
            <a:off x="1752600" y="2362200"/>
            <a:ext cx="914400" cy="914400"/>
          </a:xfrm>
          <a:custGeom>
            <a:avLst/>
            <a:gdLst>
              <a:gd name="T0" fmla="*/ 0 w 21600"/>
              <a:gd name="T1" fmla="*/ 0 h 21600"/>
              <a:gd name="T2" fmla="*/ 914400 w 21600"/>
              <a:gd name="T3" fmla="*/ 914400 h 21600"/>
              <a:gd name="T4" fmla="*/ 0 w 21600"/>
              <a:gd name="T5" fmla="*/ 9144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09" name="AutoShape 29"/>
          <p:cNvSpPr>
            <a:spLocks noChangeArrowheads="1"/>
          </p:cNvSpPr>
          <p:nvPr/>
        </p:nvSpPr>
        <p:spPr bwMode="auto">
          <a:xfrm>
            <a:off x="1600200" y="2133600"/>
            <a:ext cx="304800" cy="304800"/>
          </a:xfrm>
          <a:prstGeom prst="flowChartConnector">
            <a:avLst/>
          </a:prstGeom>
          <a:solidFill>
            <a:schemeClr val="accent1">
              <a:alpha val="0"/>
            </a:schemeClr>
          </a:solidFill>
          <a:ln w="25400">
            <a:solidFill>
              <a:schemeClr val="tx1"/>
            </a:solidFill>
            <a:round/>
            <a:headEnd/>
            <a:tailEnd/>
          </a:ln>
        </p:spPr>
        <p:txBody>
          <a:bodyPr wrap="none" anchor="ctr"/>
          <a:lstStyle/>
          <a:p>
            <a:endParaRPr lang="en-US"/>
          </a:p>
        </p:txBody>
      </p:sp>
      <p:sp>
        <p:nvSpPr>
          <p:cNvPr id="20510" name="Text Box 30"/>
          <p:cNvSpPr txBox="1">
            <a:spLocks noChangeArrowheads="1"/>
          </p:cNvSpPr>
          <p:nvPr/>
        </p:nvSpPr>
        <p:spPr bwMode="auto">
          <a:xfrm>
            <a:off x="1600200" y="2133600"/>
            <a:ext cx="26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a:t>
            </a:r>
          </a:p>
        </p:txBody>
      </p:sp>
      <p:sp>
        <p:nvSpPr>
          <p:cNvPr id="20511" name="Arc 31"/>
          <p:cNvSpPr>
            <a:spLocks/>
          </p:cNvSpPr>
          <p:nvPr/>
        </p:nvSpPr>
        <p:spPr bwMode="auto">
          <a:xfrm rot="-5400000">
            <a:off x="1752600" y="1447800"/>
            <a:ext cx="914400" cy="914400"/>
          </a:xfrm>
          <a:custGeom>
            <a:avLst/>
            <a:gdLst>
              <a:gd name="T0" fmla="*/ 0 w 21600"/>
              <a:gd name="T1" fmla="*/ 0 h 21600"/>
              <a:gd name="T2" fmla="*/ 914400 w 21600"/>
              <a:gd name="T3" fmla="*/ 914400 h 21600"/>
              <a:gd name="T4" fmla="*/ 0 w 21600"/>
              <a:gd name="T5" fmla="*/ 9144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85" name="Text Box 32"/>
          <p:cNvSpPr txBox="1">
            <a:spLocks noChangeArrowheads="1"/>
          </p:cNvSpPr>
          <p:nvPr/>
        </p:nvSpPr>
        <p:spPr bwMode="auto">
          <a:xfrm>
            <a:off x="4937125" y="1179513"/>
            <a:ext cx="3673475"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dirty="0"/>
              <a:t>Suppose we have an electron traveling at a velocity , </a:t>
            </a:r>
            <a:r>
              <a:rPr lang="en-US" b="1" i="1" dirty="0"/>
              <a:t>v</a:t>
            </a:r>
            <a:r>
              <a:rPr lang="en-US" dirty="0"/>
              <a:t>, entering a magnetic field, </a:t>
            </a:r>
            <a:r>
              <a:rPr lang="en-US" b="1" i="1" dirty="0"/>
              <a:t>B</a:t>
            </a:r>
            <a:r>
              <a:rPr lang="en-US" dirty="0"/>
              <a:t>, directed into the page. </a:t>
            </a:r>
            <a:r>
              <a:rPr lang="en-US" dirty="0">
                <a:solidFill>
                  <a:srgbClr val="FF0000"/>
                </a:solidFill>
              </a:rPr>
              <a:t>What happens after the initial force acts on the charge?</a:t>
            </a:r>
          </a:p>
        </p:txBody>
      </p:sp>
      <p:pic>
        <p:nvPicPr>
          <p:cNvPr id="20513" name="Picture 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890962"/>
            <a:ext cx="52578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80852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498"/>
                                        </p:tgtEl>
                                        <p:attrNameLst>
                                          <p:attrName>style.visibility</p:attrName>
                                        </p:attrNameLst>
                                      </p:cBhvr>
                                      <p:to>
                                        <p:strVal val="visible"/>
                                      </p:to>
                                    </p:set>
                                    <p:animEffect transition="in" filter="box(in)">
                                      <p:cBhvr>
                                        <p:cTn id="7" dur="500"/>
                                        <p:tgtEl>
                                          <p:spTgt spid="2049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0493"/>
                                        </p:tgtEl>
                                        <p:attrNameLst>
                                          <p:attrName>style.visibility</p:attrName>
                                        </p:attrNameLst>
                                      </p:cBhvr>
                                      <p:to>
                                        <p:strVal val="visible"/>
                                      </p:to>
                                    </p:set>
                                    <p:animEffect transition="in" filter="box(in)">
                                      <p:cBhvr>
                                        <p:cTn id="10" dur="500"/>
                                        <p:tgtEl>
                                          <p:spTgt spid="2049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0502"/>
                                        </p:tgtEl>
                                        <p:attrNameLst>
                                          <p:attrName>style.visibility</p:attrName>
                                        </p:attrNameLst>
                                      </p:cBhvr>
                                      <p:to>
                                        <p:strVal val="visible"/>
                                      </p:to>
                                    </p:set>
                                    <p:animEffect transition="in" filter="box(in)">
                                      <p:cBhvr>
                                        <p:cTn id="15" dur="500"/>
                                        <p:tgtEl>
                                          <p:spTgt spid="2050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20503"/>
                                        </p:tgtEl>
                                        <p:attrNameLst>
                                          <p:attrName>style.visibility</p:attrName>
                                        </p:attrNameLst>
                                      </p:cBhvr>
                                      <p:to>
                                        <p:strVal val="visible"/>
                                      </p:to>
                                    </p:set>
                                    <p:animEffect transition="in" filter="box(in)">
                                      <p:cBhvr>
                                        <p:cTn id="20" dur="500"/>
                                        <p:tgtEl>
                                          <p:spTgt spid="20503"/>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20504"/>
                                        </p:tgtEl>
                                        <p:attrNameLst>
                                          <p:attrName>style.visibility</p:attrName>
                                        </p:attrNameLst>
                                      </p:cBhvr>
                                      <p:to>
                                        <p:strVal val="visible"/>
                                      </p:to>
                                    </p:set>
                                    <p:animEffect transition="in" filter="box(in)">
                                      <p:cBhvr>
                                        <p:cTn id="23" dur="500"/>
                                        <p:tgtEl>
                                          <p:spTgt spid="2050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0499"/>
                                        </p:tgtEl>
                                        <p:attrNameLst>
                                          <p:attrName>style.visibility</p:attrName>
                                        </p:attrNameLst>
                                      </p:cBhvr>
                                      <p:to>
                                        <p:strVal val="visible"/>
                                      </p:to>
                                    </p:set>
                                    <p:animEffect transition="in" filter="checkerboard(across)">
                                      <p:cBhvr>
                                        <p:cTn id="28" dur="500"/>
                                        <p:tgtEl>
                                          <p:spTgt spid="20499"/>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0494"/>
                                        </p:tgtEl>
                                        <p:attrNameLst>
                                          <p:attrName>style.visibility</p:attrName>
                                        </p:attrNameLst>
                                      </p:cBhvr>
                                      <p:to>
                                        <p:strVal val="visible"/>
                                      </p:to>
                                    </p:set>
                                    <p:animEffect transition="in" filter="checkerboard(across)">
                                      <p:cBhvr>
                                        <p:cTn id="31" dur="500"/>
                                        <p:tgtEl>
                                          <p:spTgt spid="2049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20505"/>
                                        </p:tgtEl>
                                        <p:attrNameLst>
                                          <p:attrName>style.visibility</p:attrName>
                                        </p:attrNameLst>
                                      </p:cBhvr>
                                      <p:to>
                                        <p:strVal val="visible"/>
                                      </p:to>
                                    </p:set>
                                    <p:animEffect transition="in" filter="checkerboard(across)">
                                      <p:cBhvr>
                                        <p:cTn id="36" dur="500"/>
                                        <p:tgtEl>
                                          <p:spTgt spid="2050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20506"/>
                                        </p:tgtEl>
                                        <p:attrNameLst>
                                          <p:attrName>style.visibility</p:attrName>
                                        </p:attrNameLst>
                                      </p:cBhvr>
                                      <p:to>
                                        <p:strVal val="visible"/>
                                      </p:to>
                                    </p:set>
                                    <p:animEffect transition="in" filter="box(in)">
                                      <p:cBhvr>
                                        <p:cTn id="41" dur="500"/>
                                        <p:tgtEl>
                                          <p:spTgt spid="20506"/>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20507"/>
                                        </p:tgtEl>
                                        <p:attrNameLst>
                                          <p:attrName>style.visibility</p:attrName>
                                        </p:attrNameLst>
                                      </p:cBhvr>
                                      <p:to>
                                        <p:strVal val="visible"/>
                                      </p:to>
                                    </p:set>
                                    <p:animEffect transition="in" filter="box(in)">
                                      <p:cBhvr>
                                        <p:cTn id="44" dur="500"/>
                                        <p:tgtEl>
                                          <p:spTgt spid="2050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20495"/>
                                        </p:tgtEl>
                                        <p:attrNameLst>
                                          <p:attrName>style.visibility</p:attrName>
                                        </p:attrNameLst>
                                      </p:cBhvr>
                                      <p:to>
                                        <p:strVal val="visible"/>
                                      </p:to>
                                    </p:set>
                                    <p:animEffect transition="in" filter="checkerboard(across)">
                                      <p:cBhvr>
                                        <p:cTn id="49" dur="500"/>
                                        <p:tgtEl>
                                          <p:spTgt spid="20495"/>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20500"/>
                                        </p:tgtEl>
                                        <p:attrNameLst>
                                          <p:attrName>style.visibility</p:attrName>
                                        </p:attrNameLst>
                                      </p:cBhvr>
                                      <p:to>
                                        <p:strVal val="visible"/>
                                      </p:to>
                                    </p:set>
                                    <p:animEffect transition="in" filter="checkerboard(across)">
                                      <p:cBhvr>
                                        <p:cTn id="52" dur="500"/>
                                        <p:tgtEl>
                                          <p:spTgt spid="2050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20508"/>
                                        </p:tgtEl>
                                        <p:attrNameLst>
                                          <p:attrName>style.visibility</p:attrName>
                                        </p:attrNameLst>
                                      </p:cBhvr>
                                      <p:to>
                                        <p:strVal val="visible"/>
                                      </p:to>
                                    </p:set>
                                    <p:animEffect transition="in" filter="checkerboard(across)">
                                      <p:cBhvr>
                                        <p:cTn id="57" dur="500"/>
                                        <p:tgtEl>
                                          <p:spTgt spid="2050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0509"/>
                                        </p:tgtEl>
                                        <p:attrNameLst>
                                          <p:attrName>style.visibility</p:attrName>
                                        </p:attrNameLst>
                                      </p:cBhvr>
                                      <p:to>
                                        <p:strVal val="visible"/>
                                      </p:to>
                                    </p:set>
                                    <p:animEffect transition="in" filter="checkerboard(across)">
                                      <p:cBhvr>
                                        <p:cTn id="62" dur="500"/>
                                        <p:tgtEl>
                                          <p:spTgt spid="20509"/>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20510"/>
                                        </p:tgtEl>
                                        <p:attrNameLst>
                                          <p:attrName>style.visibility</p:attrName>
                                        </p:attrNameLst>
                                      </p:cBhvr>
                                      <p:to>
                                        <p:strVal val="visible"/>
                                      </p:to>
                                    </p:set>
                                    <p:animEffect transition="in" filter="checkerboard(across)">
                                      <p:cBhvr>
                                        <p:cTn id="65" dur="500"/>
                                        <p:tgtEl>
                                          <p:spTgt spid="20510"/>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 presetClass="entr" presetSubtype="10" fill="hold" grpId="0" nodeType="clickEffect">
                                  <p:stCondLst>
                                    <p:cond delay="0"/>
                                  </p:stCondLst>
                                  <p:childTnLst>
                                    <p:set>
                                      <p:cBhvr>
                                        <p:cTn id="69" dur="1" fill="hold">
                                          <p:stCondLst>
                                            <p:cond delay="0"/>
                                          </p:stCondLst>
                                        </p:cTn>
                                        <p:tgtEl>
                                          <p:spTgt spid="20501"/>
                                        </p:tgtEl>
                                        <p:attrNameLst>
                                          <p:attrName>style.visibility</p:attrName>
                                        </p:attrNameLst>
                                      </p:cBhvr>
                                      <p:to>
                                        <p:strVal val="visible"/>
                                      </p:to>
                                    </p:set>
                                    <p:animEffect transition="in" filter="checkerboard(across)">
                                      <p:cBhvr>
                                        <p:cTn id="70" dur="500"/>
                                        <p:tgtEl>
                                          <p:spTgt spid="20501"/>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20496"/>
                                        </p:tgtEl>
                                        <p:attrNameLst>
                                          <p:attrName>style.visibility</p:attrName>
                                        </p:attrNameLst>
                                      </p:cBhvr>
                                      <p:to>
                                        <p:strVal val="visible"/>
                                      </p:to>
                                    </p:set>
                                    <p:animEffect transition="in" filter="checkerboard(across)">
                                      <p:cBhvr>
                                        <p:cTn id="73" dur="500"/>
                                        <p:tgtEl>
                                          <p:spTgt spid="20496"/>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 presetClass="entr" presetSubtype="10" fill="hold" grpId="0" nodeType="clickEffect">
                                  <p:stCondLst>
                                    <p:cond delay="0"/>
                                  </p:stCondLst>
                                  <p:childTnLst>
                                    <p:set>
                                      <p:cBhvr>
                                        <p:cTn id="77" dur="1" fill="hold">
                                          <p:stCondLst>
                                            <p:cond delay="0"/>
                                          </p:stCondLst>
                                        </p:cTn>
                                        <p:tgtEl>
                                          <p:spTgt spid="20511"/>
                                        </p:tgtEl>
                                        <p:attrNameLst>
                                          <p:attrName>style.visibility</p:attrName>
                                        </p:attrNameLst>
                                      </p:cBhvr>
                                      <p:to>
                                        <p:strVal val="visible"/>
                                      </p:to>
                                    </p:set>
                                    <p:animEffect transition="in" filter="checkerboard(across)">
                                      <p:cBhvr>
                                        <p:cTn id="78" dur="500"/>
                                        <p:tgtEl>
                                          <p:spTgt spid="20511"/>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4" presetClass="entr" presetSubtype="16" fill="hold" nodeType="clickEffect">
                                  <p:stCondLst>
                                    <p:cond delay="0"/>
                                  </p:stCondLst>
                                  <p:childTnLst>
                                    <p:set>
                                      <p:cBhvr>
                                        <p:cTn id="82" dur="1" fill="hold">
                                          <p:stCondLst>
                                            <p:cond delay="0"/>
                                          </p:stCondLst>
                                        </p:cTn>
                                        <p:tgtEl>
                                          <p:spTgt spid="20513"/>
                                        </p:tgtEl>
                                        <p:attrNameLst>
                                          <p:attrName>style.visibility</p:attrName>
                                        </p:attrNameLst>
                                      </p:cBhvr>
                                      <p:to>
                                        <p:strVal val="visible"/>
                                      </p:to>
                                    </p:set>
                                    <p:animEffect transition="in" filter="box(in)">
                                      <p:cBhvr>
                                        <p:cTn id="83" dur="500"/>
                                        <p:tgtEl>
                                          <p:spTgt spid="20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3" grpId="0" animBg="1"/>
      <p:bldP spid="20494" grpId="0" animBg="1"/>
      <p:bldP spid="20495" grpId="0" animBg="1"/>
      <p:bldP spid="20496" grpId="0" animBg="1"/>
      <p:bldP spid="20498" grpId="0"/>
      <p:bldP spid="20499" grpId="0"/>
      <p:bldP spid="20500" grpId="0"/>
      <p:bldP spid="20501" grpId="0"/>
      <p:bldP spid="20502" grpId="0" animBg="1"/>
      <p:bldP spid="20503" grpId="0" animBg="1"/>
      <p:bldP spid="20504" grpId="0"/>
      <p:bldP spid="20505" grpId="0" animBg="1"/>
      <p:bldP spid="20506" grpId="0" animBg="1"/>
      <p:bldP spid="20507" grpId="0"/>
      <p:bldP spid="20508" grpId="0" animBg="1"/>
      <p:bldP spid="20509" grpId="0" animBg="1"/>
      <p:bldP spid="20510" grpId="0"/>
      <p:bldP spid="205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dirty="0"/>
              <a:t>Magnetic Force and Circular Motion</a:t>
            </a:r>
            <a:endParaRPr lang="en-US" dirty="0" smtClean="0"/>
          </a:p>
        </p:txBody>
      </p:sp>
      <p:pic>
        <p:nvPicPr>
          <p:cNvPr id="2048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3886200" cy="284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3810000"/>
            <a:ext cx="21336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ext Box 6"/>
          <p:cNvSpPr txBox="1">
            <a:spLocks noChangeArrowheads="1"/>
          </p:cNvSpPr>
          <p:nvPr/>
        </p:nvSpPr>
        <p:spPr bwMode="auto">
          <a:xfrm>
            <a:off x="4860925" y="1331913"/>
            <a:ext cx="4130675" cy="201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dirty="0"/>
              <a:t>The magnetic force is equal to the centripetal force and thus can be used to solve for the circular path. Or, if the radius is known, could be used to solve for the MASS of the ion. This could be used to determine the material of the object.</a:t>
            </a:r>
          </a:p>
        </p:txBody>
      </p:sp>
      <p:sp>
        <p:nvSpPr>
          <p:cNvPr id="20486" name="Text Box 7"/>
          <p:cNvSpPr txBox="1">
            <a:spLocks noChangeArrowheads="1"/>
          </p:cNvSpPr>
          <p:nvPr/>
        </p:nvSpPr>
        <p:spPr bwMode="auto">
          <a:xfrm>
            <a:off x="822325" y="4608513"/>
            <a:ext cx="4130675"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b="1" dirty="0"/>
              <a:t>There are many “other” types of forces that can be set equal to </a:t>
            </a:r>
            <a:r>
              <a:rPr lang="en-US" b="1" dirty="0" smtClean="0"/>
              <a:t>the magnetic </a:t>
            </a:r>
            <a:r>
              <a:rPr lang="en-US" b="1" dirty="0"/>
              <a:t>force.</a:t>
            </a:r>
          </a:p>
        </p:txBody>
      </p:sp>
    </p:spTree>
    <p:extLst>
      <p:ext uri="{BB962C8B-B14F-4D97-AF65-F5344CB8AC3E}">
        <p14:creationId xmlns:p14="http://schemas.microsoft.com/office/powerpoint/2010/main" val="2565447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2"/>
          <p:cNvSpPr>
            <a:spLocks noGrp="1" noChangeArrowheads="1"/>
          </p:cNvSpPr>
          <p:nvPr>
            <p:ph type="title" sz="quarter"/>
          </p:nvPr>
        </p:nvSpPr>
        <p:spPr>
          <a:xfrm>
            <a:off x="457200" y="76200"/>
            <a:ext cx="8229600" cy="1139825"/>
          </a:xfrm>
        </p:spPr>
        <p:txBody>
          <a:bodyPr/>
          <a:lstStyle/>
          <a:p>
            <a:pPr eaLnBrk="1" hangingPunct="1"/>
            <a:r>
              <a:rPr lang="en-US" dirty="0" smtClean="0"/>
              <a:t>Example</a:t>
            </a:r>
          </a:p>
        </p:txBody>
      </p:sp>
      <p:graphicFrame>
        <p:nvGraphicFramePr>
          <p:cNvPr id="6146" name="Object 5"/>
          <p:cNvGraphicFramePr>
            <a:graphicFrameLocks noGrp="1" noChangeAspect="1"/>
          </p:cNvGraphicFramePr>
          <p:nvPr>
            <p:ph sz="quarter" idx="1"/>
          </p:nvPr>
        </p:nvGraphicFramePr>
        <p:xfrm>
          <a:off x="685800" y="2286000"/>
          <a:ext cx="1804988" cy="1981200"/>
        </p:xfrm>
        <a:graphic>
          <a:graphicData uri="http://schemas.openxmlformats.org/presentationml/2006/ole">
            <mc:AlternateContent xmlns:mc="http://schemas.openxmlformats.org/markup-compatibility/2006">
              <mc:Choice xmlns:v="urn:schemas-microsoft-com:vml" Requires="v">
                <p:oleObj spid="_x0000_s19478" name="Equation" r:id="rId3" imgW="1041120" imgH="1143000" progId="Equation.3">
                  <p:embed/>
                </p:oleObj>
              </mc:Choice>
              <mc:Fallback>
                <p:oleObj name="Equation" r:id="rId3" imgW="1041120" imgH="1143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286000"/>
                        <a:ext cx="1804988" cy="198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5" name="Object 7"/>
          <p:cNvGraphicFramePr>
            <a:graphicFrameLocks noGrp="1" noChangeAspect="1"/>
          </p:cNvGraphicFramePr>
          <p:nvPr>
            <p:ph sz="quarter" idx="2"/>
          </p:nvPr>
        </p:nvGraphicFramePr>
        <p:xfrm>
          <a:off x="3048000" y="2438400"/>
          <a:ext cx="3200400" cy="752475"/>
        </p:xfrm>
        <a:graphic>
          <a:graphicData uri="http://schemas.openxmlformats.org/presentationml/2006/ole">
            <mc:AlternateContent xmlns:mc="http://schemas.openxmlformats.org/markup-compatibility/2006">
              <mc:Choice xmlns:v="urn:schemas-microsoft-com:vml" Requires="v">
                <p:oleObj spid="_x0000_s19479" name="Equation" r:id="rId5" imgW="1892160" imgH="444240" progId="Equation.3">
                  <p:embed/>
                </p:oleObj>
              </mc:Choice>
              <mc:Fallback>
                <p:oleObj name="Equation" r:id="rId5" imgW="1892160" imgH="4442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2438400"/>
                        <a:ext cx="3200400" cy="752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8" name="Object 10"/>
          <p:cNvGraphicFramePr>
            <a:graphicFrameLocks noGrp="1" noChangeAspect="1"/>
          </p:cNvGraphicFramePr>
          <p:nvPr>
            <p:ph sz="quarter" idx="3"/>
          </p:nvPr>
        </p:nvGraphicFramePr>
        <p:xfrm>
          <a:off x="533400" y="4318000"/>
          <a:ext cx="3733800" cy="1654175"/>
        </p:xfrm>
        <a:graphic>
          <a:graphicData uri="http://schemas.openxmlformats.org/presentationml/2006/ole">
            <mc:AlternateContent xmlns:mc="http://schemas.openxmlformats.org/markup-compatibility/2006">
              <mc:Choice xmlns:v="urn:schemas-microsoft-com:vml" Requires="v">
                <p:oleObj spid="_x0000_s19480" name="Equation" r:id="rId7" imgW="2234880" imgH="990360" progId="Equation.3">
                  <p:embed/>
                </p:oleObj>
              </mc:Choice>
              <mc:Fallback>
                <p:oleObj name="Equation" r:id="rId7" imgW="2234880" imgH="9903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 y="4318000"/>
                        <a:ext cx="3733800" cy="1654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1" name="Rectangle 4"/>
          <p:cNvSpPr>
            <a:spLocks noChangeArrowheads="1"/>
          </p:cNvSpPr>
          <p:nvPr/>
        </p:nvSpPr>
        <p:spPr bwMode="auto">
          <a:xfrm>
            <a:off x="609600" y="1066800"/>
            <a:ext cx="78486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b="1" dirty="0"/>
              <a:t>A singly charged positive ion has a mass of 2.5 x 10</a:t>
            </a:r>
            <a:r>
              <a:rPr lang="en-US" b="1" baseline="30000" dirty="0"/>
              <a:t>-26</a:t>
            </a:r>
            <a:r>
              <a:rPr lang="en-US" b="1" dirty="0"/>
              <a:t> kg. After being accelerated through a potential difference of 250 V, the ion enters a magnetic field of 0.5 T, in a direction perpendicular to the field. Calculate the radius of the path of the ion in the field.</a:t>
            </a:r>
          </a:p>
        </p:txBody>
      </p:sp>
      <p:sp>
        <p:nvSpPr>
          <p:cNvPr id="22537" name="Text Box 9"/>
          <p:cNvSpPr txBox="1">
            <a:spLocks noChangeArrowheads="1"/>
          </p:cNvSpPr>
          <p:nvPr/>
        </p:nvSpPr>
        <p:spPr bwMode="auto">
          <a:xfrm>
            <a:off x="6629400" y="2514600"/>
            <a:ext cx="1692275"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We need to solve for the velocity!</a:t>
            </a:r>
          </a:p>
        </p:txBody>
      </p:sp>
      <p:sp>
        <p:nvSpPr>
          <p:cNvPr id="22540" name="Text Box 12"/>
          <p:cNvSpPr txBox="1">
            <a:spLocks noChangeArrowheads="1"/>
          </p:cNvSpPr>
          <p:nvPr/>
        </p:nvSpPr>
        <p:spPr bwMode="auto">
          <a:xfrm>
            <a:off x="4114800" y="5486400"/>
            <a:ext cx="13509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0000"/>
                </a:solidFill>
              </a:rPr>
              <a:t>56,568 m/s</a:t>
            </a:r>
          </a:p>
        </p:txBody>
      </p:sp>
      <p:graphicFrame>
        <p:nvGraphicFramePr>
          <p:cNvPr id="22541" name="Object 13"/>
          <p:cNvGraphicFramePr>
            <a:graphicFrameLocks noGrp="1" noChangeAspect="1"/>
          </p:cNvGraphicFramePr>
          <p:nvPr>
            <p:ph sz="quarter" idx="4"/>
          </p:nvPr>
        </p:nvGraphicFramePr>
        <p:xfrm>
          <a:off x="4011613" y="3810000"/>
          <a:ext cx="3178175" cy="882650"/>
        </p:xfrm>
        <a:graphic>
          <a:graphicData uri="http://schemas.openxmlformats.org/presentationml/2006/ole">
            <mc:AlternateContent xmlns:mc="http://schemas.openxmlformats.org/markup-compatibility/2006">
              <mc:Choice xmlns:v="urn:schemas-microsoft-com:vml" Requires="v">
                <p:oleObj spid="_x0000_s19481" name="Equation" r:id="rId9" imgW="1600200" imgH="444240" progId="Equation.3">
                  <p:embed/>
                </p:oleObj>
              </mc:Choice>
              <mc:Fallback>
                <p:oleObj name="Equation" r:id="rId9" imgW="1600200" imgH="4442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11613" y="3810000"/>
                        <a:ext cx="3178175" cy="882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543" name="Text Box 15"/>
          <p:cNvSpPr txBox="1">
            <a:spLocks noChangeArrowheads="1"/>
          </p:cNvSpPr>
          <p:nvPr/>
        </p:nvSpPr>
        <p:spPr bwMode="auto">
          <a:xfrm>
            <a:off x="7451725" y="4075113"/>
            <a:ext cx="1158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FF0000"/>
                </a:solidFill>
              </a:rPr>
              <a:t>0.0177 m</a:t>
            </a:r>
          </a:p>
        </p:txBody>
      </p:sp>
    </p:spTree>
    <p:extLst>
      <p:ext uri="{BB962C8B-B14F-4D97-AF65-F5344CB8AC3E}">
        <p14:creationId xmlns:p14="http://schemas.microsoft.com/office/powerpoint/2010/main" val="4179690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2535"/>
                                        </p:tgtEl>
                                        <p:attrNameLst>
                                          <p:attrName>style.visibility</p:attrName>
                                        </p:attrNameLst>
                                      </p:cBhvr>
                                      <p:to>
                                        <p:strVal val="visible"/>
                                      </p:to>
                                    </p:set>
                                    <p:animEffect transition="in" filter="box(in)">
                                      <p:cBhvr>
                                        <p:cTn id="7" dur="500"/>
                                        <p:tgtEl>
                                          <p:spTgt spid="225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537"/>
                                        </p:tgtEl>
                                        <p:attrNameLst>
                                          <p:attrName>style.visibility</p:attrName>
                                        </p:attrNameLst>
                                      </p:cBhvr>
                                      <p:to>
                                        <p:strVal val="visible"/>
                                      </p:to>
                                    </p:set>
                                    <p:animEffect transition="in" filter="checkerboard(across)">
                                      <p:cBhvr>
                                        <p:cTn id="12" dur="500"/>
                                        <p:tgtEl>
                                          <p:spTgt spid="225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2538"/>
                                        </p:tgtEl>
                                        <p:attrNameLst>
                                          <p:attrName>style.visibility</p:attrName>
                                        </p:attrNameLst>
                                      </p:cBhvr>
                                      <p:to>
                                        <p:strVal val="visible"/>
                                      </p:to>
                                    </p:set>
                                    <p:animEffect transition="in" filter="box(in)">
                                      <p:cBhvr>
                                        <p:cTn id="17" dur="500"/>
                                        <p:tgtEl>
                                          <p:spTgt spid="225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2540"/>
                                        </p:tgtEl>
                                        <p:attrNameLst>
                                          <p:attrName>style.visibility</p:attrName>
                                        </p:attrNameLst>
                                      </p:cBhvr>
                                      <p:to>
                                        <p:strVal val="visible"/>
                                      </p:to>
                                    </p:set>
                                    <p:anim calcmode="lin" valueType="num">
                                      <p:cBhvr additive="base">
                                        <p:cTn id="22" dur="500" fill="hold"/>
                                        <p:tgtEl>
                                          <p:spTgt spid="22540"/>
                                        </p:tgtEl>
                                        <p:attrNameLst>
                                          <p:attrName>ppt_x</p:attrName>
                                        </p:attrNameLst>
                                      </p:cBhvr>
                                      <p:tavLst>
                                        <p:tav tm="0">
                                          <p:val>
                                            <p:strVal val="#ppt_x"/>
                                          </p:val>
                                        </p:tav>
                                        <p:tav tm="100000">
                                          <p:val>
                                            <p:strVal val="#ppt_x"/>
                                          </p:val>
                                        </p:tav>
                                      </p:tavLst>
                                    </p:anim>
                                    <p:anim calcmode="lin" valueType="num">
                                      <p:cBhvr additive="base">
                                        <p:cTn id="23" dur="500" fill="hold"/>
                                        <p:tgtEl>
                                          <p:spTgt spid="22540"/>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nodeType="clickEffect">
                                  <p:stCondLst>
                                    <p:cond delay="0"/>
                                  </p:stCondLst>
                                  <p:childTnLst>
                                    <p:set>
                                      <p:cBhvr>
                                        <p:cTn id="27" dur="1" fill="hold">
                                          <p:stCondLst>
                                            <p:cond delay="0"/>
                                          </p:stCondLst>
                                        </p:cTn>
                                        <p:tgtEl>
                                          <p:spTgt spid="22541"/>
                                        </p:tgtEl>
                                        <p:attrNameLst>
                                          <p:attrName>style.visibility</p:attrName>
                                        </p:attrNameLst>
                                      </p:cBhvr>
                                      <p:to>
                                        <p:strVal val="visible"/>
                                      </p:to>
                                    </p:set>
                                    <p:animEffect transition="in" filter="checkerboard(across)">
                                      <p:cBhvr>
                                        <p:cTn id="28" dur="500"/>
                                        <p:tgtEl>
                                          <p:spTgt spid="2254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2543"/>
                                        </p:tgtEl>
                                        <p:attrNameLst>
                                          <p:attrName>style.visibility</p:attrName>
                                        </p:attrNameLst>
                                      </p:cBhvr>
                                      <p:to>
                                        <p:strVal val="visible"/>
                                      </p:to>
                                    </p:set>
                                    <p:anim calcmode="lin" valueType="num">
                                      <p:cBhvr additive="base">
                                        <p:cTn id="33" dur="500" fill="hold"/>
                                        <p:tgtEl>
                                          <p:spTgt spid="22543"/>
                                        </p:tgtEl>
                                        <p:attrNameLst>
                                          <p:attrName>ppt_x</p:attrName>
                                        </p:attrNameLst>
                                      </p:cBhvr>
                                      <p:tavLst>
                                        <p:tav tm="0">
                                          <p:val>
                                            <p:strVal val="#ppt_x"/>
                                          </p:val>
                                        </p:tav>
                                        <p:tav tm="100000">
                                          <p:val>
                                            <p:strVal val="#ppt_x"/>
                                          </p:val>
                                        </p:tav>
                                      </p:tavLst>
                                    </p:anim>
                                    <p:anim calcmode="lin" valueType="num">
                                      <p:cBhvr additive="base">
                                        <p:cTn id="34" dur="500" fill="hold"/>
                                        <p:tgtEl>
                                          <p:spTgt spid="225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7" grpId="0"/>
      <p:bldP spid="22540" grpId="0"/>
      <p:bldP spid="2254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t>
            </a:r>
            <a:r>
              <a:rPr lang="en-US" dirty="0" err="1" smtClean="0"/>
              <a:t>Biot-Savart</a:t>
            </a:r>
            <a:r>
              <a:rPr lang="en-US" dirty="0" smtClean="0"/>
              <a:t> Law</a:t>
            </a:r>
            <a:endParaRPr lang="en-US" dirty="0"/>
          </a:p>
        </p:txBody>
      </p:sp>
      <p:sp>
        <p:nvSpPr>
          <p:cNvPr id="3" name="Subtitle 2"/>
          <p:cNvSpPr>
            <a:spLocks noGrp="1"/>
          </p:cNvSpPr>
          <p:nvPr>
            <p:ph type="subTitle" idx="1"/>
          </p:nvPr>
        </p:nvSpPr>
        <p:spPr/>
        <p:txBody>
          <a:bodyPr/>
          <a:lstStyle/>
          <a:p>
            <a:r>
              <a:rPr lang="en-US" dirty="0" err="1" smtClean="0"/>
              <a:t>Wenny</a:t>
            </a:r>
            <a:r>
              <a:rPr lang="en-US" dirty="0" smtClean="0"/>
              <a:t> </a:t>
            </a:r>
            <a:r>
              <a:rPr lang="en-US" dirty="0" err="1" smtClean="0"/>
              <a:t>Maulina</a:t>
            </a:r>
            <a:endParaRPr lang="en-US" dirty="0"/>
          </a:p>
        </p:txBody>
      </p:sp>
    </p:spTree>
    <p:extLst>
      <p:ext uri="{BB962C8B-B14F-4D97-AF65-F5344CB8AC3E}">
        <p14:creationId xmlns:p14="http://schemas.microsoft.com/office/powerpoint/2010/main" val="34839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1596</Words>
  <Application>Microsoft Office PowerPoint</Application>
  <PresentationFormat>On-screen Show (4:3)</PresentationFormat>
  <Paragraphs>149</Paragraphs>
  <Slides>34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Equation</vt:lpstr>
      <vt:lpstr>Field due to long straight wire (magnitude)</vt:lpstr>
      <vt:lpstr>Example</vt:lpstr>
      <vt:lpstr>Example</vt:lpstr>
      <vt:lpstr>Force between parallel wires</vt:lpstr>
      <vt:lpstr>Example</vt:lpstr>
      <vt:lpstr>Magnetic Force and Circular Motion</vt:lpstr>
      <vt:lpstr>Magnetic Force and Circular Motion</vt:lpstr>
      <vt:lpstr>Example</vt:lpstr>
      <vt:lpstr>The Biot-Savart Law</vt:lpstr>
      <vt:lpstr>PowerPoint Presentation</vt:lpstr>
      <vt:lpstr>PowerPoint Presentation</vt:lpstr>
      <vt:lpstr>PowerPoint Presentation</vt:lpstr>
      <vt:lpstr>PowerPoint Presentation</vt:lpstr>
      <vt:lpstr>PowerPoint Presentation</vt:lpstr>
      <vt:lpstr>Magnetic Field of a Thin Straight Conductor</vt:lpstr>
      <vt:lpstr>PowerPoint Presentation</vt:lpstr>
      <vt:lpstr>PowerPoint Presentation</vt:lpstr>
      <vt:lpstr>PowerPoint Presentation</vt:lpstr>
      <vt:lpstr>PowerPoint Presentation</vt:lpstr>
      <vt:lpstr>Magnetic Field on the Axis of a Circular Current Loop</vt:lpstr>
      <vt:lpstr>PowerPoint Presentation</vt:lpstr>
      <vt:lpstr>PowerPoint Presentation</vt:lpstr>
      <vt:lpstr>Notice that the direction of the magnetic field contribution dB from element of length ds is at an angle q with the x axis.</vt:lpstr>
      <vt:lpstr>PowerPoint Presentation</vt:lpstr>
      <vt:lpstr>PowerPoint Presentation</vt:lpstr>
      <vt:lpstr>PowerPoint Presentation</vt:lpstr>
      <vt:lpstr>PowerPoint Presentation</vt:lpstr>
      <vt:lpstr>PowerPoint Presentation</vt:lpstr>
      <vt:lpstr>Magnetic Field of a Solenoid</vt:lpstr>
      <vt:lpstr>PowerPoint Presentation</vt:lpstr>
      <vt:lpstr>Magnetic Field of a Toroid</vt:lpstr>
      <vt:lpstr>Example</vt:lpstr>
      <vt:lpstr>Exercise</vt:lpstr>
      <vt:lpstr>Exercise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Biot-Savart Law</dc:title>
  <dc:creator>User</dc:creator>
  <cp:lastModifiedBy>User</cp:lastModifiedBy>
  <cp:revision>18</cp:revision>
  <dcterms:created xsi:type="dcterms:W3CDTF">2015-03-29T07:43:04Z</dcterms:created>
  <dcterms:modified xsi:type="dcterms:W3CDTF">2016-03-21T04:05:06Z</dcterms:modified>
</cp:coreProperties>
</file>