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80" r:id="rId22"/>
    <p:sldId id="276" r:id="rId23"/>
    <p:sldId id="277" r:id="rId24"/>
    <p:sldId id="278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93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5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638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23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91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372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486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928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174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626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13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388B2-AA56-4AD2-9D41-DF851B56488D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4FCE-8E73-4627-879B-6E40462F9E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68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Electromagnetic Force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Diulang</a:t>
            </a:r>
            <a:r>
              <a:rPr lang="en-AU" dirty="0" smtClean="0"/>
              <a:t> </a:t>
            </a:r>
            <a:r>
              <a:rPr lang="en-AU" dirty="0" err="1" smtClean="0"/>
              <a:t>lagi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0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Aplikasi</a:t>
            </a:r>
            <a:r>
              <a:rPr lang="en-AU" dirty="0" smtClean="0"/>
              <a:t> product rule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420" b="6846"/>
          <a:stretch/>
        </p:blipFill>
        <p:spPr>
          <a:xfrm>
            <a:off x="584200" y="1690688"/>
            <a:ext cx="10228638" cy="965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132" y="2790825"/>
            <a:ext cx="5672668" cy="15954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200" y="4958894"/>
            <a:ext cx="10867610" cy="88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6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Maxwell’s stress tensor  (a 3x3 matrix)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76" y="1488903"/>
            <a:ext cx="6640599" cy="12874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2550" y="1541915"/>
            <a:ext cx="2128696" cy="61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7071" y="2271715"/>
            <a:ext cx="1989475" cy="50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2550" y="3415313"/>
            <a:ext cx="1861500" cy="61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3279" y="2893515"/>
            <a:ext cx="1950000" cy="46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5976" y="4324904"/>
            <a:ext cx="11190452" cy="6840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312" y="5125187"/>
            <a:ext cx="3286963" cy="5707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9312" y="5826191"/>
            <a:ext cx="3336170" cy="61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0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Tensor Symmetry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37" y="1690688"/>
            <a:ext cx="10629841" cy="1560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51" y="3251200"/>
            <a:ext cx="1531174" cy="7127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8562" y="4811712"/>
            <a:ext cx="10155238" cy="11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02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Componen</a:t>
            </a:r>
            <a:r>
              <a:rPr lang="en-AU" dirty="0" smtClean="0"/>
              <a:t> Tensor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282" y="1690688"/>
            <a:ext cx="5192768" cy="22145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509" y="3987007"/>
            <a:ext cx="4923403" cy="248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3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Dot Product with Tensor 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254" y="2129430"/>
            <a:ext cx="9071487" cy="27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80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Convention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032000"/>
            <a:ext cx="10982961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0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vectors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06" y="2786062"/>
            <a:ext cx="11548587" cy="198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9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Dot product of </a:t>
            </a:r>
            <a:r>
              <a:rPr lang="en-AU" dirty="0" err="1" smtClean="0"/>
              <a:t>divergency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23" y="2790824"/>
            <a:ext cx="11333925" cy="274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09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631" y="1027906"/>
            <a:ext cx="9910738" cy="2997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Total EM force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3289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Total Force inside volume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176" y="1690688"/>
            <a:ext cx="6959600" cy="139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176" y="3352801"/>
            <a:ext cx="5140818" cy="123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7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Total electromagnetic force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Total Force due to the electric charges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Current density (A/m</a:t>
            </a:r>
            <a:r>
              <a:rPr lang="en-AU" baseline="30000" dirty="0" smtClean="0"/>
              <a:t>3</a:t>
            </a:r>
            <a:r>
              <a:rPr lang="en-AU" dirty="0" smtClean="0"/>
              <a:t>)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AU" dirty="0" smtClean="0"/>
              <a:t>Per Unit Volume (density)  (N/m</a:t>
            </a:r>
            <a:r>
              <a:rPr lang="en-AU" baseline="30000" dirty="0" smtClean="0"/>
              <a:t>3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28" y="2498455"/>
            <a:ext cx="4343400" cy="1390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313" y="5153887"/>
            <a:ext cx="3467100" cy="1266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6672" y="2505075"/>
            <a:ext cx="3133725" cy="1076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03313" y="4469695"/>
                <a:ext cx="1342227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b="1" i="0" smtClean="0">
                          <a:latin typeface="Cambria Math" panose="02040503050406030204" pitchFamily="18" charset="0"/>
                        </a:rPr>
                        <m:t>𝐉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A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AU" sz="3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313" y="4469695"/>
                <a:ext cx="1342227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134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Important Note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Static case </a:t>
            </a:r>
          </a:p>
          <a:p>
            <a:endParaRPr lang="en-AU" dirty="0"/>
          </a:p>
          <a:p>
            <a:r>
              <a:rPr lang="en-AU" dirty="0" err="1" smtClean="0"/>
              <a:t>Suku</a:t>
            </a:r>
            <a:r>
              <a:rPr lang="en-AU" dirty="0" smtClean="0"/>
              <a:t> </a:t>
            </a:r>
            <a:r>
              <a:rPr lang="en-AU" dirty="0" err="1" smtClean="0"/>
              <a:t>ke</a:t>
            </a:r>
            <a:r>
              <a:rPr lang="en-AU" dirty="0" smtClean="0"/>
              <a:t> </a:t>
            </a:r>
            <a:r>
              <a:rPr lang="en-AU" dirty="0" err="1" smtClean="0"/>
              <a:t>dua</a:t>
            </a:r>
            <a:r>
              <a:rPr lang="en-AU" dirty="0" smtClean="0"/>
              <a:t> </a:t>
            </a:r>
            <a:r>
              <a:rPr lang="en-AU" dirty="0" err="1" smtClean="0"/>
              <a:t>hilang</a:t>
            </a:r>
            <a:r>
              <a:rPr lang="en-AU" dirty="0" smtClean="0"/>
              <a:t>, </a:t>
            </a:r>
            <a:r>
              <a:rPr lang="en-AU" dirty="0" err="1" smtClean="0"/>
              <a:t>sehingga</a:t>
            </a:r>
            <a:r>
              <a:rPr lang="en-AU" dirty="0" smtClean="0"/>
              <a:t> F total </a:t>
            </a:r>
            <a:r>
              <a:rPr lang="en-AU" dirty="0" err="1" smtClean="0"/>
              <a:t>sama</a:t>
            </a:r>
            <a:r>
              <a:rPr lang="en-AU" dirty="0" smtClean="0"/>
              <a:t> </a:t>
            </a:r>
            <a:r>
              <a:rPr lang="en-AU" dirty="0" err="1" smtClean="0"/>
              <a:t>dengan</a:t>
            </a:r>
            <a:r>
              <a:rPr lang="en-AU" dirty="0" smtClean="0"/>
              <a:t> stress tensor di </a:t>
            </a:r>
            <a:r>
              <a:rPr lang="en-AU" dirty="0" err="1" smtClean="0"/>
              <a:t>keliling</a:t>
            </a:r>
            <a:r>
              <a:rPr lang="en-AU" dirty="0" smtClean="0"/>
              <a:t> </a:t>
            </a:r>
            <a:r>
              <a:rPr lang="en-AU" dirty="0" err="1" smtClean="0"/>
              <a:t>permukaan</a:t>
            </a:r>
            <a:r>
              <a:rPr lang="en-AU" dirty="0" smtClean="0"/>
              <a:t> S </a:t>
            </a:r>
            <a:r>
              <a:rPr lang="en-AU" dirty="0" err="1" smtClean="0"/>
              <a:t>dari</a:t>
            </a:r>
            <a:r>
              <a:rPr lang="en-AU" dirty="0" smtClean="0"/>
              <a:t> </a:t>
            </a:r>
            <a:r>
              <a:rPr lang="en-AU" dirty="0" err="1" smtClean="0"/>
              <a:t>sebuah</a:t>
            </a:r>
            <a:r>
              <a:rPr lang="en-AU" dirty="0" smtClean="0"/>
              <a:t> volume v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694" y="1825625"/>
            <a:ext cx="3501118" cy="590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576" y="523730"/>
            <a:ext cx="5486113" cy="10083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2233" y="3978419"/>
            <a:ext cx="4662685" cy="80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74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Arti</a:t>
            </a:r>
            <a:r>
              <a:rPr lang="en-AU" dirty="0" smtClean="0"/>
              <a:t> </a:t>
            </a:r>
            <a:r>
              <a:rPr lang="en-AU" dirty="0" err="1" smtClean="0"/>
              <a:t>Fisis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Bekerja</a:t>
            </a:r>
            <a:r>
              <a:rPr lang="en-AU" dirty="0" smtClean="0"/>
              <a:t> </a:t>
            </a:r>
            <a:r>
              <a:rPr lang="en-AU" dirty="0" err="1" smtClean="0"/>
              <a:t>pada</a:t>
            </a:r>
            <a:r>
              <a:rPr lang="en-AU" dirty="0" smtClean="0"/>
              <a:t> </a:t>
            </a:r>
            <a:r>
              <a:rPr lang="en-AU" dirty="0" err="1" smtClean="0"/>
              <a:t>permukaan</a:t>
            </a:r>
            <a:r>
              <a:rPr lang="en-AU" dirty="0" smtClean="0"/>
              <a:t> S </a:t>
            </a:r>
            <a:r>
              <a:rPr lang="en-AU" dirty="0" err="1" smtClean="0"/>
              <a:t>sehingga</a:t>
            </a:r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pPr lvl="1"/>
            <a:r>
              <a:rPr lang="en-AU" dirty="0"/>
              <a:t> </a:t>
            </a:r>
            <a:r>
              <a:rPr lang="en-AU" dirty="0" smtClean="0"/>
              <a:t>in the </a:t>
            </a:r>
            <a:r>
              <a:rPr lang="en-AU" dirty="0" err="1" smtClean="0"/>
              <a:t>ith</a:t>
            </a:r>
            <a:r>
              <a:rPr lang="en-AU" dirty="0" smtClean="0"/>
              <a:t> direction </a:t>
            </a:r>
          </a:p>
          <a:p>
            <a:pPr lvl="1"/>
            <a:r>
              <a:rPr lang="en-AU" dirty="0" smtClean="0"/>
              <a:t>Acting on an element of the enclosing surface C that oriented in the </a:t>
            </a:r>
            <a:r>
              <a:rPr lang="en-AU" dirty="0" err="1" smtClean="0"/>
              <a:t>jth</a:t>
            </a:r>
            <a:r>
              <a:rPr lang="en-AU" dirty="0" smtClean="0"/>
              <a:t> direction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397" y="528926"/>
            <a:ext cx="8468403" cy="9979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645" y="2493818"/>
            <a:ext cx="5488535" cy="7615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0645" y="3701617"/>
            <a:ext cx="8963052" cy="5993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1847" y="5648326"/>
            <a:ext cx="8088305" cy="75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0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Important Note :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15" y="2703512"/>
            <a:ext cx="11539672" cy="25796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584" y="1536699"/>
            <a:ext cx="6934832" cy="116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65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Important Note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584" y="1536699"/>
            <a:ext cx="6934832" cy="11668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24" y="3065462"/>
            <a:ext cx="11995716" cy="191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58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Important Note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584" y="1536699"/>
            <a:ext cx="6934832" cy="11668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62300"/>
            <a:ext cx="11228876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31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Contoh</a:t>
            </a:r>
            <a:r>
              <a:rPr lang="en-AU" dirty="0" smtClean="0"/>
              <a:t> </a:t>
            </a:r>
            <a:r>
              <a:rPr lang="en-AU" dirty="0" err="1" smtClean="0"/>
              <a:t>dari</a:t>
            </a:r>
            <a:r>
              <a:rPr lang="en-AU" dirty="0" smtClean="0"/>
              <a:t> Griffith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Static (time independent)</a:t>
            </a:r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B(r)=0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74" y="1825625"/>
            <a:ext cx="11101326" cy="11222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137" y="3304237"/>
            <a:ext cx="5420822" cy="25163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6426" y="4001294"/>
            <a:ext cx="2979420" cy="876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6426" y="5395119"/>
            <a:ext cx="2771992" cy="78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35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Separo</a:t>
            </a:r>
            <a:r>
              <a:rPr lang="en-AU" dirty="0" smtClean="0"/>
              <a:t> </a:t>
            </a:r>
            <a:r>
              <a:rPr lang="en-AU" dirty="0" err="1" smtClean="0"/>
              <a:t>lingkaran</a:t>
            </a:r>
            <a:r>
              <a:rPr lang="en-AU" dirty="0" smtClean="0"/>
              <a:t> </a:t>
            </a:r>
            <a:r>
              <a:rPr lang="en-AU" dirty="0" err="1" smtClean="0"/>
              <a:t>akan</a:t>
            </a:r>
            <a:r>
              <a:rPr lang="en-AU" dirty="0" smtClean="0"/>
              <a:t> </a:t>
            </a:r>
            <a:r>
              <a:rPr lang="en-AU" dirty="0" err="1" smtClean="0"/>
              <a:t>terdiri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Mangkuk</a:t>
            </a:r>
            <a:r>
              <a:rPr lang="en-AU" dirty="0" smtClean="0"/>
              <a:t> </a:t>
            </a:r>
            <a:r>
              <a:rPr lang="en-AU" dirty="0" err="1" smtClean="0"/>
              <a:t>tertelungkup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Disk (</a:t>
            </a:r>
            <a:r>
              <a:rPr lang="en-AU" dirty="0" err="1" smtClean="0"/>
              <a:t>piringan</a:t>
            </a:r>
            <a:r>
              <a:rPr lang="en-AU" dirty="0" smtClean="0"/>
              <a:t>) </a:t>
            </a:r>
            <a:r>
              <a:rPr lang="en-AU" dirty="0" err="1" smtClean="0"/>
              <a:t>pada</a:t>
            </a:r>
            <a:r>
              <a:rPr lang="en-AU" dirty="0" smtClean="0"/>
              <a:t> </a:t>
            </a:r>
            <a:r>
              <a:rPr lang="en-AU" dirty="0" err="1" smtClean="0"/>
              <a:t>sumbu</a:t>
            </a:r>
            <a:r>
              <a:rPr lang="en-AU" dirty="0" smtClean="0"/>
              <a:t> x-y</a:t>
            </a:r>
          </a:p>
          <a:p>
            <a:endParaRPr lang="en-AU" dirty="0"/>
          </a:p>
          <a:p>
            <a:r>
              <a:rPr lang="en-AU" dirty="0" smtClean="0"/>
              <a:t>Medan </a:t>
            </a:r>
            <a:r>
              <a:rPr lang="en-AU" dirty="0" err="1" smtClean="0"/>
              <a:t>listrik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bola</a:t>
            </a:r>
          </a:p>
          <a:p>
            <a:endParaRPr lang="en-AU" dirty="0"/>
          </a:p>
          <a:p>
            <a:endParaRPr lang="en-AU" dirty="0" smtClean="0"/>
          </a:p>
          <a:p>
            <a:r>
              <a:rPr lang="en-AU" dirty="0" err="1" smtClean="0"/>
              <a:t>Coordinat</a:t>
            </a:r>
            <a:r>
              <a:rPr lang="en-AU" dirty="0" smtClean="0"/>
              <a:t> </a:t>
            </a:r>
            <a:r>
              <a:rPr lang="en-AU" dirty="0" err="1" smtClean="0"/>
              <a:t>cartisian</a:t>
            </a:r>
            <a:r>
              <a:rPr lang="en-AU" dirty="0" smtClean="0"/>
              <a:t> </a:t>
            </a:r>
            <a:r>
              <a:rPr lang="en-AU" dirty="0" err="1" smtClean="0"/>
              <a:t>vs</a:t>
            </a:r>
            <a:r>
              <a:rPr lang="en-AU" dirty="0" smtClean="0"/>
              <a:t> bola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469" y="2286001"/>
            <a:ext cx="5745792" cy="5156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944" y="4429557"/>
            <a:ext cx="3057012" cy="9737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944" y="5868049"/>
            <a:ext cx="5955852" cy="61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11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Medan </a:t>
            </a:r>
            <a:r>
              <a:rPr lang="en-AU" dirty="0" err="1" smtClean="0"/>
              <a:t>listrik</a:t>
            </a:r>
            <a:r>
              <a:rPr lang="en-AU" dirty="0" smtClean="0"/>
              <a:t> bola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kartesian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627" y="1825625"/>
            <a:ext cx="3720653" cy="11862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627" y="3226738"/>
            <a:ext cx="8082323" cy="7745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8627" y="4299527"/>
            <a:ext cx="7510375" cy="176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2826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Maxwell Tensor yang </a:t>
            </a:r>
            <a:r>
              <a:rPr lang="en-AU" dirty="0" err="1" smtClean="0"/>
              <a:t>terjadi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682" y="1454728"/>
            <a:ext cx="7737335" cy="1906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076" y="3514291"/>
            <a:ext cx="7559197" cy="1109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076" y="4625687"/>
            <a:ext cx="8274721" cy="11724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5076" y="5699198"/>
            <a:ext cx="7701641" cy="108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145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Karena</a:t>
            </a:r>
            <a:r>
              <a:rPr lang="en-AU" dirty="0" smtClean="0"/>
              <a:t> </a:t>
            </a:r>
            <a:r>
              <a:rPr lang="en-AU" dirty="0" err="1" smtClean="0"/>
              <a:t>simetry</a:t>
            </a:r>
            <a:r>
              <a:rPr lang="en-AU" dirty="0" smtClean="0"/>
              <a:t> yang </a:t>
            </a:r>
            <a:r>
              <a:rPr lang="en-AU" dirty="0" err="1" smtClean="0"/>
              <a:t>perlu</a:t>
            </a:r>
            <a:r>
              <a:rPr lang="en-AU" dirty="0" smtClean="0"/>
              <a:t> </a:t>
            </a:r>
            <a:r>
              <a:rPr lang="en-AU" dirty="0" err="1" smtClean="0"/>
              <a:t>dihitung</a:t>
            </a:r>
            <a:r>
              <a:rPr lang="en-AU" dirty="0" smtClean="0"/>
              <a:t> </a:t>
            </a:r>
            <a:r>
              <a:rPr lang="en-AU" dirty="0" err="1" smtClean="0"/>
              <a:t>hanya</a:t>
            </a:r>
            <a:r>
              <a:rPr lang="en-AU" dirty="0" smtClean="0"/>
              <a:t> yang </a:t>
            </a:r>
            <a:r>
              <a:rPr lang="en-AU" dirty="0" err="1" smtClean="0"/>
              <a:t>ke</a:t>
            </a:r>
            <a:r>
              <a:rPr lang="en-AU" dirty="0" smtClean="0"/>
              <a:t> </a:t>
            </a:r>
            <a:r>
              <a:rPr lang="en-AU" dirty="0" err="1" smtClean="0"/>
              <a:t>arah</a:t>
            </a:r>
            <a:r>
              <a:rPr lang="en-AU" dirty="0" smtClean="0"/>
              <a:t> z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207" y="1239333"/>
            <a:ext cx="6066953" cy="769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61556"/>
            <a:ext cx="3865418" cy="6346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7364" y="2435966"/>
            <a:ext cx="6917853" cy="6602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7380" y="3986925"/>
            <a:ext cx="10368468" cy="220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2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Lorentz Force Law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Gaya yang </a:t>
            </a:r>
            <a:r>
              <a:rPr lang="en-AU" dirty="0" err="1" smtClean="0"/>
              <a:t>disebabkan</a:t>
            </a:r>
            <a:r>
              <a:rPr lang="en-AU" dirty="0" smtClean="0"/>
              <a:t> </a:t>
            </a:r>
            <a:r>
              <a:rPr lang="en-AU" dirty="0" err="1" smtClean="0"/>
              <a:t>oleh</a:t>
            </a:r>
            <a:r>
              <a:rPr lang="en-AU" dirty="0" smtClean="0"/>
              <a:t> Medan B </a:t>
            </a:r>
            <a:r>
              <a:rPr lang="en-AU" dirty="0" err="1" smtClean="0"/>
              <a:t>pada</a:t>
            </a:r>
            <a:r>
              <a:rPr lang="en-AU" dirty="0" smtClean="0"/>
              <a:t> </a:t>
            </a:r>
            <a:r>
              <a:rPr lang="en-AU" dirty="0" err="1" smtClean="0"/>
              <a:t>muatan</a:t>
            </a:r>
            <a:r>
              <a:rPr lang="en-AU" dirty="0" smtClean="0"/>
              <a:t> Q </a:t>
            </a:r>
            <a:r>
              <a:rPr lang="en-AU" dirty="0" err="1" smtClean="0"/>
              <a:t>yg</a:t>
            </a:r>
            <a:r>
              <a:rPr lang="en-AU" dirty="0" smtClean="0"/>
              <a:t> </a:t>
            </a:r>
            <a:r>
              <a:rPr lang="en-AU" dirty="0" err="1" smtClean="0"/>
              <a:t>bergerak</a:t>
            </a:r>
            <a:r>
              <a:rPr lang="en-AU" dirty="0" smtClean="0"/>
              <a:t> </a:t>
            </a:r>
            <a:r>
              <a:rPr lang="en-AU" dirty="0" err="1" smtClean="0"/>
              <a:t>dengan</a:t>
            </a:r>
            <a:r>
              <a:rPr lang="en-AU" dirty="0" smtClean="0"/>
              <a:t> </a:t>
            </a:r>
            <a:r>
              <a:rPr lang="en-AU" dirty="0" err="1" smtClean="0"/>
              <a:t>kecepatan</a:t>
            </a:r>
            <a:r>
              <a:rPr lang="en-AU" dirty="0" smtClean="0"/>
              <a:t> v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r>
              <a:rPr lang="en-AU" dirty="0" err="1" smtClean="0"/>
              <a:t>Partikel</a:t>
            </a:r>
            <a:r>
              <a:rPr lang="en-AU" dirty="0" smtClean="0"/>
              <a:t> yang </a:t>
            </a:r>
            <a:r>
              <a:rPr lang="en-AU" dirty="0" err="1" smtClean="0"/>
              <a:t>bergerak</a:t>
            </a:r>
            <a:r>
              <a:rPr lang="en-AU" dirty="0" smtClean="0"/>
              <a:t> </a:t>
            </a:r>
            <a:r>
              <a:rPr lang="en-AU" dirty="0" err="1" smtClean="0"/>
              <a:t>searah</a:t>
            </a:r>
            <a:r>
              <a:rPr lang="en-AU" dirty="0" smtClean="0"/>
              <a:t> </a:t>
            </a:r>
            <a:r>
              <a:rPr lang="en-AU" dirty="0" err="1" smtClean="0"/>
              <a:t>medan</a:t>
            </a:r>
            <a:r>
              <a:rPr lang="en-AU" dirty="0" smtClean="0"/>
              <a:t> magnet</a:t>
            </a:r>
          </a:p>
          <a:p>
            <a:pPr lvl="1"/>
            <a:r>
              <a:rPr lang="en-AU" dirty="0" err="1" smtClean="0"/>
              <a:t>Tidak</a:t>
            </a:r>
            <a:r>
              <a:rPr lang="en-AU" dirty="0" smtClean="0"/>
              <a:t> </a:t>
            </a:r>
            <a:r>
              <a:rPr lang="en-AU" dirty="0" err="1" smtClean="0"/>
              <a:t>merasakan</a:t>
            </a:r>
            <a:r>
              <a:rPr lang="en-AU" dirty="0" smtClean="0"/>
              <a:t> </a:t>
            </a:r>
            <a:r>
              <a:rPr lang="en-AU" dirty="0" err="1" smtClean="0"/>
              <a:t>gaya</a:t>
            </a:r>
            <a:r>
              <a:rPr lang="en-AU" dirty="0" smtClean="0"/>
              <a:t> magnet</a:t>
            </a:r>
          </a:p>
          <a:p>
            <a:r>
              <a:rPr lang="en-AU" dirty="0" smtClean="0"/>
              <a:t>Medan magnet </a:t>
            </a:r>
            <a:r>
              <a:rPr lang="en-AU" dirty="0" err="1" smtClean="0"/>
              <a:t>tidak</a:t>
            </a:r>
            <a:r>
              <a:rPr lang="en-AU" dirty="0" smtClean="0"/>
              <a:t> </a:t>
            </a:r>
            <a:r>
              <a:rPr lang="en-AU" dirty="0" err="1" smtClean="0"/>
              <a:t>bisa</a:t>
            </a:r>
            <a:r>
              <a:rPr lang="en-AU" dirty="0" smtClean="0"/>
              <a:t> </a:t>
            </a:r>
            <a:r>
              <a:rPr lang="en-AU" dirty="0" err="1" smtClean="0"/>
              <a:t>menambah</a:t>
            </a:r>
            <a:r>
              <a:rPr lang="en-AU" dirty="0" smtClean="0"/>
              <a:t> </a:t>
            </a:r>
            <a:r>
              <a:rPr lang="en-AU" dirty="0" err="1" smtClean="0"/>
              <a:t>kecepatan</a:t>
            </a:r>
            <a:r>
              <a:rPr lang="en-AU" dirty="0" smtClean="0"/>
              <a:t>, </a:t>
            </a:r>
            <a:r>
              <a:rPr lang="en-AU" dirty="0" err="1" smtClean="0"/>
              <a:t>hanya</a:t>
            </a:r>
            <a:r>
              <a:rPr lang="en-AU" dirty="0" smtClean="0"/>
              <a:t> </a:t>
            </a:r>
            <a:r>
              <a:rPr lang="en-AU" dirty="0" err="1" smtClean="0"/>
              <a:t>bisa</a:t>
            </a:r>
            <a:r>
              <a:rPr lang="en-AU" dirty="0" smtClean="0"/>
              <a:t> </a:t>
            </a:r>
            <a:r>
              <a:rPr lang="en-AU" dirty="0" err="1" smtClean="0"/>
              <a:t>mengubah</a:t>
            </a:r>
            <a:r>
              <a:rPr lang="en-AU" dirty="0" smtClean="0"/>
              <a:t> </a:t>
            </a:r>
            <a:r>
              <a:rPr lang="en-AU" dirty="0" err="1" smtClean="0"/>
              <a:t>arah</a:t>
            </a: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179" y="2945389"/>
            <a:ext cx="3441880" cy="73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5268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56720"/>
            <a:ext cx="6026724" cy="748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24" y="2425988"/>
            <a:ext cx="9801542" cy="375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16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83" y="665018"/>
            <a:ext cx="11806343" cy="551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165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1026047" cy="303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164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Untuk</a:t>
            </a:r>
            <a:r>
              <a:rPr lang="en-AU" dirty="0" smtClean="0"/>
              <a:t> </a:t>
            </a:r>
            <a:r>
              <a:rPr lang="en-AU" dirty="0" err="1" smtClean="0"/>
              <a:t>Disknya</a:t>
            </a:r>
            <a:r>
              <a:rPr lang="en-AU" dirty="0" smtClean="0"/>
              <a:t> …..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949" y="2014209"/>
            <a:ext cx="9814452" cy="32643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949" y="5235849"/>
            <a:ext cx="8816924" cy="138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cyclotron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182" y="2051771"/>
            <a:ext cx="2686050" cy="21597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6749" y="1496292"/>
            <a:ext cx="4348490" cy="14672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522" y="3221181"/>
            <a:ext cx="2287732" cy="144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3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Gauss Law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23" y="1315518"/>
            <a:ext cx="7019925" cy="3267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8780" y="2391066"/>
            <a:ext cx="5427086" cy="372381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7926" y="40547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Coulomb's Law</a:t>
            </a:r>
          </a:p>
          <a:p>
            <a:r>
              <a:rPr lang="en-AU" dirty="0" smtClean="0"/>
              <a:t>Gauss law in differential form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94257" y="5411352"/>
                <a:ext cx="3801197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𝛁</m:t>
                      </m:r>
                      <m:r>
                        <a:rPr lang="en-A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A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A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A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A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AU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257" y="5411352"/>
                <a:ext cx="3801197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90003" y="6073239"/>
                <a:ext cx="3801197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A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A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A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sz="3600" b="1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𝛁</m:t>
                    </m:r>
                    <m:r>
                      <a:rPr lang="en-A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A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</m:oMath>
                </a14:m>
                <a:endParaRPr lang="en-AU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003" y="6073239"/>
                <a:ext cx="3801197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38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Ampere’s law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770" y="2129269"/>
            <a:ext cx="4546570" cy="14036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770" y="3763240"/>
            <a:ext cx="4282486" cy="149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39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i="1" dirty="0" smtClean="0"/>
              <a:t>f</a:t>
            </a:r>
            <a:r>
              <a:rPr lang="en-AU" dirty="0" smtClean="0"/>
              <a:t> total in unit volume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326" y="2089439"/>
            <a:ext cx="3133725" cy="1076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342446">
                <a:off x="926351" y="3890488"/>
                <a:ext cx="301108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A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A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A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sz="3600" b="1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𝛁</m:t>
                    </m:r>
                    <m:r>
                      <a:rPr lang="en-A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A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</m:oMath>
                </a14:m>
                <a:endParaRPr lang="en-AU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342446">
                <a:off x="926351" y="3890488"/>
                <a:ext cx="3011083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58128" y="3247155"/>
                <a:ext cx="4711845" cy="10200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𝑱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A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𝛁</m:t>
                          </m:r>
                          <m:r>
                            <a:rPr lang="en-AU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AU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m:rPr>
                              <m:nor/>
                            </m:rPr>
                            <a:rPr lang="en-AU" sz="3200" b="1" dirty="0"/>
                            <m:t> </m:t>
                          </m:r>
                        </m:e>
                      </m:d>
                      <m:r>
                        <a:rPr lang="en-A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AU" sz="32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128" y="3247155"/>
                <a:ext cx="4711845" cy="102002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H="1">
            <a:off x="1129553" y="2979316"/>
            <a:ext cx="1316330" cy="18644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06802" y="2979316"/>
            <a:ext cx="1239236" cy="77785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/>
          <a:srcRect b="7845"/>
          <a:stretch/>
        </p:blipFill>
        <p:spPr>
          <a:xfrm>
            <a:off x="1446773" y="5169211"/>
            <a:ext cx="10443100" cy="120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0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Chain rule --- </a:t>
            </a:r>
            <a:r>
              <a:rPr lang="en-AU" dirty="0" err="1" smtClean="0"/>
              <a:t>dan</a:t>
            </a:r>
            <a:r>
              <a:rPr lang="en-AU" dirty="0" smtClean="0"/>
              <a:t> Faraday’s law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7331"/>
          <a:stretch/>
        </p:blipFill>
        <p:spPr>
          <a:xfrm>
            <a:off x="1334245" y="1512888"/>
            <a:ext cx="5896818" cy="1284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14"/>
          <a:stretch/>
        </p:blipFill>
        <p:spPr>
          <a:xfrm>
            <a:off x="1371600" y="2914648"/>
            <a:ext cx="5808663" cy="1290638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>
            <a:off x="7391400" y="1752600"/>
            <a:ext cx="736600" cy="2387600"/>
          </a:xfrm>
          <a:prstGeom prst="rightBrac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8611645" y="2459832"/>
            <a:ext cx="21931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err="1" smtClean="0"/>
              <a:t>Aturan</a:t>
            </a:r>
            <a:r>
              <a:rPr lang="en-AU" sz="2400" dirty="0" smtClean="0"/>
              <a:t> </a:t>
            </a:r>
            <a:r>
              <a:rPr lang="en-AU" sz="2400" dirty="0" err="1" smtClean="0"/>
              <a:t>rantai</a:t>
            </a:r>
            <a:r>
              <a:rPr lang="en-AU" sz="2400" dirty="0" smtClean="0"/>
              <a:t> …</a:t>
            </a:r>
          </a:p>
          <a:p>
            <a:r>
              <a:rPr lang="en-AU" sz="2400" dirty="0" smtClean="0"/>
              <a:t>total deferential</a:t>
            </a:r>
            <a:endParaRPr lang="en-AU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b="10235"/>
          <a:stretch/>
        </p:blipFill>
        <p:spPr>
          <a:xfrm rot="21436301">
            <a:off x="1108729" y="4269314"/>
            <a:ext cx="2717800" cy="11569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t="5759"/>
          <a:stretch/>
        </p:blipFill>
        <p:spPr>
          <a:xfrm>
            <a:off x="1461707" y="5452398"/>
            <a:ext cx="2390817" cy="1194431"/>
          </a:xfrm>
          <a:prstGeom prst="rect">
            <a:avLst/>
          </a:prstGeom>
        </p:spPr>
      </p:pic>
      <p:sp>
        <p:nvSpPr>
          <p:cNvPr id="11" name="Right Brace 10"/>
          <p:cNvSpPr/>
          <p:nvPr/>
        </p:nvSpPr>
        <p:spPr>
          <a:xfrm rot="20898982">
            <a:off x="4014578" y="4140200"/>
            <a:ext cx="2208422" cy="1818310"/>
          </a:xfrm>
          <a:prstGeom prst="rightBrace">
            <a:avLst>
              <a:gd name="adj1" fmla="val 11766"/>
              <a:gd name="adj2" fmla="val 9563"/>
            </a:avLst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/>
          <a:srcRect t="8005"/>
          <a:stretch/>
        </p:blipFill>
        <p:spPr>
          <a:xfrm>
            <a:off x="5573705" y="5105400"/>
            <a:ext cx="6075880" cy="1224134"/>
          </a:xfrm>
          <a:prstGeom prst="rect">
            <a:avLst/>
          </a:prstGeom>
        </p:spPr>
      </p:pic>
      <p:cxnSp>
        <p:nvCxnSpPr>
          <p:cNvPr id="14" name="Curved Connector 13"/>
          <p:cNvCxnSpPr>
            <a:endCxn id="12" idx="1"/>
          </p:cNvCxnSpPr>
          <p:nvPr/>
        </p:nvCxnSpPr>
        <p:spPr>
          <a:xfrm>
            <a:off x="2844800" y="4140200"/>
            <a:ext cx="2728905" cy="1577267"/>
          </a:xfrm>
          <a:prstGeom prst="curvedConnector3">
            <a:avLst/>
          </a:prstGeom>
          <a:ln w="41275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49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Rearranged total force 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358"/>
          <a:stretch/>
        </p:blipFill>
        <p:spPr>
          <a:xfrm>
            <a:off x="895217" y="1595437"/>
            <a:ext cx="9099294" cy="11223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6417" y="3157537"/>
            <a:ext cx="5207000" cy="1041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6420" b="6846"/>
          <a:stretch/>
        </p:blipFill>
        <p:spPr>
          <a:xfrm>
            <a:off x="838200" y="5054600"/>
            <a:ext cx="10228638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22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266</Words>
  <Application>Microsoft Office PowerPoint</Application>
  <PresentationFormat>Widescreen</PresentationFormat>
  <Paragraphs>79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Office Theme</vt:lpstr>
      <vt:lpstr>Electromagnetic Force</vt:lpstr>
      <vt:lpstr>Total electromagnetic force </vt:lpstr>
      <vt:lpstr>The Lorentz Force Law</vt:lpstr>
      <vt:lpstr>The cyclotron</vt:lpstr>
      <vt:lpstr>Gauss Law</vt:lpstr>
      <vt:lpstr>Ampere’s law </vt:lpstr>
      <vt:lpstr>f total in unit volume </vt:lpstr>
      <vt:lpstr>Chain rule --- dan Faraday’s law</vt:lpstr>
      <vt:lpstr>Rearranged total force  </vt:lpstr>
      <vt:lpstr>Aplikasi product rule </vt:lpstr>
      <vt:lpstr>Maxwell’s stress tensor  (a 3x3 matrix)</vt:lpstr>
      <vt:lpstr>Tensor Symmetry </vt:lpstr>
      <vt:lpstr>Componen Tensor </vt:lpstr>
      <vt:lpstr>Dot Product with Tensor  </vt:lpstr>
      <vt:lpstr>Convention</vt:lpstr>
      <vt:lpstr>vectors</vt:lpstr>
      <vt:lpstr>Dot product of divergency</vt:lpstr>
      <vt:lpstr>Total EM force </vt:lpstr>
      <vt:lpstr>Total Force inside volume</vt:lpstr>
      <vt:lpstr>Important Note</vt:lpstr>
      <vt:lpstr>Arti Fisis</vt:lpstr>
      <vt:lpstr>Important Note :</vt:lpstr>
      <vt:lpstr>Important Note</vt:lpstr>
      <vt:lpstr>Important Note</vt:lpstr>
      <vt:lpstr>Contoh dari Griffith </vt:lpstr>
      <vt:lpstr>Separo lingkaran akan terdiri</vt:lpstr>
      <vt:lpstr>Medan listrik bola dalam kartesian</vt:lpstr>
      <vt:lpstr>Maxwell Tensor yang terjadi </vt:lpstr>
      <vt:lpstr>Karena simetry yang perlu dihitung hanya yang ke arah z</vt:lpstr>
      <vt:lpstr>PowerPoint Presentation</vt:lpstr>
      <vt:lpstr>PowerPoint Presentation</vt:lpstr>
      <vt:lpstr>PowerPoint Presentation</vt:lpstr>
      <vt:lpstr>Untuk Disknya …..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Force</dc:title>
  <dc:creator>Hp</dc:creator>
  <cp:lastModifiedBy>Hp</cp:lastModifiedBy>
  <cp:revision>22</cp:revision>
  <dcterms:created xsi:type="dcterms:W3CDTF">2017-10-18T05:47:07Z</dcterms:created>
  <dcterms:modified xsi:type="dcterms:W3CDTF">2017-10-24T01:48:30Z</dcterms:modified>
</cp:coreProperties>
</file>