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8" autoAdjust="0"/>
    <p:restoredTop sz="94660"/>
  </p:normalViewPr>
  <p:slideViewPr>
    <p:cSldViewPr snapToGrid="0">
      <p:cViewPr varScale="1">
        <p:scale>
          <a:sx n="55" d="100"/>
          <a:sy n="55" d="100"/>
        </p:scale>
        <p:origin x="54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9/26/2017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9/26/2017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9/26/2017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9/26/2017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9/26/2017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9/26/2017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err="1" smtClean="0"/>
              <a:t>Hukum</a:t>
            </a:r>
            <a:r>
              <a:rPr lang="en-AU" dirty="0" smtClean="0"/>
              <a:t> </a:t>
            </a:r>
            <a:r>
              <a:rPr lang="en-AU" dirty="0" err="1" smtClean="0"/>
              <a:t>Konservasi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err="1" smtClean="0"/>
              <a:t>Muatan</a:t>
            </a:r>
            <a:r>
              <a:rPr lang="en-AU" dirty="0" smtClean="0"/>
              <a:t> </a:t>
            </a:r>
            <a:r>
              <a:rPr lang="en-AU" dirty="0" err="1" smtClean="0"/>
              <a:t>dan</a:t>
            </a:r>
            <a:r>
              <a:rPr lang="en-AU" dirty="0" smtClean="0"/>
              <a:t> </a:t>
            </a:r>
            <a:r>
              <a:rPr lang="en-AU" dirty="0" err="1" smtClean="0"/>
              <a:t>energi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3390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1051308" cy="1400530"/>
          </a:xfrm>
        </p:spPr>
        <p:txBody>
          <a:bodyPr/>
          <a:lstStyle/>
          <a:p>
            <a:r>
              <a:rPr lang="en-AU" dirty="0" err="1" smtClean="0"/>
              <a:t>Persamaan</a:t>
            </a:r>
            <a:r>
              <a:rPr lang="en-AU" dirty="0" smtClean="0"/>
              <a:t> </a:t>
            </a:r>
            <a:r>
              <a:rPr lang="en-AU" dirty="0" err="1" smtClean="0"/>
              <a:t>Kontinuitas</a:t>
            </a:r>
            <a:r>
              <a:rPr lang="en-AU" dirty="0" smtClean="0"/>
              <a:t/>
            </a:r>
            <a:br>
              <a:rPr lang="en-AU" dirty="0" smtClean="0"/>
            </a:br>
            <a:r>
              <a:rPr lang="en-AU" sz="3200" dirty="0" smtClean="0"/>
              <a:t>“</a:t>
            </a:r>
            <a:r>
              <a:rPr lang="en-AU" sz="32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The tiger can’t simply rematerialize outside the cage”</a:t>
            </a:r>
            <a:endParaRPr lang="en-AU" sz="32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AU" sz="2400" dirty="0"/>
              <a:t>The electric charge </a:t>
            </a:r>
            <a:r>
              <a:rPr lang="en-AU" sz="2400" dirty="0" smtClean="0"/>
              <a:t>do </a:t>
            </a:r>
            <a:r>
              <a:rPr lang="en-AU" sz="2400" dirty="0"/>
              <a:t>not instantaneously jump long </a:t>
            </a:r>
            <a:r>
              <a:rPr lang="en-AU" sz="2400" dirty="0" smtClean="0"/>
              <a:t>distances</a:t>
            </a:r>
          </a:p>
          <a:p>
            <a:r>
              <a:rPr lang="en-AU" sz="2400" dirty="0" smtClean="0"/>
              <a:t>They </a:t>
            </a:r>
            <a:r>
              <a:rPr lang="en-AU" sz="2400" dirty="0"/>
              <a:t>have to flow at finite rate through all the intermediate locations</a:t>
            </a:r>
            <a:r>
              <a:rPr lang="en-AU" sz="2400" dirty="0" smtClean="0"/>
              <a:t>.</a:t>
            </a:r>
          </a:p>
          <a:p>
            <a:r>
              <a:rPr lang="en-AU" sz="2400" dirty="0" smtClean="0"/>
              <a:t>charge </a:t>
            </a:r>
            <a:r>
              <a:rPr lang="en-AU" sz="2400" dirty="0"/>
              <a:t>Q contained in some volume V. </a:t>
            </a:r>
            <a:endParaRPr lang="en-AU" sz="2400" dirty="0" smtClean="0"/>
          </a:p>
          <a:p>
            <a:pPr lvl="1"/>
            <a:r>
              <a:rPr lang="en-AU" sz="2000" dirty="0" smtClean="0"/>
              <a:t>This </a:t>
            </a:r>
            <a:r>
              <a:rPr lang="en-AU" sz="2000" dirty="0"/>
              <a:t>change may change </a:t>
            </a:r>
            <a:endParaRPr lang="en-AU" sz="2000" dirty="0" smtClean="0"/>
          </a:p>
          <a:p>
            <a:pPr lvl="1"/>
            <a:r>
              <a:rPr lang="en-AU" sz="2000" dirty="0" smtClean="0"/>
              <a:t>if </a:t>
            </a:r>
            <a:r>
              <a:rPr lang="en-AU" sz="2000" dirty="0"/>
              <a:t>there is an electric current through the surface S of the volume </a:t>
            </a:r>
            <a:r>
              <a:rPr lang="en-AU" sz="2000" dirty="0" smtClean="0"/>
              <a:t>V.</a:t>
            </a:r>
          </a:p>
          <a:p>
            <a:pPr lvl="1"/>
            <a:r>
              <a:rPr lang="en-AU" sz="2000" dirty="0" smtClean="0"/>
              <a:t>that </a:t>
            </a:r>
            <a:r>
              <a:rPr lang="en-AU" sz="2000" dirty="0"/>
              <a:t>is the only way: </a:t>
            </a:r>
            <a:endParaRPr lang="en-AU" sz="2000" dirty="0" smtClean="0"/>
          </a:p>
          <a:p>
            <a:pPr lvl="1"/>
            <a:r>
              <a:rPr lang="en-AU" sz="2000" dirty="0" smtClean="0"/>
              <a:t>the </a:t>
            </a:r>
            <a:r>
              <a:rPr lang="en-AU" sz="2000" dirty="0"/>
              <a:t>charge cannot disappear from V and jump far away without flowing through the surface.</a:t>
            </a:r>
          </a:p>
        </p:txBody>
      </p:sp>
    </p:spTree>
    <p:extLst>
      <p:ext uri="{BB962C8B-B14F-4D97-AF65-F5344CB8AC3E}">
        <p14:creationId xmlns:p14="http://schemas.microsoft.com/office/powerpoint/2010/main" val="391315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err="1" smtClean="0"/>
              <a:t>Konservasi</a:t>
            </a:r>
            <a:r>
              <a:rPr lang="en-AU" b="1" dirty="0" smtClean="0"/>
              <a:t> </a:t>
            </a:r>
            <a:r>
              <a:rPr lang="en-AU" b="1" dirty="0" err="1" smtClean="0"/>
              <a:t>muatan</a:t>
            </a:r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“ </a:t>
            </a:r>
            <a:r>
              <a:rPr lang="en-AU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yo</a:t>
            </a:r>
            <a:r>
              <a:rPr lang="en-A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en-AU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opo</a:t>
            </a:r>
            <a:r>
              <a:rPr lang="en-A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en-AU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mikire</a:t>
            </a:r>
            <a:r>
              <a:rPr lang="en-A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”</a:t>
            </a:r>
            <a:endParaRPr lang="en-AU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1853248"/>
            <a:ext cx="5711556" cy="4195481"/>
          </a:xfrm>
        </p:spPr>
        <p:txBody>
          <a:bodyPr/>
          <a:lstStyle/>
          <a:p>
            <a:r>
              <a:rPr lang="en-AU" dirty="0" err="1" smtClean="0"/>
              <a:t>Muatan</a:t>
            </a:r>
            <a:r>
              <a:rPr lang="en-AU" dirty="0" smtClean="0"/>
              <a:t> </a:t>
            </a:r>
            <a:r>
              <a:rPr lang="en-AU" dirty="0" err="1" smtClean="0"/>
              <a:t>dalam</a:t>
            </a:r>
            <a:r>
              <a:rPr lang="en-AU" dirty="0" smtClean="0"/>
              <a:t> </a:t>
            </a:r>
            <a:r>
              <a:rPr lang="en-AU" dirty="0" err="1" smtClean="0"/>
              <a:t>sebuah</a:t>
            </a:r>
            <a:r>
              <a:rPr lang="en-AU" dirty="0" smtClean="0"/>
              <a:t> volume</a:t>
            </a:r>
          </a:p>
          <a:p>
            <a:endParaRPr lang="en-AU" dirty="0"/>
          </a:p>
          <a:p>
            <a:endParaRPr lang="en-AU" dirty="0" smtClean="0"/>
          </a:p>
          <a:p>
            <a:endParaRPr lang="en-AU" dirty="0" smtClean="0"/>
          </a:p>
          <a:p>
            <a:r>
              <a:rPr lang="en-AU" dirty="0" err="1" smtClean="0"/>
              <a:t>Muatan</a:t>
            </a:r>
            <a:r>
              <a:rPr lang="en-AU" dirty="0" smtClean="0"/>
              <a:t> yang </a:t>
            </a:r>
            <a:r>
              <a:rPr lang="en-AU" dirty="0" err="1" smtClean="0"/>
              <a:t>melewati</a:t>
            </a:r>
            <a:r>
              <a:rPr lang="en-AU" dirty="0" smtClean="0"/>
              <a:t> </a:t>
            </a:r>
            <a:r>
              <a:rPr lang="en-AU" dirty="0" err="1" smtClean="0"/>
              <a:t>dinding</a:t>
            </a:r>
            <a:endParaRPr lang="en-AU" dirty="0" smtClean="0"/>
          </a:p>
          <a:p>
            <a:endParaRPr lang="en-AU" dirty="0" smtClean="0"/>
          </a:p>
          <a:p>
            <a:endParaRPr lang="en-AU" dirty="0"/>
          </a:p>
          <a:p>
            <a:r>
              <a:rPr lang="en-AU" dirty="0" err="1" smtClean="0"/>
              <a:t>Konservasi</a:t>
            </a:r>
            <a:r>
              <a:rPr lang="en-AU" dirty="0" smtClean="0"/>
              <a:t> </a:t>
            </a:r>
            <a:r>
              <a:rPr lang="en-AU" dirty="0" err="1" smtClean="0"/>
              <a:t>muatan</a:t>
            </a:r>
            <a:r>
              <a:rPr lang="en-AU" dirty="0" smtClean="0"/>
              <a:t>  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3415" y="2248456"/>
            <a:ext cx="3638550" cy="12477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3415" y="4143729"/>
            <a:ext cx="2219325" cy="7048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39776" y="5402888"/>
            <a:ext cx="3324225" cy="1200150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6114670" y="1922349"/>
            <a:ext cx="5711556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en-AU" dirty="0" smtClean="0"/>
              <a:t>Q </a:t>
            </a:r>
            <a:r>
              <a:rPr lang="en-AU" dirty="0" err="1" smtClean="0"/>
              <a:t>diubah</a:t>
            </a:r>
            <a:r>
              <a:rPr lang="en-AU" dirty="0" smtClean="0"/>
              <a:t> </a:t>
            </a:r>
            <a:r>
              <a:rPr lang="en-AU" dirty="0" err="1" smtClean="0"/>
              <a:t>dengan</a:t>
            </a:r>
            <a:r>
              <a:rPr lang="en-AU" dirty="0" smtClean="0"/>
              <a:t> rho </a:t>
            </a:r>
            <a:r>
              <a:rPr lang="en-AU" dirty="0" err="1" smtClean="0"/>
              <a:t>dan</a:t>
            </a:r>
            <a:r>
              <a:rPr lang="en-AU" dirty="0" smtClean="0"/>
              <a:t> </a:t>
            </a:r>
            <a:r>
              <a:rPr lang="en-AU" dirty="0" err="1" smtClean="0"/>
              <a:t>aplikasi</a:t>
            </a:r>
            <a:r>
              <a:rPr lang="en-AU" dirty="0" smtClean="0"/>
              <a:t> divergence</a:t>
            </a:r>
          </a:p>
          <a:p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sz="2400" b="1" u="sng" dirty="0" smtClean="0"/>
          </a:p>
          <a:p>
            <a:r>
              <a:rPr lang="en-AU" sz="2400" b="1" u="sng" dirty="0" err="1" smtClean="0"/>
              <a:t>Persamaan</a:t>
            </a:r>
            <a:r>
              <a:rPr lang="en-AU" sz="2400" b="1" u="sng" dirty="0" smtClean="0"/>
              <a:t> </a:t>
            </a:r>
            <a:r>
              <a:rPr lang="en-AU" sz="2400" b="1" u="sng" dirty="0" err="1" smtClean="0"/>
              <a:t>Kontinuitas</a:t>
            </a:r>
            <a:r>
              <a:rPr lang="en-AU" sz="2400" b="1" u="sng" dirty="0" smtClean="0"/>
              <a:t> </a:t>
            </a:r>
          </a:p>
          <a:p>
            <a:endParaRPr lang="en-AU" dirty="0" smtClean="0"/>
          </a:p>
          <a:p>
            <a:endParaRPr lang="en-AU" dirty="0" smtClean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70148" y="2607963"/>
            <a:ext cx="4800600" cy="13430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51700" y="4939156"/>
            <a:ext cx="2705100" cy="124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11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Poynting’s</a:t>
            </a:r>
            <a:r>
              <a:rPr lang="en-AU" dirty="0" smtClean="0"/>
              <a:t> Theorem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3" y="2052918"/>
            <a:ext cx="5569790" cy="4195481"/>
          </a:xfrm>
        </p:spPr>
        <p:txBody>
          <a:bodyPr/>
          <a:lstStyle/>
          <a:p>
            <a:r>
              <a:rPr lang="en-AU" dirty="0" smtClean="0"/>
              <a:t>Usaha yang </a:t>
            </a:r>
            <a:r>
              <a:rPr lang="en-AU" dirty="0" err="1" smtClean="0"/>
              <a:t>dibutuhkan</a:t>
            </a:r>
            <a:r>
              <a:rPr lang="en-AU" dirty="0" smtClean="0"/>
              <a:t> </a:t>
            </a:r>
          </a:p>
          <a:p>
            <a:pPr lvl="1"/>
            <a:r>
              <a:rPr lang="en-AU" dirty="0" err="1" smtClean="0"/>
              <a:t>Mengumpulkan</a:t>
            </a:r>
            <a:r>
              <a:rPr lang="en-AU" dirty="0" smtClean="0"/>
              <a:t> </a:t>
            </a:r>
            <a:r>
              <a:rPr lang="en-AU" dirty="0" err="1" smtClean="0"/>
              <a:t>muatan</a:t>
            </a:r>
            <a:r>
              <a:rPr lang="en-AU" dirty="0" smtClean="0"/>
              <a:t> </a:t>
            </a:r>
            <a:r>
              <a:rPr lang="en-AU" dirty="0" err="1" smtClean="0"/>
              <a:t>tersebar</a:t>
            </a:r>
            <a:endParaRPr lang="en-AU" dirty="0" smtClean="0"/>
          </a:p>
          <a:p>
            <a:pPr lvl="1"/>
            <a:endParaRPr lang="en-AU" dirty="0"/>
          </a:p>
          <a:p>
            <a:pPr lvl="1"/>
            <a:endParaRPr lang="en-AU" dirty="0" smtClean="0"/>
          </a:p>
          <a:p>
            <a:pPr lvl="1"/>
            <a:endParaRPr lang="en-AU" dirty="0"/>
          </a:p>
          <a:p>
            <a:pPr lvl="1"/>
            <a:r>
              <a:rPr lang="en-AU" dirty="0" err="1" smtClean="0"/>
              <a:t>Mengalirkan</a:t>
            </a:r>
            <a:r>
              <a:rPr lang="en-AU" dirty="0" smtClean="0"/>
              <a:t> </a:t>
            </a:r>
            <a:r>
              <a:rPr lang="en-AU" dirty="0" err="1" smtClean="0"/>
              <a:t>arus</a:t>
            </a:r>
            <a:r>
              <a:rPr lang="en-AU" dirty="0" smtClean="0"/>
              <a:t> (</a:t>
            </a:r>
            <a:r>
              <a:rPr lang="en-AU" dirty="0" err="1" smtClean="0"/>
              <a:t>melawan</a:t>
            </a:r>
            <a:r>
              <a:rPr lang="en-AU" dirty="0" smtClean="0"/>
              <a:t> </a:t>
            </a:r>
            <a:r>
              <a:rPr lang="en-AU" dirty="0" err="1" smtClean="0"/>
              <a:t>emf</a:t>
            </a:r>
            <a:r>
              <a:rPr lang="en-AU" dirty="0" smtClean="0"/>
              <a:t>)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997" y="2879920"/>
            <a:ext cx="3514725" cy="11334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3997" y="4554634"/>
            <a:ext cx="3800475" cy="1152525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673102" y="2052917"/>
            <a:ext cx="5089106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en-AU" dirty="0" err="1" smtClean="0"/>
              <a:t>Energi</a:t>
            </a:r>
            <a:r>
              <a:rPr lang="en-AU" dirty="0" smtClean="0"/>
              <a:t> yang </a:t>
            </a:r>
            <a:r>
              <a:rPr lang="en-AU" dirty="0" err="1" smtClean="0"/>
              <a:t>tersimpan</a:t>
            </a:r>
            <a:r>
              <a:rPr lang="en-AU" dirty="0" smtClean="0"/>
              <a:t> </a:t>
            </a:r>
            <a:r>
              <a:rPr lang="en-AU" dirty="0" err="1" smtClean="0"/>
              <a:t>dalam</a:t>
            </a:r>
            <a:r>
              <a:rPr lang="en-AU" dirty="0" smtClean="0"/>
              <a:t> </a:t>
            </a:r>
            <a:r>
              <a:rPr lang="en-AU" dirty="0" err="1" smtClean="0"/>
              <a:t>medan</a:t>
            </a:r>
            <a:r>
              <a:rPr lang="en-AU" dirty="0" smtClean="0"/>
              <a:t> </a:t>
            </a:r>
            <a:r>
              <a:rPr lang="en-AU" dirty="0" err="1" smtClean="0"/>
              <a:t>elektromagnetic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9108" y="3198962"/>
            <a:ext cx="57531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95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800" dirty="0" err="1" smtClean="0"/>
              <a:t>Dimisal</a:t>
            </a:r>
            <a:r>
              <a:rPr lang="en-AU" sz="2800" dirty="0" smtClean="0"/>
              <a:t> : </a:t>
            </a:r>
            <a:r>
              <a:rPr lang="en-AU" sz="2800" dirty="0" err="1" smtClean="0"/>
              <a:t>muatan</a:t>
            </a:r>
            <a:r>
              <a:rPr lang="en-AU" sz="2800" dirty="0" smtClean="0"/>
              <a:t> </a:t>
            </a:r>
            <a:r>
              <a:rPr lang="en-AU" sz="2800" dirty="0" err="1" smtClean="0"/>
              <a:t>dan</a:t>
            </a:r>
            <a:r>
              <a:rPr lang="en-AU" sz="2800" dirty="0" smtClean="0"/>
              <a:t> </a:t>
            </a:r>
            <a:r>
              <a:rPr lang="en-AU" sz="2800" dirty="0" err="1" smtClean="0"/>
              <a:t>arus</a:t>
            </a:r>
            <a:r>
              <a:rPr lang="en-AU" sz="2800" dirty="0" smtClean="0"/>
              <a:t> </a:t>
            </a:r>
            <a:r>
              <a:rPr lang="en-AU" sz="2800" dirty="0" err="1" smtClean="0"/>
              <a:t>menghasilkan</a:t>
            </a:r>
            <a:r>
              <a:rPr lang="en-AU" sz="2800" dirty="0" smtClean="0"/>
              <a:t> E </a:t>
            </a:r>
            <a:r>
              <a:rPr lang="en-AU" sz="2800" dirty="0" err="1" smtClean="0"/>
              <a:t>dan</a:t>
            </a:r>
            <a:r>
              <a:rPr lang="en-AU" sz="2800" dirty="0" smtClean="0"/>
              <a:t> B. </a:t>
            </a:r>
            <a:r>
              <a:rPr lang="en-AU" sz="2800" dirty="0" err="1" smtClean="0"/>
              <a:t>pada</a:t>
            </a:r>
            <a:r>
              <a:rPr lang="en-AU" sz="2800" dirty="0" smtClean="0"/>
              <a:t> </a:t>
            </a:r>
            <a:r>
              <a:rPr lang="en-AU" sz="2800" dirty="0" err="1" smtClean="0"/>
              <a:t>selang</a:t>
            </a:r>
            <a:r>
              <a:rPr lang="en-AU" sz="2800" dirty="0" smtClean="0"/>
              <a:t> </a:t>
            </a:r>
            <a:r>
              <a:rPr lang="en-AU" sz="2800" dirty="0" err="1" smtClean="0"/>
              <a:t>dt</a:t>
            </a:r>
            <a:r>
              <a:rPr lang="en-AU" sz="2800" dirty="0" smtClean="0"/>
              <a:t> </a:t>
            </a:r>
            <a:r>
              <a:rPr lang="en-AU" sz="2800" dirty="0" err="1" smtClean="0"/>
              <a:t>muatan</a:t>
            </a:r>
            <a:r>
              <a:rPr lang="en-AU" sz="2800" dirty="0" smtClean="0"/>
              <a:t> </a:t>
            </a:r>
            <a:r>
              <a:rPr lang="en-AU" sz="2800" dirty="0" err="1" smtClean="0"/>
              <a:t>bergerak</a:t>
            </a:r>
            <a:r>
              <a:rPr lang="en-AU" sz="2800" dirty="0" smtClean="0"/>
              <a:t>. </a:t>
            </a:r>
            <a:r>
              <a:rPr lang="en-AU" sz="2800" dirty="0" err="1" smtClean="0"/>
              <a:t>Berapa</a:t>
            </a:r>
            <a:r>
              <a:rPr lang="en-AU" sz="2800" dirty="0" smtClean="0"/>
              <a:t> </a:t>
            </a:r>
            <a:r>
              <a:rPr lang="en-AU" sz="2800" dirty="0" err="1" smtClean="0"/>
              <a:t>besar</a:t>
            </a:r>
            <a:r>
              <a:rPr lang="en-AU" sz="2800" dirty="0" smtClean="0"/>
              <a:t> </a:t>
            </a:r>
            <a:r>
              <a:rPr lang="en-AU" sz="2800" dirty="0" err="1" smtClean="0"/>
              <a:t>usaha</a:t>
            </a:r>
            <a:r>
              <a:rPr lang="en-AU" sz="2800" dirty="0" smtClean="0"/>
              <a:t> </a:t>
            </a:r>
            <a:r>
              <a:rPr lang="en-AU" sz="2800" dirty="0" err="1" smtClean="0"/>
              <a:t>dW</a:t>
            </a:r>
            <a:endParaRPr lang="en-AU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Usaha </a:t>
            </a:r>
            <a:r>
              <a:rPr lang="en-AU" dirty="0" err="1" smtClean="0"/>
              <a:t>pada</a:t>
            </a:r>
            <a:r>
              <a:rPr lang="en-AU" dirty="0" smtClean="0"/>
              <a:t> </a:t>
            </a:r>
            <a:r>
              <a:rPr lang="en-AU" dirty="0" err="1" smtClean="0"/>
              <a:t>muatan</a:t>
            </a:r>
            <a:r>
              <a:rPr lang="en-AU" dirty="0" smtClean="0"/>
              <a:t> q yang </a:t>
            </a:r>
            <a:r>
              <a:rPr lang="en-AU" dirty="0" err="1" smtClean="0"/>
              <a:t>bergerak</a:t>
            </a:r>
            <a:r>
              <a:rPr lang="en-AU" dirty="0" smtClean="0"/>
              <a:t> </a:t>
            </a:r>
            <a:r>
              <a:rPr lang="en-AU" dirty="0" err="1" smtClean="0"/>
              <a:t>secepat</a:t>
            </a:r>
            <a:r>
              <a:rPr lang="en-AU" dirty="0" smtClean="0"/>
              <a:t> v</a:t>
            </a:r>
          </a:p>
          <a:p>
            <a:endParaRPr lang="en-AU" dirty="0"/>
          </a:p>
          <a:p>
            <a:endParaRPr lang="en-AU" dirty="0" smtClean="0"/>
          </a:p>
          <a:p>
            <a:endParaRPr lang="en-AU" dirty="0"/>
          </a:p>
          <a:p>
            <a:endParaRPr lang="en-AU" dirty="0" smtClean="0"/>
          </a:p>
          <a:p>
            <a:endParaRPr lang="en-AU" dirty="0"/>
          </a:p>
          <a:p>
            <a:r>
              <a:rPr lang="en-AU" dirty="0" smtClean="0"/>
              <a:t>Usaha </a:t>
            </a:r>
            <a:r>
              <a:rPr lang="en-AU" dirty="0" err="1" smtClean="0"/>
              <a:t>untuk</a:t>
            </a:r>
            <a:r>
              <a:rPr lang="en-AU" dirty="0" smtClean="0"/>
              <a:t> </a:t>
            </a:r>
            <a:r>
              <a:rPr lang="en-AU" dirty="0" err="1" smtClean="0"/>
              <a:t>seluruh</a:t>
            </a:r>
            <a:r>
              <a:rPr lang="en-AU" dirty="0" smtClean="0"/>
              <a:t> </a:t>
            </a:r>
            <a:r>
              <a:rPr lang="en-AU" dirty="0" err="1" smtClean="0"/>
              <a:t>muatan</a:t>
            </a:r>
            <a:r>
              <a:rPr lang="en-AU" dirty="0" smtClean="0"/>
              <a:t> </a:t>
            </a:r>
            <a:r>
              <a:rPr lang="en-AU" dirty="0" err="1" smtClean="0"/>
              <a:t>dalam</a:t>
            </a:r>
            <a:r>
              <a:rPr lang="en-AU" dirty="0" smtClean="0"/>
              <a:t> volume  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8274" y="2666640"/>
            <a:ext cx="6896100" cy="8001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8274" y="3666410"/>
            <a:ext cx="1514475" cy="5619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67711" y="3728412"/>
            <a:ext cx="1295400" cy="5334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78274" y="5120140"/>
            <a:ext cx="3609975" cy="117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88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1154825" cy="1400530"/>
          </a:xfrm>
        </p:spPr>
        <p:txBody>
          <a:bodyPr/>
          <a:lstStyle/>
          <a:p>
            <a:r>
              <a:rPr lang="en-AU" dirty="0" err="1" smtClean="0"/>
              <a:t>Poynting’s</a:t>
            </a:r>
            <a:r>
              <a:rPr lang="en-AU" dirty="0" smtClean="0"/>
              <a:t> theorem</a:t>
            </a:r>
            <a:br>
              <a:rPr lang="en-AU" dirty="0" smtClean="0"/>
            </a:br>
            <a:r>
              <a:rPr lang="en-AU" dirty="0" smtClean="0"/>
              <a:t>work-energy theorem of electrodynamics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3437" y="2061983"/>
            <a:ext cx="10525125" cy="1457325"/>
          </a:xfrm>
          <a:prstGeom prst="rect">
            <a:avLst/>
          </a:prstGeom>
        </p:spPr>
      </p:pic>
      <p:sp>
        <p:nvSpPr>
          <p:cNvPr id="5" name="Left Brace 4"/>
          <p:cNvSpPr/>
          <p:nvPr/>
        </p:nvSpPr>
        <p:spPr>
          <a:xfrm rot="16200000">
            <a:off x="4218318" y="1838589"/>
            <a:ext cx="1069677" cy="4433979"/>
          </a:xfrm>
          <a:prstGeom prst="leftBrace">
            <a:avLst/>
          </a:prstGeom>
          <a:ln w="762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Left Brace 5"/>
          <p:cNvSpPr/>
          <p:nvPr/>
        </p:nvSpPr>
        <p:spPr>
          <a:xfrm rot="16200000">
            <a:off x="9017703" y="2318835"/>
            <a:ext cx="1069677" cy="3612041"/>
          </a:xfrm>
          <a:prstGeom prst="leftBrace">
            <a:avLst/>
          </a:prstGeom>
          <a:ln w="762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TextBox 6"/>
          <p:cNvSpPr txBox="1"/>
          <p:nvPr/>
        </p:nvSpPr>
        <p:spPr>
          <a:xfrm>
            <a:off x="3278040" y="4710021"/>
            <a:ext cx="2765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/>
              <a:t>The total energy stored</a:t>
            </a:r>
            <a:endParaRPr lang="en-AU" dirty="0"/>
          </a:p>
        </p:txBody>
      </p:sp>
      <p:sp>
        <p:nvSpPr>
          <p:cNvPr id="8" name="TextBox 7"/>
          <p:cNvSpPr txBox="1"/>
          <p:nvPr/>
        </p:nvSpPr>
        <p:spPr>
          <a:xfrm>
            <a:off x="8174964" y="4758903"/>
            <a:ext cx="29819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/>
              <a:t>The rate at which energy</a:t>
            </a:r>
          </a:p>
          <a:p>
            <a:r>
              <a:rPr lang="en-AU" dirty="0" smtClean="0"/>
              <a:t> is carried out of V</a:t>
            </a:r>
            <a:endParaRPr lang="en-AU" dirty="0"/>
          </a:p>
        </p:txBody>
      </p:sp>
      <p:sp>
        <p:nvSpPr>
          <p:cNvPr id="9" name="TextBox 8"/>
          <p:cNvSpPr txBox="1"/>
          <p:nvPr/>
        </p:nvSpPr>
        <p:spPr>
          <a:xfrm>
            <a:off x="497459" y="5504443"/>
            <a:ext cx="1036694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/>
              <a:t>The work done on the charges by electromagnetic force is equal to </a:t>
            </a:r>
          </a:p>
          <a:p>
            <a:r>
              <a:rPr lang="en-AU" sz="2400" dirty="0" smtClean="0"/>
              <a:t>the decrease in energy stored in the field, </a:t>
            </a:r>
          </a:p>
          <a:p>
            <a:r>
              <a:rPr lang="en-AU" sz="2400" dirty="0" smtClean="0"/>
              <a:t>Less the energy that flowed out through the surface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46728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 smtClean="0"/>
              <a:t>Poynting</a:t>
            </a:r>
            <a:r>
              <a:rPr lang="en-AU" dirty="0" smtClean="0"/>
              <a:t> vector</a:t>
            </a:r>
            <a:br>
              <a:rPr lang="en-AU" dirty="0" smtClean="0"/>
            </a:br>
            <a:r>
              <a:rPr lang="en-AU" sz="3600" dirty="0" smtClean="0"/>
              <a:t>the energy per unit time per unit area transported by the fields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5579" y="2466615"/>
            <a:ext cx="2971800" cy="12001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8253" y="3794357"/>
            <a:ext cx="11430000" cy="4857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93820" y="4693398"/>
            <a:ext cx="4829175" cy="1266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76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2800" dirty="0" smtClean="0"/>
              <a:t>Work done increase mechanical energy</a:t>
            </a:r>
            <a:endParaRPr lang="en-AU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293" y="2576265"/>
            <a:ext cx="8946541" cy="2753253"/>
          </a:xfrm>
        </p:spPr>
        <p:txBody>
          <a:bodyPr/>
          <a:lstStyle/>
          <a:p>
            <a:r>
              <a:rPr lang="en-AU" dirty="0" smtClean="0"/>
              <a:t>Energy density of the fields</a:t>
            </a:r>
          </a:p>
          <a:p>
            <a:endParaRPr lang="en-AU" dirty="0"/>
          </a:p>
          <a:p>
            <a:endParaRPr lang="en-AU" dirty="0" smtClean="0"/>
          </a:p>
          <a:p>
            <a:endParaRPr lang="en-AU" dirty="0"/>
          </a:p>
          <a:p>
            <a:endParaRPr lang="en-AU" dirty="0" smtClean="0"/>
          </a:p>
          <a:p>
            <a:r>
              <a:rPr lang="en-AU" dirty="0" smtClean="0"/>
              <a:t>Total </a:t>
            </a:r>
            <a:r>
              <a:rPr lang="en-AU" dirty="0" err="1" smtClean="0"/>
              <a:t>perubahan</a:t>
            </a:r>
            <a:r>
              <a:rPr lang="en-AU" dirty="0" smtClean="0"/>
              <a:t> energy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6047" y="1119294"/>
            <a:ext cx="4162425" cy="12668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4436" y="3109136"/>
            <a:ext cx="4924425" cy="14859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94436" y="5190876"/>
            <a:ext cx="9572625" cy="13430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90021" y="2321912"/>
            <a:ext cx="4876800" cy="1200150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 flipV="1">
            <a:off x="4209691" y="3283496"/>
            <a:ext cx="4813539" cy="204602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9594390" y="3314585"/>
            <a:ext cx="1472671" cy="220507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82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48</TotalTime>
  <Words>215</Words>
  <Application>Microsoft Office PowerPoint</Application>
  <PresentationFormat>Widescreen</PresentationFormat>
  <Paragraphs>56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Ion</vt:lpstr>
      <vt:lpstr>Hukum Konservasi</vt:lpstr>
      <vt:lpstr>Persamaan Kontinuitas “The tiger can’t simply rematerialize outside the cage”</vt:lpstr>
      <vt:lpstr>Konservasi muatan “ yo opo mikire”</vt:lpstr>
      <vt:lpstr>Poynting’s Theorem</vt:lpstr>
      <vt:lpstr>Dimisal : muatan dan arus menghasilkan E dan B. pada selang dt muatan bergerak. Berapa besar usaha dW</vt:lpstr>
      <vt:lpstr>Poynting’s theorem work-energy theorem of electrodynamics</vt:lpstr>
      <vt:lpstr>Poynting vector the energy per unit time per unit area transported by the fields</vt:lpstr>
      <vt:lpstr>Work done increase mechanical energy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Hukum Konservasi</dc:title>
  <dc:creator>Hp</dc:creator>
  <cp:lastModifiedBy>Hp</cp:lastModifiedBy>
  <cp:revision>7</cp:revision>
  <dcterms:created xsi:type="dcterms:W3CDTF">2017-09-26T00:25:53Z</dcterms:created>
  <dcterms:modified xsi:type="dcterms:W3CDTF">2017-09-26T01:13:56Z</dcterms:modified>
</cp:coreProperties>
</file>