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7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019" autoAdjust="0"/>
    <p:restoredTop sz="94280" autoAdjust="0"/>
  </p:normalViewPr>
  <p:slideViewPr>
    <p:cSldViewPr>
      <p:cViewPr varScale="1">
        <p:scale>
          <a:sx n="66" d="100"/>
          <a:sy n="66" d="100"/>
        </p:scale>
        <p:origin x="90" y="45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10/3/2017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10/3/2017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brilliant.org/wiki/cross-product-definition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Poynting’s</a:t>
            </a:r>
            <a:r>
              <a:rPr lang="en-US" dirty="0" smtClean="0"/>
              <a:t> Theorem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Poynting</a:t>
            </a:r>
            <a:r>
              <a:rPr lang="en-AU" dirty="0" smtClean="0"/>
              <a:t> Vector </a:t>
            </a:r>
            <a:r>
              <a:rPr lang="en-AU" dirty="0" err="1" smtClean="0"/>
              <a:t>nya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r>
              <a:rPr lang="en-AU" dirty="0" err="1" smtClean="0"/>
              <a:t>Dengan</a:t>
            </a:r>
            <a:r>
              <a:rPr lang="en-AU" dirty="0" smtClean="0"/>
              <a:t> </a:t>
            </a:r>
            <a:r>
              <a:rPr lang="en-AU" dirty="0" err="1" smtClean="0"/>
              <a:t>phasors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924" y="1916832"/>
            <a:ext cx="3673749" cy="8867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197" y="3074434"/>
            <a:ext cx="8492435" cy="756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923" y="4900952"/>
            <a:ext cx="7033499" cy="154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21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Berapa</a:t>
            </a:r>
            <a:r>
              <a:rPr lang="en-AU" dirty="0" smtClean="0"/>
              <a:t> pointing vector </a:t>
            </a:r>
            <a:r>
              <a:rPr lang="en-AU" dirty="0" err="1" smtClean="0"/>
              <a:t>dari</a:t>
            </a:r>
            <a:r>
              <a:rPr lang="en-AU" dirty="0" smtClean="0"/>
              <a:t> plane wave yang </a:t>
            </a:r>
            <a:r>
              <a:rPr lang="en-AU" dirty="0" err="1" smtClean="0"/>
              <a:t>menjalar</a:t>
            </a:r>
            <a:r>
              <a:rPr lang="en-AU" dirty="0" smtClean="0"/>
              <a:t> di free space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r>
              <a:rPr lang="en-AU" dirty="0" err="1" smtClean="0"/>
              <a:t>Diberi</a:t>
            </a:r>
            <a:r>
              <a:rPr lang="en-AU" dirty="0" smtClean="0"/>
              <a:t> </a:t>
            </a:r>
            <a:r>
              <a:rPr lang="en-AU" dirty="0" err="1" smtClean="0"/>
              <a:t>nama</a:t>
            </a:r>
            <a:r>
              <a:rPr lang="en-AU" dirty="0" smtClean="0"/>
              <a:t> INTENSITAS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916" y="1772816"/>
            <a:ext cx="3470942" cy="852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106" y="1772816"/>
            <a:ext cx="2512680" cy="8669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916" y="3133923"/>
            <a:ext cx="3477659" cy="7903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3534" y="3951362"/>
            <a:ext cx="7198328" cy="10968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2698" y="5130825"/>
            <a:ext cx="2231961" cy="9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9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Poynting</a:t>
            </a:r>
            <a:r>
              <a:rPr lang="en-US" dirty="0" smtClean="0"/>
              <a:t> Theorem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Usaha </a:t>
            </a:r>
            <a:r>
              <a:rPr lang="en-AU" dirty="0" err="1"/>
              <a:t>untuk</a:t>
            </a:r>
            <a:r>
              <a:rPr lang="en-AU" dirty="0"/>
              <a:t> </a:t>
            </a:r>
            <a:r>
              <a:rPr lang="en-AU" dirty="0" err="1"/>
              <a:t>seluruh</a:t>
            </a:r>
            <a:r>
              <a:rPr lang="en-AU" dirty="0"/>
              <a:t> </a:t>
            </a:r>
            <a:r>
              <a:rPr lang="en-AU" dirty="0" err="1"/>
              <a:t>muatan</a:t>
            </a:r>
            <a:r>
              <a:rPr lang="en-AU" dirty="0"/>
              <a:t> </a:t>
            </a:r>
            <a:r>
              <a:rPr lang="en-AU" dirty="0" err="1"/>
              <a:t>dalam</a:t>
            </a:r>
            <a:r>
              <a:rPr lang="en-AU" dirty="0"/>
              <a:t> volume  </a:t>
            </a:r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r>
              <a:rPr lang="en-AU" dirty="0" smtClean="0"/>
              <a:t>Theorem Usaha Energy (</a:t>
            </a:r>
            <a:r>
              <a:rPr lang="en-AU" dirty="0" err="1" smtClean="0"/>
              <a:t>Poynting’s</a:t>
            </a:r>
            <a:r>
              <a:rPr lang="en-AU" dirty="0" smtClean="0"/>
              <a:t> Theorem)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932" y="2060848"/>
            <a:ext cx="3609975" cy="1171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595" y="3789040"/>
            <a:ext cx="10525125" cy="1457325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 rot="16200000">
            <a:off x="4892436" y="3432390"/>
            <a:ext cx="501228" cy="4433979"/>
          </a:xfrm>
          <a:prstGeom prst="leftBrace">
            <a:avLst/>
          </a:prstGeom>
          <a:ln w="762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3775669" y="6265785"/>
            <a:ext cx="2765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The total energy stored</a:t>
            </a:r>
            <a:endParaRPr lang="en-AU" dirty="0"/>
          </a:p>
        </p:txBody>
      </p:sp>
      <p:sp>
        <p:nvSpPr>
          <p:cNvPr id="8" name="Left Brace 7"/>
          <p:cNvSpPr/>
          <p:nvPr/>
        </p:nvSpPr>
        <p:spPr>
          <a:xfrm rot="16200000">
            <a:off x="9638357" y="3843358"/>
            <a:ext cx="556599" cy="3612041"/>
          </a:xfrm>
          <a:prstGeom prst="leftBrace">
            <a:avLst/>
          </a:prstGeom>
          <a:ln w="762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8740770" y="6153576"/>
            <a:ext cx="2981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The rate at which energy</a:t>
            </a:r>
          </a:p>
          <a:p>
            <a:r>
              <a:rPr lang="en-AU" dirty="0" smtClean="0"/>
              <a:t> is carried out of V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884" y="3048414"/>
            <a:ext cx="9601200" cy="1143000"/>
          </a:xfrm>
        </p:spPr>
        <p:txBody>
          <a:bodyPr/>
          <a:lstStyle/>
          <a:p>
            <a:r>
              <a:rPr lang="en-AU" dirty="0" err="1" smtClean="0"/>
              <a:t>Poynting</a:t>
            </a:r>
            <a:r>
              <a:rPr lang="en-AU" dirty="0" smtClean="0"/>
              <a:t> Vector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884" y="266730"/>
            <a:ext cx="10095057" cy="28193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868" y="4274044"/>
            <a:ext cx="2971800" cy="1200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4292" y="4274044"/>
            <a:ext cx="48291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47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9836" y="314325"/>
            <a:ext cx="9601200" cy="1143000"/>
          </a:xfrm>
        </p:spPr>
        <p:txBody>
          <a:bodyPr/>
          <a:lstStyle/>
          <a:p>
            <a:r>
              <a:rPr lang="en-AU" dirty="0" err="1" smtClean="0"/>
              <a:t>Contoh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116" y="0"/>
            <a:ext cx="8543925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63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Berapa</a:t>
            </a:r>
            <a:r>
              <a:rPr lang="en-AU" dirty="0" smtClean="0"/>
              <a:t> </a:t>
            </a:r>
            <a:r>
              <a:rPr lang="en-AU" dirty="0" err="1" smtClean="0"/>
              <a:t>Energi</a:t>
            </a:r>
            <a:r>
              <a:rPr lang="en-AU" dirty="0" smtClean="0"/>
              <a:t> </a:t>
            </a:r>
            <a:r>
              <a:rPr lang="en-AU" dirty="0" err="1" smtClean="0"/>
              <a:t>tersimpan</a:t>
            </a:r>
            <a:r>
              <a:rPr lang="en-AU" dirty="0" smtClean="0"/>
              <a:t> 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Plane wave </a:t>
            </a:r>
            <a:r>
              <a:rPr lang="en-AU" dirty="0" err="1" smtClean="0"/>
              <a:t>bergerak</a:t>
            </a:r>
            <a:r>
              <a:rPr lang="en-AU" dirty="0" smtClean="0"/>
              <a:t> di vacuum </a:t>
            </a:r>
            <a:r>
              <a:rPr lang="en-AU" dirty="0" err="1" smtClean="0"/>
              <a:t>dengan</a:t>
            </a:r>
            <a:r>
              <a:rPr lang="en-AU" dirty="0" smtClean="0"/>
              <a:t> </a:t>
            </a:r>
            <a:r>
              <a:rPr lang="en-AU" dirty="0" err="1" smtClean="0"/>
              <a:t>arah</a:t>
            </a:r>
            <a:r>
              <a:rPr lang="en-AU" dirty="0" smtClean="0"/>
              <a:t> z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r>
              <a:rPr lang="en-AU" dirty="0" smtClean="0"/>
              <a:t>Energy </a:t>
            </a:r>
            <a:r>
              <a:rPr lang="en-AU" dirty="0" err="1" smtClean="0"/>
              <a:t>Tersimpan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924" y="2132856"/>
            <a:ext cx="6956576" cy="4791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924" y="2709230"/>
            <a:ext cx="1245173" cy="718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924" y="4263922"/>
            <a:ext cx="5634265" cy="10587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3587" y="4909246"/>
            <a:ext cx="1346456" cy="4118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4300" y="4409932"/>
            <a:ext cx="1585815" cy="383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9872" y="5393675"/>
            <a:ext cx="5113551" cy="6028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9400" y="6021288"/>
            <a:ext cx="5237346" cy="79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54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Bagaimana</a:t>
            </a:r>
            <a:r>
              <a:rPr lang="en-AU" dirty="0" smtClean="0"/>
              <a:t> </a:t>
            </a:r>
            <a:r>
              <a:rPr lang="en-AU" dirty="0" err="1" smtClean="0"/>
              <a:t>Menghitungnya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 smtClean="0"/>
              <a:t>Energi</a:t>
            </a:r>
            <a:r>
              <a:rPr lang="en-AU" dirty="0" smtClean="0"/>
              <a:t> </a:t>
            </a:r>
            <a:r>
              <a:rPr lang="en-AU" dirty="0" err="1" smtClean="0"/>
              <a:t>dihitung</a:t>
            </a:r>
            <a:r>
              <a:rPr lang="en-AU" dirty="0" smtClean="0"/>
              <a:t> rata </a:t>
            </a:r>
            <a:r>
              <a:rPr lang="en-AU" dirty="0" err="1" smtClean="0"/>
              <a:t>rata</a:t>
            </a:r>
            <a:r>
              <a:rPr lang="en-AU" dirty="0" smtClean="0"/>
              <a:t> </a:t>
            </a:r>
            <a:r>
              <a:rPr lang="en-AU" dirty="0" err="1" smtClean="0"/>
              <a:t>dalam</a:t>
            </a:r>
            <a:r>
              <a:rPr lang="en-AU" dirty="0" smtClean="0"/>
              <a:t> </a:t>
            </a:r>
            <a:r>
              <a:rPr lang="en-AU" dirty="0" err="1" smtClean="0"/>
              <a:t>satu</a:t>
            </a:r>
            <a:r>
              <a:rPr lang="en-AU" dirty="0" smtClean="0"/>
              <a:t> </a:t>
            </a:r>
            <a:r>
              <a:rPr lang="en-AU" dirty="0" err="1" smtClean="0"/>
              <a:t>perioda</a:t>
            </a:r>
            <a:r>
              <a:rPr lang="en-AU" dirty="0" smtClean="0"/>
              <a:t> </a:t>
            </a:r>
            <a:r>
              <a:rPr lang="en-AU" dirty="0" err="1" smtClean="0"/>
              <a:t>gelombang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956" y="2492896"/>
            <a:ext cx="6005022" cy="198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98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Direction of an Electromagnetic Wave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 the direction of the </a:t>
            </a:r>
            <a:r>
              <a:rPr lang="en-AU" dirty="0" err="1"/>
              <a:t>Poynting</a:t>
            </a:r>
            <a:r>
              <a:rPr lang="en-AU" dirty="0"/>
              <a:t> vector must be mutually perpendicular to both the electric and magnetic fields. </a:t>
            </a:r>
            <a:endParaRPr lang="en-AU" dirty="0" smtClean="0"/>
          </a:p>
          <a:p>
            <a:r>
              <a:rPr lang="en-AU" dirty="0" smtClean="0"/>
              <a:t>This </a:t>
            </a:r>
            <a:r>
              <a:rPr lang="en-AU" dirty="0"/>
              <a:t>relationship is expressed in terms of the </a:t>
            </a:r>
            <a:r>
              <a:rPr lang="en-AU" dirty="0">
                <a:hlinkClick r:id="rId2" tooltip="cross product"/>
              </a:rPr>
              <a:t>cross product</a:t>
            </a:r>
            <a:r>
              <a:rPr lang="en-AU" dirty="0"/>
              <a:t> of the two fields</a:t>
            </a:r>
            <a:r>
              <a:rPr lang="en-AU" dirty="0" smtClean="0"/>
              <a:t>: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r>
              <a:rPr lang="en-AU" dirty="0"/>
              <a:t>What is the direction of the </a:t>
            </a:r>
            <a:r>
              <a:rPr lang="en-AU" dirty="0" err="1"/>
              <a:t>Poynting</a:t>
            </a:r>
            <a:r>
              <a:rPr lang="en-AU" dirty="0"/>
              <a:t> vector for an electromagnetic wave with its electric field component oscillating in the  direction at an instant when its magnetic field component oscillates in the  direction?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00" y="3324225"/>
            <a:ext cx="29718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03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Wave propagation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AU" dirty="0" smtClean="0"/>
                  <a:t>Suppose we have an electric field wave travelling in the positive </a:t>
                </a:r>
                <a:r>
                  <a:rPr lang="en-AU" i="1" dirty="0" smtClean="0"/>
                  <a:t>z </a:t>
                </a:r>
                <a:r>
                  <a:rPr lang="en-AU" i="1" dirty="0"/>
                  <a:t>direction.  </a:t>
                </a:r>
                <a:endParaRPr lang="en-AU" i="1" dirty="0" smtClean="0"/>
              </a:p>
              <a:p>
                <a:pPr lvl="1"/>
                <a:r>
                  <a:rPr lang="en-AU" i="1" dirty="0" smtClean="0"/>
                  <a:t>Recall :</a:t>
                </a:r>
                <a14:m>
                  <m:oMath xmlns:m="http://schemas.openxmlformats.org/officeDocument/2006/math">
                    <m:r>
                      <a:rPr lang="en-A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∇×</m:t>
                    </m:r>
                    <m:r>
                      <a:rPr lang="en-AU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𝐄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AU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</m:t>
                    </m:r>
                  </m:oMath>
                </a14:m>
                <a:endParaRPr lang="en-AU" b="1" dirty="0" smtClean="0"/>
              </a:p>
              <a:p>
                <a:r>
                  <a:rPr lang="en-AU" dirty="0" err="1" smtClean="0"/>
                  <a:t>Kalau</a:t>
                </a:r>
                <a:r>
                  <a:rPr lang="en-AU" dirty="0" smtClean="0"/>
                  <a:t> </a:t>
                </a:r>
                <a:r>
                  <a:rPr lang="en-AU" dirty="0" err="1" smtClean="0"/>
                  <a:t>diketahui</a:t>
                </a:r>
                <a:r>
                  <a:rPr lang="en-AU" dirty="0" smtClean="0"/>
                  <a:t>  </a:t>
                </a:r>
                <a:r>
                  <a:rPr lang="en-AU" dirty="0" err="1" smtClean="0"/>
                  <a:t>Berapa</a:t>
                </a:r>
                <a:r>
                  <a:rPr lang="en-AU" dirty="0" smtClean="0"/>
                  <a:t> B?</a:t>
                </a:r>
              </a:p>
              <a:p>
                <a:endParaRPr lang="en-AU" dirty="0"/>
              </a:p>
              <a:p>
                <a:endParaRPr lang="en-AU" dirty="0" smtClean="0"/>
              </a:p>
              <a:p>
                <a:r>
                  <a:rPr lang="en-AU" dirty="0" err="1" smtClean="0"/>
                  <a:t>Kalau</a:t>
                </a:r>
                <a:r>
                  <a:rPr lang="en-AU" dirty="0" smtClean="0"/>
                  <a:t> </a:t>
                </a:r>
                <a:r>
                  <a:rPr lang="en-AU" dirty="0" err="1" smtClean="0"/>
                  <a:t>diketahui</a:t>
                </a:r>
                <a:r>
                  <a:rPr lang="en-AU" dirty="0" smtClean="0"/>
                  <a:t> </a:t>
                </a:r>
              </a:p>
              <a:p>
                <a:endParaRPr lang="en-AU" dirty="0"/>
              </a:p>
              <a:p>
                <a:endParaRPr lang="en-AU" dirty="0" smtClean="0"/>
              </a:p>
              <a:p>
                <a:r>
                  <a:rPr lang="en-AU" dirty="0" err="1" smtClean="0"/>
                  <a:t>Berapa</a:t>
                </a:r>
                <a:r>
                  <a:rPr lang="en-AU" dirty="0" smtClean="0"/>
                  <a:t> B </a:t>
                </a:r>
                <a:r>
                  <a:rPr lang="en-AU" dirty="0" err="1" smtClean="0"/>
                  <a:t>dalam</a:t>
                </a:r>
                <a:r>
                  <a:rPr lang="en-AU" dirty="0" smtClean="0"/>
                  <a:t> E?</a:t>
                </a:r>
              </a:p>
              <a:p>
                <a:endParaRPr lang="en-AU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25" t="-2575" b="-243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988" y="3356992"/>
            <a:ext cx="3391911" cy="1001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8917" y="4810410"/>
            <a:ext cx="3805496" cy="9100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9696" y="3212976"/>
            <a:ext cx="3937938" cy="1008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0286" y="4362467"/>
            <a:ext cx="2664296" cy="118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35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Jadi</a:t>
            </a:r>
            <a:r>
              <a:rPr lang="en-AU" dirty="0" smtClean="0"/>
              <a:t> </a:t>
            </a:r>
            <a:r>
              <a:rPr lang="en-AU" dirty="0" err="1" smtClean="0"/>
              <a:t>anda</a:t>
            </a:r>
            <a:r>
              <a:rPr lang="en-AU" dirty="0" smtClean="0"/>
              <a:t> </a:t>
            </a:r>
            <a:r>
              <a:rPr lang="en-AU" dirty="0" err="1" smtClean="0"/>
              <a:t>harus</a:t>
            </a:r>
            <a:r>
              <a:rPr lang="en-AU" dirty="0" smtClean="0"/>
              <a:t> </a:t>
            </a:r>
            <a:r>
              <a:rPr lang="en-AU" dirty="0" err="1" smtClean="0"/>
              <a:t>bisa</a:t>
            </a:r>
            <a:r>
              <a:rPr lang="en-AU" dirty="0" smtClean="0"/>
              <a:t> </a:t>
            </a:r>
            <a:r>
              <a:rPr lang="en-AU" dirty="0" err="1" smtClean="0"/>
              <a:t>menyatakan</a:t>
            </a:r>
            <a:r>
              <a:rPr lang="en-AU" dirty="0" smtClean="0"/>
              <a:t> H </a:t>
            </a:r>
            <a:r>
              <a:rPr lang="en-AU" dirty="0" err="1" smtClean="0"/>
              <a:t>dalam</a:t>
            </a:r>
            <a:r>
              <a:rPr lang="en-AU" dirty="0" smtClean="0"/>
              <a:t> 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 smtClean="0"/>
              <a:t>Alkisah</a:t>
            </a:r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r>
              <a:rPr lang="en-AU" dirty="0" smtClean="0"/>
              <a:t>Real </a:t>
            </a:r>
            <a:r>
              <a:rPr lang="en-AU" dirty="0" err="1" smtClean="0"/>
              <a:t>saja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736" y="3303532"/>
            <a:ext cx="5050922" cy="15468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042" y="1675919"/>
            <a:ext cx="3911180" cy="1537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682" y="4940099"/>
            <a:ext cx="6029016" cy="165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4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82</TotalTime>
  <Words>134</Words>
  <Application>Microsoft Office PowerPoint</Application>
  <PresentationFormat>Custom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Cambria Math</vt:lpstr>
      <vt:lpstr>Euphemia</vt:lpstr>
      <vt:lpstr>Serenity 16x9</vt:lpstr>
      <vt:lpstr>Poynting’s Theorem</vt:lpstr>
      <vt:lpstr>Review dari Poynting Theorem</vt:lpstr>
      <vt:lpstr>Poynting Vector</vt:lpstr>
      <vt:lpstr>Contoh</vt:lpstr>
      <vt:lpstr>Berapa Energi tersimpan ?</vt:lpstr>
      <vt:lpstr>Bagaimana Menghitungnya</vt:lpstr>
      <vt:lpstr>Direction of an Electromagnetic Wave</vt:lpstr>
      <vt:lpstr>Wave propagation</vt:lpstr>
      <vt:lpstr>Jadi anda harus bisa menyatakan H dalam E</vt:lpstr>
      <vt:lpstr>Poynting Vector nya</vt:lpstr>
      <vt:lpstr>Berapa pointing vector dari plane wave yang menjalar di free space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Poynting’s Theorem</dc:title>
  <dc:creator>Hp</dc:creator>
  <cp:lastModifiedBy>Hp</cp:lastModifiedBy>
  <cp:revision>8</cp:revision>
  <dcterms:created xsi:type="dcterms:W3CDTF">2017-10-03T00:24:43Z</dcterms:created>
  <dcterms:modified xsi:type="dcterms:W3CDTF">2017-10-03T01:47:11Z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